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4"/>
  </p:notesMasterIdLst>
  <p:handoutMasterIdLst>
    <p:handoutMasterId r:id="rId45"/>
  </p:handoutMasterIdLst>
  <p:sldIdLst>
    <p:sldId id="296" r:id="rId2"/>
    <p:sldId id="262" r:id="rId3"/>
    <p:sldId id="297" r:id="rId4"/>
    <p:sldId id="266" r:id="rId5"/>
    <p:sldId id="268" r:id="rId6"/>
    <p:sldId id="301" r:id="rId7"/>
    <p:sldId id="302" r:id="rId8"/>
    <p:sldId id="303" r:id="rId9"/>
    <p:sldId id="304" r:id="rId10"/>
    <p:sldId id="305" r:id="rId11"/>
    <p:sldId id="269" r:id="rId12"/>
    <p:sldId id="300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99" r:id="rId21"/>
    <p:sldId id="277" r:id="rId22"/>
    <p:sldId id="314" r:id="rId23"/>
    <p:sldId id="278" r:id="rId24"/>
    <p:sldId id="306" r:id="rId25"/>
    <p:sldId id="307" r:id="rId26"/>
    <p:sldId id="318" r:id="rId27"/>
    <p:sldId id="285" r:id="rId28"/>
    <p:sldId id="286" r:id="rId29"/>
    <p:sldId id="281" r:id="rId30"/>
    <p:sldId id="282" r:id="rId31"/>
    <p:sldId id="308" r:id="rId32"/>
    <p:sldId id="309" r:id="rId33"/>
    <p:sldId id="284" r:id="rId34"/>
    <p:sldId id="310" r:id="rId35"/>
    <p:sldId id="311" r:id="rId36"/>
    <p:sldId id="280" r:id="rId37"/>
    <p:sldId id="312" r:id="rId38"/>
    <p:sldId id="313" r:id="rId39"/>
    <p:sldId id="315" r:id="rId40"/>
    <p:sldId id="316" r:id="rId41"/>
    <p:sldId id="317" r:id="rId42"/>
    <p:sldId id="298" r:id="rId43"/>
  </p:sldIdLst>
  <p:sldSz cx="12192000" cy="6858000"/>
  <p:notesSz cx="9271000" cy="6985000"/>
  <p:defaultTextStyle>
    <a:defPPr>
      <a:defRPr lang="en-US"/>
    </a:defPPr>
    <a:lvl1pPr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1pPr>
    <a:lvl2pPr marL="4572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2pPr>
    <a:lvl3pPr marL="9144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3pPr>
    <a:lvl4pPr marL="13716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4pPr>
    <a:lvl5pPr marL="1828800" algn="ctr" rtl="0" eaLnBrk="0" fontAlgn="base" hangingPunct="0">
      <a:lnSpc>
        <a:spcPct val="90000"/>
      </a:lnSpc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Helvetica" pitchFamily="-12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89" autoAdjust="0"/>
    <p:restoredTop sz="94737" autoAdjust="0"/>
  </p:normalViewPr>
  <p:slideViewPr>
    <p:cSldViewPr>
      <p:cViewPr varScale="1">
        <p:scale>
          <a:sx n="68" d="100"/>
          <a:sy n="68" d="100"/>
        </p:scale>
        <p:origin x="390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5598961D-D26F-449A-A248-5FD766547A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33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53038" y="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308225" y="523875"/>
            <a:ext cx="4654550" cy="26193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5075" y="3317875"/>
            <a:ext cx="6800850" cy="314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35750"/>
            <a:ext cx="4017963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l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53038" y="6635750"/>
            <a:ext cx="4017962" cy="34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881" tIns="46440" rIns="92881" bIns="46440" numCol="1" anchor="b" anchorCtr="0" compatLnSpc="1">
            <a:prstTxWarp prst="textNoShape">
              <a:avLst/>
            </a:prstTxWarp>
          </a:bodyPr>
          <a:lstStyle>
            <a:lvl1pPr algn="r" defTabSz="928056">
              <a:lnSpc>
                <a:spcPct val="100000"/>
              </a:lnSpc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EADC0F06-3E82-44F6-A99E-5A1711D9A2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8854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E6DC048-CC23-4220-B035-57C6DD9348F5}" type="slidenum">
              <a:rPr lang="en-US" altLang="en-US" sz="1200" b="0" smtClean="0">
                <a:latin typeface="Arial" pitchFamily="34" charset="0"/>
              </a:rPr>
              <a:pPr/>
              <a:t>2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A1BD33F-15F7-4996-B077-59DE104F2C71}" type="slidenum">
              <a:rPr lang="en-US" altLang="en-US" sz="1200" b="0" smtClean="0">
                <a:latin typeface="Arial" pitchFamily="34" charset="0"/>
              </a:rPr>
              <a:pPr/>
              <a:t>17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0215A018-00F8-44B8-9186-C9DCBB4BB4BA}" type="slidenum">
              <a:rPr lang="en-US" altLang="en-US" sz="1200" b="0" smtClean="0">
                <a:latin typeface="Arial" pitchFamily="34" charset="0"/>
              </a:rPr>
              <a:pPr/>
              <a:t>18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E1E17B4-2909-419B-B83D-8B2FF674167F}" type="slidenum">
              <a:rPr lang="en-US" altLang="en-US" sz="1200" b="0" smtClean="0">
                <a:latin typeface="Arial" pitchFamily="34" charset="0"/>
              </a:rPr>
              <a:pPr/>
              <a:t>19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61AE12A-C14D-47AA-80E4-B59365268F6D}" type="slidenum">
              <a:rPr lang="en-US" altLang="en-US" sz="1200" b="0" smtClean="0">
                <a:latin typeface="Arial" pitchFamily="34" charset="0"/>
              </a:rPr>
              <a:pPr/>
              <a:t>20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11EAA018-A937-479B-8928-6E7FA90AD975}" type="slidenum">
              <a:rPr lang="en-US" altLang="en-US" sz="1200" b="0" smtClean="0">
                <a:latin typeface="Arial" pitchFamily="34" charset="0"/>
              </a:rPr>
              <a:pPr/>
              <a:t>21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0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217F9ED-DD95-4D23-9229-D744DF4311A5}" type="slidenum">
              <a:rPr lang="en-US" altLang="en-US" sz="1200" b="0" smtClean="0">
                <a:latin typeface="Arial" pitchFamily="34" charset="0"/>
              </a:rPr>
              <a:pPr/>
              <a:t>23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F567F72F-4853-457A-B346-95B8F7006D61}" type="slidenum">
              <a:rPr lang="en-US" altLang="en-US" sz="1200" b="0" smtClean="0">
                <a:latin typeface="Arial" pitchFamily="34" charset="0"/>
              </a:rPr>
              <a:pPr/>
              <a:t>26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45BAE91-2E28-475E-9CC9-0436EB3900E0}" type="slidenum">
              <a:rPr lang="en-US" altLang="en-US" sz="1200" b="0" smtClean="0">
                <a:latin typeface="Arial" pitchFamily="34" charset="0"/>
              </a:rPr>
              <a:pPr/>
              <a:t>4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299DD17F-DFF0-4DB7-830E-BC09EA147FA6}" type="slidenum">
              <a:rPr lang="en-US" altLang="en-US" sz="1200" b="0" smtClean="0">
                <a:latin typeface="Arial" pitchFamily="34" charset="0"/>
              </a:rPr>
              <a:pPr/>
              <a:t>27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11C4B0C6-DE97-4BC7-ACD9-0EDB58DD4975}" type="slidenum">
              <a:rPr lang="en-US" altLang="en-US" sz="1200" b="0" smtClean="0">
                <a:latin typeface="Arial" pitchFamily="34" charset="0"/>
              </a:rPr>
              <a:pPr/>
              <a:t>28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CC5E4FF2-D967-4904-B375-D71A0C73DC7F}" type="slidenum">
              <a:rPr lang="en-US" altLang="en-US" sz="1200" b="0" smtClean="0">
                <a:latin typeface="Arial" pitchFamily="34" charset="0"/>
              </a:rPr>
              <a:pPr/>
              <a:t>29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AA7AA754-8A11-4823-9339-114E34FE96D0}" type="slidenum">
              <a:rPr lang="en-US" altLang="en-US" sz="1200" b="0" smtClean="0">
                <a:latin typeface="Arial" pitchFamily="34" charset="0"/>
              </a:rPr>
              <a:pPr/>
              <a:t>30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5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520958F0-0689-4182-A9AE-6C22FFDFDB6A}" type="slidenum">
              <a:rPr lang="en-US" altLang="en-US" sz="1200" b="0" smtClean="0">
                <a:latin typeface="Arial" pitchFamily="34" charset="0"/>
              </a:rPr>
              <a:pPr/>
              <a:t>33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1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B8BA57E-EBA4-4E8F-A8D5-896D408DE732}" type="slidenum">
              <a:rPr lang="en-US" altLang="en-US" sz="1200" b="0" smtClean="0">
                <a:latin typeface="Arial" pitchFamily="34" charset="0"/>
              </a:rPr>
              <a:pPr/>
              <a:t>36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D6B9930B-F23A-43AE-8F64-933731D08941}" type="slidenum">
              <a:rPr lang="en-US" altLang="en-US" sz="1200" b="0" smtClean="0">
                <a:latin typeface="Arial" pitchFamily="34" charset="0"/>
              </a:rPr>
              <a:pPr/>
              <a:t>5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8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8C21DA1B-9D8D-4DCF-8A5D-62210AF9C1DA}" type="slidenum">
              <a:rPr lang="en-US" altLang="en-US" sz="1200" b="0" smtClean="0">
                <a:latin typeface="Arial" pitchFamily="34" charset="0"/>
              </a:rPr>
              <a:pPr/>
              <a:t>42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87E3D51-2050-4156-86FF-AC479E09A552}" type="slidenum">
              <a:rPr lang="en-US" altLang="en-US" sz="1200" b="0" smtClean="0">
                <a:latin typeface="Arial" pitchFamily="34" charset="0"/>
              </a:rPr>
              <a:pPr/>
              <a:t>11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B2DE5FE3-DD7A-450E-BDE5-C9B932CEB90A}" type="slidenum">
              <a:rPr lang="en-US" altLang="en-US" sz="1200" b="0" smtClean="0">
                <a:latin typeface="Arial" pitchFamily="34" charset="0"/>
              </a:rPr>
              <a:pPr/>
              <a:t>12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38A32D16-9EF3-4927-B8B6-AE07A781F12A}" type="slidenum">
              <a:rPr lang="en-US" altLang="en-US" sz="1200" b="0" smtClean="0">
                <a:latin typeface="Arial" pitchFamily="34" charset="0"/>
              </a:rPr>
              <a:pPr/>
              <a:t>13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606D8B83-A156-4237-8EAE-F7E6A93EBC4C}" type="slidenum">
              <a:rPr lang="en-US" altLang="en-US" sz="1200" b="0" smtClean="0">
                <a:latin typeface="Arial" pitchFamily="34" charset="0"/>
              </a:rPr>
              <a:pPr/>
              <a:t>14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E5BCAAF9-A5E1-4621-97B8-BC757725B2E0}" type="slidenum">
              <a:rPr lang="en-US" altLang="en-US" sz="1200" b="0" smtClean="0">
                <a:latin typeface="Arial" pitchFamily="34" charset="0"/>
              </a:rPr>
              <a:pPr/>
              <a:t>15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6125" indent="-287338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935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9725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70100" indent="-228600" defTabSz="9271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273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845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417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98900" indent="-228600" algn="ctr" defTabSz="92710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fld id="{767C4D19-B8A5-448A-AE0E-23C29851F9DA}" type="slidenum">
              <a:rPr lang="en-US" altLang="en-US" sz="1200" b="0" smtClean="0">
                <a:latin typeface="Arial" pitchFamily="34" charset="0"/>
              </a:rPr>
              <a:pPr/>
              <a:t>16</a:t>
            </a:fld>
            <a:endParaRPr lang="en-US" altLang="en-US" sz="1200" b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308225" y="523875"/>
            <a:ext cx="4654550" cy="2619375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2501900"/>
            <a:ext cx="85344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914400" y="365125"/>
            <a:ext cx="10363200" cy="1143000"/>
          </a:xfrm>
          <a:effectLst>
            <a:outerShdw dist="71842" dir="2700000" algn="ctr" rotWithShape="0">
              <a:schemeClr val="bg2"/>
            </a:outerShdw>
          </a:effectLst>
        </p:spPr>
        <p:txBody>
          <a:bodyPr lIns="92066" tIns="46033" rIns="92066" bIns="46033"/>
          <a:lstStyle>
            <a:lvl1pPr>
              <a:defRPr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14130874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18805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95267" y="228600"/>
            <a:ext cx="2768600" cy="62166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7351" y="228600"/>
            <a:ext cx="8104716" cy="62166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3848444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58249599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0847661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7351" y="1220788"/>
            <a:ext cx="5435600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26151" y="1220788"/>
            <a:ext cx="5437716" cy="5224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76517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25027557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33842848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4199899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5242130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6808141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351" y="1220788"/>
            <a:ext cx="11076516" cy="5224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79" tIns="44446" rIns="90479" bIns="444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9956800" cy="838200"/>
          </a:xfrm>
          <a:prstGeom prst="rect">
            <a:avLst/>
          </a:prstGeom>
          <a:noFill/>
          <a:ln>
            <a:noFill/>
          </a:ln>
          <a:effectLst>
            <a:outerShdw dist="53882" dir="2700000" algn="ctr" rotWithShape="0">
              <a:srgbClr val="96969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90023" y="6399772"/>
            <a:ext cx="608490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chemeClr val="hlink"/>
                </a:solidFill>
              </a:rPr>
              <a:t>– </a:t>
            </a:r>
            <a:fld id="{8C4DE4F4-7586-4CFC-9A51-8ACE976E7DE0}" type="slidenum">
              <a:rPr lang="en-US" sz="1400" b="0" smtClean="0">
                <a:solidFill>
                  <a:schemeClr val="hlink"/>
                </a:solidFill>
              </a:rPr>
              <a:pPr>
                <a:defRPr/>
              </a:pPr>
              <a:t>‹#›</a:t>
            </a:fld>
            <a:r>
              <a:rPr lang="en-US" sz="1400" b="0">
                <a:solidFill>
                  <a:schemeClr val="hlink"/>
                </a:solidFill>
              </a:rPr>
              <a:t> –</a:t>
            </a:r>
            <a:endParaRPr lang="en-US" sz="1400" b="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10464695" y="6390247"/>
            <a:ext cx="690243" cy="286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15" tIns="45715" rIns="45715" bIns="45715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34" charset="0"/>
                <a:ea typeface="ＭＳ Ｐゴシック" charset="-128"/>
              </a:defRPr>
            </a:lvl9pPr>
          </a:lstStyle>
          <a:p>
            <a:pPr>
              <a:defRPr/>
            </a:pPr>
            <a:r>
              <a:rPr lang="en-US" altLang="en-US" sz="1400" b="0">
                <a:solidFill>
                  <a:schemeClr val="hlink"/>
                </a:solidFill>
              </a:rPr>
              <a:t>CS 105</a:t>
            </a:r>
          </a:p>
        </p:txBody>
      </p:sp>
      <p:pic>
        <p:nvPicPr>
          <p:cNvPr id="1030" name="Picture 6" descr="new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71200" y="113458"/>
            <a:ext cx="777240" cy="997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/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5pPr>
      <a:lvl6pPr marL="4572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6pPr>
      <a:lvl7pPr marL="9144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7pPr>
      <a:lvl8pPr marL="13716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8pPr>
      <a:lvl9pPr marL="1828800" algn="l" rtl="0" fontAlgn="base">
        <a:lnSpc>
          <a:spcPct val="87000"/>
        </a:lnSpc>
        <a:spcBef>
          <a:spcPct val="0"/>
        </a:spcBef>
        <a:spcAft>
          <a:spcPct val="0"/>
        </a:spcAft>
        <a:defRPr sz="3800" b="1">
          <a:solidFill>
            <a:schemeClr val="hlink"/>
          </a:solidFill>
          <a:latin typeface="Helvetica" pitchFamily="34" charset="0"/>
        </a:defRPr>
      </a:lvl9pPr>
    </p:titleStyle>
    <p:bodyStyle>
      <a:lvl1pPr marL="385763" indent="-385763" algn="l" rtl="0" eaLnBrk="0" fontAlgn="base" hangingPunct="0">
        <a:lnSpc>
          <a:spcPct val="95000"/>
        </a:lnSpc>
        <a:spcBef>
          <a:spcPct val="50000"/>
        </a:spcBef>
        <a:spcAft>
          <a:spcPct val="0"/>
        </a:spcAft>
        <a:buClr>
          <a:schemeClr val="hlink"/>
        </a:buClr>
        <a:buFont typeface="Wingdings" pitchFamily="2" charset="2"/>
        <a:defRPr sz="2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4538" indent="-246063" algn="l" rtl="0" eaLnBrk="0" fontAlgn="base" hangingPunct="0">
        <a:spcBef>
          <a:spcPct val="25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2pPr>
      <a:lvl3pPr marL="1146175" indent="-238125" algn="l" rtl="0" eaLnBrk="0" fontAlgn="base" hangingPunct="0">
        <a:lnSpc>
          <a:spcPct val="107000"/>
        </a:lnSpc>
        <a:spcBef>
          <a:spcPct val="10000"/>
        </a:spcBef>
        <a:spcAft>
          <a:spcPct val="0"/>
        </a:spcAft>
        <a:buClr>
          <a:srgbClr val="005400"/>
        </a:buClr>
        <a:buSzPct val="90000"/>
        <a:buFont typeface="Wingdings" pitchFamily="2" charset="2"/>
        <a:buChar char="l"/>
        <a:defRPr b="1">
          <a:solidFill>
            <a:schemeClr val="folHlink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»"/>
        <a:defRPr b="1">
          <a:solidFill>
            <a:schemeClr val="tx1"/>
          </a:solidFill>
          <a:latin typeface="+mn-lt"/>
        </a:defRPr>
      </a:lvl4pPr>
      <a:lvl5pPr marL="1998663" indent="-168275" algn="l" rtl="0" eaLnBrk="0" fontAlgn="base" hangingPunct="0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5pPr>
      <a:lvl6pPr marL="24558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6pPr>
      <a:lvl7pPr marL="29130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7pPr>
      <a:lvl8pPr marL="33702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8pPr>
      <a:lvl9pPr marL="3827463" indent="-168275" algn="l" rtl="0" fontAlgn="base">
        <a:spcBef>
          <a:spcPct val="20000"/>
        </a:spcBef>
        <a:spcAft>
          <a:spcPct val="0"/>
        </a:spcAft>
        <a:buChar char="o"/>
        <a:defRPr sz="16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836739"/>
            <a:ext cx="9144000" cy="1565275"/>
          </a:xfrm>
          <a:noFill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 eaLnBrk="1" hangingPunct="1"/>
            <a:r>
              <a:rPr lang="en-US" altLang="en-US"/>
              <a:t>Input and Output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00401" y="3733801"/>
            <a:ext cx="6175375" cy="2233613"/>
          </a:xfrm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487" tIns="44450" rIns="90487" bIns="4445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/>
              <a:t>Topics</a:t>
            </a:r>
          </a:p>
          <a:p>
            <a:pPr lvl="1" eaLnBrk="1" hangingPunct="1">
              <a:defRPr/>
            </a:pPr>
            <a:r>
              <a:rPr lang="en-US"/>
              <a:t>I/O hardware</a:t>
            </a:r>
          </a:p>
          <a:p>
            <a:pPr lvl="1" eaLnBrk="1" hangingPunct="1">
              <a:defRPr/>
            </a:pPr>
            <a:r>
              <a:rPr lang="en-US"/>
              <a:t>Unix file abstraction</a:t>
            </a:r>
          </a:p>
          <a:p>
            <a:pPr lvl="1" eaLnBrk="1" hangingPunct="1">
              <a:defRPr/>
            </a:pPr>
            <a:r>
              <a:rPr lang="en-US"/>
              <a:t>Robust I/O</a:t>
            </a:r>
          </a:p>
          <a:p>
            <a:pPr lvl="1" eaLnBrk="1" hangingPunct="1">
              <a:defRPr/>
            </a:pPr>
            <a:r>
              <a:rPr lang="en-US"/>
              <a:t>File sharing</a:t>
            </a:r>
          </a:p>
        </p:txBody>
      </p:sp>
      <p:sp>
        <p:nvSpPr>
          <p:cNvPr id="3076" name="Rectangle 5"/>
          <p:cNvSpPr>
            <a:spLocks noChangeArrowheads="1"/>
          </p:cNvSpPr>
          <p:nvPr/>
        </p:nvSpPr>
        <p:spPr bwMode="auto">
          <a:xfrm>
            <a:off x="3151189" y="762001"/>
            <a:ext cx="6143625" cy="887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63500" tIns="25400" rIns="63500" bIns="2540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eaLnBrk="1" hangingPunct="1">
              <a:lnSpc>
                <a:spcPct val="87000"/>
              </a:lnSpc>
            </a:pPr>
            <a:r>
              <a:rPr lang="en-US" altLang="en-US" sz="3800"/>
              <a:t>CS 105</a:t>
            </a:r>
            <a:br>
              <a:rPr lang="en-US" altLang="en-US" sz="3800"/>
            </a:br>
            <a:r>
              <a:rPr lang="en-US" altLang="en-US" sz="2500" i="1"/>
              <a:t>“Tour of the Black Holes of Computing”</a:t>
            </a:r>
            <a:endParaRPr lang="en-US" altLang="en-US" sz="380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Pathnames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Locations of files in the hierarchy denoted by </a:t>
            </a:r>
            <a:r>
              <a:rPr lang="en-US" i="1" dirty="0"/>
              <a:t>pathnames</a:t>
            </a:r>
          </a:p>
          <a:p>
            <a:pPr lvl="1"/>
            <a:r>
              <a:rPr lang="en-US" i="1" dirty="0"/>
              <a:t>Absolute pathname </a:t>
            </a:r>
            <a:r>
              <a:rPr lang="en-US" dirty="0"/>
              <a:t>starts with ‘/’ and denotes path from root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/home/</a:t>
            </a:r>
            <a:r>
              <a:rPr lang="en-US" dirty="0" err="1">
                <a:latin typeface="Courier New"/>
                <a:cs typeface="Courier New"/>
              </a:rPr>
              <a:t>geoff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i="1" dirty="0">
                <a:latin typeface="+mn-lt"/>
                <a:cs typeface="Courier New"/>
              </a:rPr>
              <a:t>Relative pathname </a:t>
            </a:r>
            <a:r>
              <a:rPr lang="en-US" dirty="0">
                <a:latin typeface="+mn-lt"/>
                <a:cs typeface="Courier New"/>
              </a:rPr>
              <a:t>denotes path from current working directory</a:t>
            </a:r>
          </a:p>
          <a:p>
            <a:pPr lvl="2"/>
            <a:r>
              <a:rPr lang="en-US" dirty="0">
                <a:latin typeface="Courier New"/>
                <a:cs typeface="Courier New"/>
              </a:rPr>
              <a:t>../</a:t>
            </a:r>
            <a:r>
              <a:rPr lang="en-US" dirty="0" err="1">
                <a:latin typeface="Courier New"/>
                <a:cs typeface="Courier New"/>
              </a:rPr>
              <a:t>geoff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 err="1">
                <a:latin typeface="Courier New"/>
                <a:cs typeface="Courier New"/>
              </a:rPr>
              <a:t>foo.c</a:t>
            </a:r>
            <a:endParaRPr lang="en-US" dirty="0">
              <a:latin typeface="Courier New"/>
              <a:cs typeface="Courier New"/>
            </a:endParaRPr>
          </a:p>
          <a:p>
            <a:pPr marL="0" indent="0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065645" y="3474422"/>
            <a:ext cx="1813317" cy="3475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err="1">
                <a:latin typeface="+mn-lt"/>
                <a:cs typeface="Courier New"/>
              </a:rPr>
              <a:t>cwd</a:t>
            </a:r>
            <a:r>
              <a:rPr lang="en-US" sz="1800" dirty="0">
                <a:latin typeface="+mn-lt"/>
                <a:cs typeface="Courier New"/>
              </a:rPr>
              <a:t>:</a:t>
            </a:r>
            <a:r>
              <a:rPr lang="en-US" sz="1800" dirty="0">
                <a:latin typeface="Courier New"/>
                <a:cs typeface="Courier New"/>
              </a:rPr>
              <a:t> </a:t>
            </a:r>
            <a:r>
              <a:rPr lang="en-US" sz="1800" dirty="0">
                <a:solidFill>
                  <a:schemeClr val="accent2"/>
                </a:solidFill>
                <a:latin typeface="Courier New"/>
                <a:cs typeface="Courier New"/>
              </a:rPr>
              <a:t>/home/z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1697753" y="3505200"/>
            <a:ext cx="8346765" cy="3181934"/>
            <a:chOff x="173752" y="2209800"/>
            <a:chExt cx="8346765" cy="3181934"/>
          </a:xfrm>
        </p:grpSpPr>
        <p:sp>
          <p:nvSpPr>
            <p:cNvPr id="43" name="TextBox 42"/>
            <p:cNvSpPr txBox="1"/>
            <p:nvPr/>
          </p:nvSpPr>
          <p:spPr>
            <a:xfrm>
              <a:off x="3962250" y="2209800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73752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1142399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dev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2376234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etc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4456729" y="29337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home/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094610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usr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173752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bash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1142399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tty1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956763" y="35814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group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2733249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3967083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geoff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solidFill>
                    <a:schemeClr val="accent2"/>
                  </a:solidFill>
                  <a:latin typeface="Courier New"/>
                  <a:cs typeface="Courier New"/>
                </a:rPr>
                <a:t>z/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094798" y="3581400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include/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7780410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5637748" y="4419600"/>
              <a:ext cx="1048685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875060" y="44196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sys/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6628198" y="5071646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61" name="Straight Connector 60"/>
            <p:cNvCxnSpPr>
              <a:stCxn id="43" idx="2"/>
              <a:endCxn id="44" idx="0"/>
            </p:cNvCxnSpPr>
            <p:nvPr/>
          </p:nvCxnSpPr>
          <p:spPr bwMode="auto">
            <a:xfrm flipH="1">
              <a:off x="512948" y="2529888"/>
              <a:ext cx="360335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2" name="Straight Connector 61"/>
            <p:cNvCxnSpPr>
              <a:stCxn id="43" idx="2"/>
              <a:endCxn id="45" idx="0"/>
            </p:cNvCxnSpPr>
            <p:nvPr/>
          </p:nvCxnSpPr>
          <p:spPr bwMode="auto">
            <a:xfrm flipH="1">
              <a:off x="1481595" y="2529888"/>
              <a:ext cx="2634704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3" name="Straight Connector 62"/>
            <p:cNvCxnSpPr>
              <a:stCxn id="43" idx="2"/>
              <a:endCxn id="46" idx="0"/>
            </p:cNvCxnSpPr>
            <p:nvPr/>
          </p:nvCxnSpPr>
          <p:spPr bwMode="auto">
            <a:xfrm flipH="1">
              <a:off x="2715430" y="2529888"/>
              <a:ext cx="1400869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4" name="Straight Connector 63"/>
            <p:cNvCxnSpPr>
              <a:stCxn id="43" idx="2"/>
              <a:endCxn id="47" idx="0"/>
            </p:cNvCxnSpPr>
            <p:nvPr/>
          </p:nvCxnSpPr>
          <p:spPr bwMode="auto">
            <a:xfrm>
              <a:off x="4116299" y="2529888"/>
              <a:ext cx="74134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5" name="Straight Connector 64"/>
            <p:cNvCxnSpPr>
              <a:stCxn id="43" idx="2"/>
              <a:endCxn id="48" idx="0"/>
            </p:cNvCxnSpPr>
            <p:nvPr/>
          </p:nvCxnSpPr>
          <p:spPr bwMode="auto">
            <a:xfrm>
              <a:off x="4116299" y="2529888"/>
              <a:ext cx="3317507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6" name="Straight Connector 65"/>
            <p:cNvCxnSpPr>
              <a:stCxn id="47" idx="2"/>
              <a:endCxn id="53" idx="0"/>
            </p:cNvCxnSpPr>
            <p:nvPr/>
          </p:nvCxnSpPr>
          <p:spPr bwMode="auto">
            <a:xfrm flipH="1">
              <a:off x="4429710" y="3253788"/>
              <a:ext cx="42793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7" name="Straight Connector 66"/>
            <p:cNvCxnSpPr>
              <a:stCxn id="47" idx="2"/>
              <a:endCxn id="54" idx="0"/>
            </p:cNvCxnSpPr>
            <p:nvPr/>
          </p:nvCxnSpPr>
          <p:spPr bwMode="auto">
            <a:xfrm>
              <a:off x="4857640" y="3253788"/>
              <a:ext cx="562669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8" name="Straight Connector 67"/>
            <p:cNvCxnSpPr>
              <a:stCxn id="53" idx="2"/>
            </p:cNvCxnSpPr>
            <p:nvPr/>
          </p:nvCxnSpPr>
          <p:spPr bwMode="auto">
            <a:xfrm>
              <a:off x="4429710" y="3901488"/>
              <a:ext cx="0" cy="5562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69" name="Straight Connector 68"/>
            <p:cNvCxnSpPr>
              <a:stCxn id="44" idx="2"/>
              <a:endCxn id="49" idx="0"/>
            </p:cNvCxnSpPr>
            <p:nvPr/>
          </p:nvCxnSpPr>
          <p:spPr bwMode="auto">
            <a:xfrm>
              <a:off x="512948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0" name="Straight Connector 69"/>
            <p:cNvCxnSpPr>
              <a:stCxn id="45" idx="2"/>
              <a:endCxn id="50" idx="0"/>
            </p:cNvCxnSpPr>
            <p:nvPr/>
          </p:nvCxnSpPr>
          <p:spPr bwMode="auto">
            <a:xfrm>
              <a:off x="1481595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1" name="Straight Connector 70"/>
            <p:cNvCxnSpPr>
              <a:stCxn id="46" idx="2"/>
              <a:endCxn id="51" idx="0"/>
            </p:cNvCxnSpPr>
            <p:nvPr/>
          </p:nvCxnSpPr>
          <p:spPr bwMode="auto">
            <a:xfrm flipH="1">
              <a:off x="2357674" y="3253788"/>
              <a:ext cx="35775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" name="Straight Connector 71"/>
            <p:cNvCxnSpPr>
              <a:stCxn id="46" idx="2"/>
              <a:endCxn id="52" idx="0"/>
            </p:cNvCxnSpPr>
            <p:nvPr/>
          </p:nvCxnSpPr>
          <p:spPr bwMode="auto">
            <a:xfrm>
              <a:off x="2715430" y="3253788"/>
              <a:ext cx="48044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3" name="Straight Connector 72"/>
            <p:cNvCxnSpPr>
              <a:stCxn id="48" idx="2"/>
              <a:endCxn id="55" idx="0"/>
            </p:cNvCxnSpPr>
            <p:nvPr/>
          </p:nvCxnSpPr>
          <p:spPr bwMode="auto">
            <a:xfrm flipH="1">
              <a:off x="6680856" y="3253788"/>
              <a:ext cx="75295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4" name="Straight Connector 73"/>
            <p:cNvCxnSpPr>
              <a:stCxn id="48" idx="2"/>
              <a:endCxn id="56" idx="0"/>
            </p:cNvCxnSpPr>
            <p:nvPr/>
          </p:nvCxnSpPr>
          <p:spPr bwMode="auto">
            <a:xfrm>
              <a:off x="7433806" y="3253788"/>
              <a:ext cx="68580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5" name="Straight Connector 74"/>
            <p:cNvCxnSpPr>
              <a:stCxn id="55" idx="2"/>
              <a:endCxn id="57" idx="0"/>
            </p:cNvCxnSpPr>
            <p:nvPr/>
          </p:nvCxnSpPr>
          <p:spPr bwMode="auto">
            <a:xfrm flipH="1">
              <a:off x="6162091" y="3901488"/>
              <a:ext cx="518765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6" name="Straight Connector 75"/>
            <p:cNvCxnSpPr>
              <a:stCxn id="55" idx="2"/>
              <a:endCxn id="59" idx="0"/>
            </p:cNvCxnSpPr>
            <p:nvPr/>
          </p:nvCxnSpPr>
          <p:spPr bwMode="auto">
            <a:xfrm>
              <a:off x="6680856" y="3901488"/>
              <a:ext cx="53340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7" name="Straight Connector 76"/>
            <p:cNvCxnSpPr>
              <a:stCxn id="56" idx="2"/>
              <a:endCxn id="58" idx="0"/>
            </p:cNvCxnSpPr>
            <p:nvPr/>
          </p:nvCxnSpPr>
          <p:spPr bwMode="auto">
            <a:xfrm>
              <a:off x="8119606" y="3901488"/>
              <a:ext cx="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8" name="Straight Connector 77"/>
            <p:cNvCxnSpPr>
              <a:stCxn id="59" idx="2"/>
            </p:cNvCxnSpPr>
            <p:nvPr/>
          </p:nvCxnSpPr>
          <p:spPr bwMode="auto">
            <a:xfrm>
              <a:off x="7214256" y="4739688"/>
              <a:ext cx="0" cy="3657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9" name="TextBox 78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solidFill>
                    <a:srgbClr val="FF0000"/>
                  </a:solidFill>
                  <a:latin typeface="Courier New"/>
                  <a:cs typeface="Courier New"/>
                </a:rPr>
                <a:t>foo.c</a:t>
              </a:r>
              <a:endParaRPr lang="en-US" sz="1600" dirty="0">
                <a:solidFill>
                  <a:srgbClr val="FF0000"/>
                </a:solidFill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94615099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Opening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429000"/>
            <a:ext cx="11076516" cy="30162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Opening a file tells kernel you are getting ready to access it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Returns small identifying integer </a:t>
            </a:r>
            <a:r>
              <a:rPr lang="en-US" sz="2000" i="1" dirty="0"/>
              <a:t>file descriptor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itchFamily="49" charset="0"/>
              </a:rPr>
              <a:t>fd</a:t>
            </a:r>
            <a:r>
              <a:rPr lang="en-US" sz="1800" dirty="0">
                <a:latin typeface="Courier New" pitchFamily="49" charset="0"/>
              </a:rPr>
              <a:t> == -1</a:t>
            </a:r>
            <a:r>
              <a:rPr lang="en-US" sz="1800" dirty="0"/>
              <a:t> indicates that an error occurred; </a:t>
            </a:r>
            <a:r>
              <a:rPr lang="en-US" sz="1800" dirty="0" err="1">
                <a:latin typeface="Courier New" pitchFamily="49" charset="0"/>
              </a:rPr>
              <a:t>errno</a:t>
            </a:r>
            <a:r>
              <a:rPr lang="en-US" sz="1800" dirty="0"/>
              <a:t> has reason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itchFamily="49" charset="0"/>
              </a:rPr>
              <a:t>strerror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/>
              <a:t>converts to English (Note: use </a:t>
            </a:r>
            <a:r>
              <a:rPr lang="en-US" sz="1800" dirty="0" err="1">
                <a:latin typeface="Courier New" pitchFamily="49" charset="0"/>
              </a:rPr>
              <a:t>strerror_r</a:t>
            </a:r>
            <a:r>
              <a:rPr lang="en-US" sz="1800" dirty="0"/>
              <a:t> for thread safety)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Each process created by a Unix shell begins life with three open files (normally connected to terminal):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/>
              <a:t>0: standard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/>
              <a:t>1: standard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/>
              <a:t>2: standard error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447800" y="1138297"/>
            <a:ext cx="9220200" cy="2062103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#include &lt;</a:t>
            </a:r>
            <a:r>
              <a:rPr lang="en-US" altLang="en-US" sz="1600" dirty="0" err="1">
                <a:latin typeface="Courier New" pitchFamily="49" charset="0"/>
              </a:rPr>
              <a:t>errno.h</a:t>
            </a:r>
            <a:r>
              <a:rPr lang="en-US" altLang="en-US" sz="1600" dirty="0">
                <a:latin typeface="Courier New" pitchFamily="49" charset="0"/>
              </a:rPr>
              <a:t>&gt;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;   /* file descriptor */</a:t>
            </a:r>
          </a:p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 = open("/</a:t>
            </a:r>
            <a:r>
              <a:rPr lang="en-US" altLang="en-US" sz="1600" dirty="0" err="1">
                <a:latin typeface="Courier New" pitchFamily="49" charset="0"/>
              </a:rPr>
              <a:t>etc</a:t>
            </a:r>
            <a:r>
              <a:rPr lang="en-US" altLang="en-US" sz="1600" dirty="0">
                <a:latin typeface="Courier New" pitchFamily="49" charset="0"/>
              </a:rPr>
              <a:t>/hosts", </a:t>
            </a:r>
            <a:r>
              <a:rPr lang="en-US" altLang="en-US" sz="1600" dirty="0" err="1">
                <a:latin typeface="Courier New" pitchFamily="49" charset="0"/>
              </a:rPr>
              <a:t>O_RDONLY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if (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fprintf</a:t>
            </a:r>
            <a:r>
              <a:rPr lang="en-US" altLang="en-US" sz="1600" dirty="0">
                <a:latin typeface="Courier New" pitchFamily="49" charset="0"/>
              </a:rPr>
              <a:t>(stderr, "Couldn’t open /</a:t>
            </a:r>
            <a:r>
              <a:rPr lang="en-US" altLang="en-US" sz="1600" dirty="0" err="1">
                <a:latin typeface="Courier New" pitchFamily="49" charset="0"/>
              </a:rPr>
              <a:t>etc</a:t>
            </a:r>
            <a:r>
              <a:rPr lang="en-US" altLang="en-US" sz="1600" dirty="0">
                <a:latin typeface="Courier New" pitchFamily="49" charset="0"/>
              </a:rPr>
              <a:t>/hosts: %s", </a:t>
            </a:r>
            <a:r>
              <a:rPr lang="en-US" altLang="en-US" sz="1600" dirty="0" err="1">
                <a:latin typeface="Courier New" pitchFamily="49" charset="0"/>
              </a:rPr>
              <a:t>strerror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errno</a:t>
            </a:r>
            <a:r>
              <a:rPr lang="en-US" altLang="en-US" sz="1600" dirty="0">
                <a:latin typeface="Courier New" pitchFamily="49" charset="0"/>
              </a:rPr>
              <a:t>));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 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}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Redirecting Files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One of the most powerful ideas in Unix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You can easily redirect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stdin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stderr</a:t>
            </a:r>
            <a:endParaRPr lang="en-US" sz="2000" i="1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Courier New" pitchFamily="49" charset="0"/>
              </a:rPr>
              <a:t>./</a:t>
            </a:r>
            <a:r>
              <a:rPr lang="en-US" sz="1800" dirty="0" err="1">
                <a:latin typeface="Courier New" pitchFamily="49" charset="0"/>
              </a:rPr>
              <a:t>echoclient</a:t>
            </a:r>
            <a:r>
              <a:rPr lang="en-US" sz="1800" dirty="0">
                <a:latin typeface="Courier New" pitchFamily="49" charset="0"/>
              </a:rPr>
              <a:t> &lt; /</a:t>
            </a:r>
            <a:r>
              <a:rPr lang="en-US" sz="1800" dirty="0" err="1">
                <a:latin typeface="Courier New" pitchFamily="49" charset="0"/>
              </a:rPr>
              <a:t>etc</a:t>
            </a:r>
            <a:r>
              <a:rPr lang="en-US" sz="1800" dirty="0">
                <a:latin typeface="Courier New" pitchFamily="49" charset="0"/>
              </a:rPr>
              <a:t>/</a:t>
            </a:r>
            <a:r>
              <a:rPr lang="en-US" sz="1800" dirty="0" err="1">
                <a:latin typeface="Courier New" pitchFamily="49" charset="0"/>
              </a:rPr>
              <a:t>passwd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/>
              <a:t>redirects input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knuth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/hosts &gt; ~/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knuthip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dirty="0">
                <a:cs typeface="Courier New" panose="02070309020205020404" pitchFamily="49" charset="0"/>
              </a:rPr>
              <a:t>redirects output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ls –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Rl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/</a:t>
            </a: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2&gt; /dev/null </a:t>
            </a:r>
            <a:r>
              <a:rPr lang="en-US" sz="1800" dirty="0">
                <a:cs typeface="Courier New" panose="02070309020205020404" pitchFamily="49" charset="0"/>
              </a:rPr>
              <a:t>redirects error</a:t>
            </a:r>
            <a:endParaRPr lang="en-US" sz="1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You can even hook programs together (“piping”):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wc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find / -name core –print0 |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xargs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-0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–f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>
                <a:cs typeface="Courier New" panose="02070309020205020404" pitchFamily="49" charset="0"/>
              </a:rPr>
              <a:t>You’re not true Unix expert until you’re good with pipes</a:t>
            </a:r>
            <a:endParaRPr lang="en-US" sz="2000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Two-command pipes: advanced learner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Three commands: excellent competence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cs typeface="Courier New" panose="02070309020205020404" pitchFamily="49" charset="0"/>
              </a:rPr>
              <a:t>Six or more: scary ninja</a:t>
            </a:r>
            <a:endParaRPr lang="en-US" dirty="0">
              <a:cs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cat foo | bar </a:t>
            </a:r>
            <a:r>
              <a:rPr lang="en-US" sz="1600" dirty="0">
                <a:cs typeface="Courier New" panose="02070309020205020404" pitchFamily="49" charset="0"/>
              </a:rPr>
              <a:t>is </a:t>
            </a:r>
            <a:r>
              <a:rPr lang="en-US" sz="1600" i="1" dirty="0">
                <a:cs typeface="Courier New" panose="02070309020205020404" pitchFamily="49" charset="0"/>
              </a:rPr>
              <a:t>always</a:t>
            </a:r>
            <a:r>
              <a:rPr lang="en-US" sz="1600" dirty="0">
                <a:cs typeface="Courier New" panose="02070309020205020404" pitchFamily="49" charset="0"/>
              </a:rPr>
              <a:t> incorrect (and sign of ignorance)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>
                <a:cs typeface="Courier New" panose="02070309020205020404" pitchFamily="49" charset="0"/>
              </a:rPr>
              <a:t>Use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bar &lt; foo </a:t>
            </a:r>
            <a:r>
              <a:rPr lang="en-US" sz="1400" dirty="0">
                <a:cs typeface="Courier New" panose="02070309020205020404" pitchFamily="49" charset="0"/>
              </a:rPr>
              <a:t>instead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Don’t let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stackoverflow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fool you!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Closing Files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200400"/>
            <a:ext cx="11076516" cy="3244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Closing a file tells kernel that you’re finished with it</a:t>
            </a:r>
          </a:p>
          <a:p>
            <a:pPr eaLnBrk="1" hangingPunct="1">
              <a:defRPr/>
            </a:pPr>
            <a:r>
              <a:rPr lang="en-US" dirty="0"/>
              <a:t>Closing an already closed file is recipe for disaster in threaded programs (more on this later)</a:t>
            </a:r>
          </a:p>
          <a:p>
            <a:pPr eaLnBrk="1" hangingPunct="1">
              <a:defRPr/>
            </a:pPr>
            <a:r>
              <a:rPr lang="en-US" dirty="0"/>
              <a:t>Some error reports are delayed until close!</a:t>
            </a:r>
          </a:p>
          <a:p>
            <a:pPr eaLnBrk="1" hangingPunct="1">
              <a:defRPr/>
            </a:pPr>
            <a:r>
              <a:rPr lang="en-US" dirty="0"/>
              <a:t>Moral: Always check return codes, even for seemingly benign functions such as </a:t>
            </a:r>
            <a:r>
              <a:rPr lang="en-US" dirty="0">
                <a:latin typeface="Courier New" pitchFamily="49" charset="0"/>
              </a:rPr>
              <a:t>close()</a:t>
            </a:r>
          </a:p>
          <a:p>
            <a:pPr eaLnBrk="1" hangingPunct="1">
              <a:defRPr/>
            </a:pPr>
            <a:r>
              <a:rPr lang="en-US" dirty="0" err="1">
                <a:latin typeface="Courier New" pitchFamily="49" charset="0"/>
              </a:rPr>
              <a:t>perror</a:t>
            </a:r>
            <a:r>
              <a:rPr lang="en-US" dirty="0"/>
              <a:t> is simplified </a:t>
            </a:r>
            <a:r>
              <a:rPr lang="en-US" dirty="0" err="1">
                <a:latin typeface="Courier New" pitchFamily="49" charset="0"/>
              </a:rPr>
              <a:t>strerror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fprintf</a:t>
            </a:r>
            <a:r>
              <a:rPr lang="en-US" dirty="0"/>
              <a:t>; see man page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971800" y="1143000"/>
            <a:ext cx="6324600" cy="1828800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int 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;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int </a:t>
            </a:r>
            <a:r>
              <a:rPr lang="en-US" altLang="en-US" sz="1600" dirty="0" err="1">
                <a:latin typeface="Courier New" pitchFamily="49" charset="0"/>
              </a:rPr>
              <a:t>retval</a:t>
            </a:r>
            <a:r>
              <a:rPr lang="en-US" altLang="en-US" sz="1600" dirty="0">
                <a:latin typeface="Courier New" pitchFamily="49" charset="0"/>
              </a:rPr>
              <a:t>; /* return value */</a:t>
            </a:r>
          </a:p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if ((</a:t>
            </a:r>
            <a:r>
              <a:rPr lang="en-US" altLang="en-US" sz="1600" dirty="0" err="1">
                <a:latin typeface="Courier New" pitchFamily="49" charset="0"/>
              </a:rPr>
              <a:t>retval</a:t>
            </a:r>
            <a:r>
              <a:rPr lang="en-US" altLang="en-US" sz="1600" dirty="0">
                <a:latin typeface="Courier New" pitchFamily="49" charset="0"/>
              </a:rPr>
              <a:t> = close(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))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</a:t>
            </a:r>
            <a:r>
              <a:rPr lang="en-US" altLang="en-US" sz="1600" dirty="0" err="1">
                <a:latin typeface="Courier New" pitchFamily="49" charset="0"/>
              </a:rPr>
              <a:t>perror</a:t>
            </a:r>
            <a:r>
              <a:rPr lang="en-US" altLang="en-US" sz="1600" dirty="0">
                <a:latin typeface="Courier New" pitchFamily="49" charset="0"/>
              </a:rPr>
              <a:t>("close");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Reading Files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933826"/>
            <a:ext cx="11076516" cy="2511423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Reading a file copies bytes from current file position into memory, then updates file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i="1" dirty="0"/>
              <a:t>You</a:t>
            </a:r>
            <a:r>
              <a:rPr lang="en-US" sz="2000" dirty="0"/>
              <a:t> must provide the memory (buffer)</a:t>
            </a:r>
            <a:endParaRPr lang="en-US" sz="2000" i="1" dirty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/>
              <a:t>Returns number of bytes read from file </a:t>
            </a:r>
            <a:r>
              <a:rPr lang="en-US" sz="2000" dirty="0" err="1">
                <a:latin typeface="Courier New" pitchFamily="49" charset="0"/>
              </a:rPr>
              <a:t>fd</a:t>
            </a:r>
            <a:r>
              <a:rPr lang="en-US" sz="2000" dirty="0"/>
              <a:t> into </a:t>
            </a:r>
            <a:r>
              <a:rPr lang="en-US" sz="2000" dirty="0" err="1">
                <a:latin typeface="Courier New" pitchFamily="49" charset="0"/>
              </a:rPr>
              <a:t>buf</a:t>
            </a:r>
            <a:endParaRPr lang="en-US" sz="2000" dirty="0">
              <a:latin typeface="Courier New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itchFamily="49" charset="0"/>
              </a:rPr>
              <a:t>nbytes</a:t>
            </a:r>
            <a:r>
              <a:rPr lang="en-US" sz="1800" dirty="0">
                <a:latin typeface="Courier New" pitchFamily="49" charset="0"/>
              </a:rPr>
              <a:t> == -1</a:t>
            </a:r>
            <a:r>
              <a:rPr lang="en-US" sz="1800" dirty="0"/>
              <a:t> indicates error occurred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nbytes</a:t>
            </a:r>
            <a:r>
              <a:rPr lang="en-US" sz="1800" dirty="0">
                <a:latin typeface="Courier New" panose="02070309020205020404" pitchFamily="49" charset="0"/>
                <a:cs typeface="Courier New" panose="02070309020205020404" pitchFamily="49" charset="0"/>
              </a:rPr>
              <a:t> == 0</a:t>
            </a:r>
            <a:r>
              <a:rPr lang="en-US" sz="1800" dirty="0"/>
              <a:t> indicates end of file (</a:t>
            </a:r>
            <a:r>
              <a:rPr lang="en-US" sz="1800" dirty="0" err="1"/>
              <a:t>EOF</a:t>
            </a:r>
            <a:r>
              <a:rPr lang="en-US" sz="1800" dirty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 i="1" dirty="0">
                <a:solidFill>
                  <a:srgbClr val="FF0000"/>
                </a:solidFill>
              </a:rPr>
              <a:t>Short counts</a:t>
            </a:r>
            <a:r>
              <a:rPr lang="en-US" sz="1800" dirty="0"/>
              <a:t> (</a:t>
            </a:r>
            <a:r>
              <a:rPr lang="en-US" sz="1800" dirty="0" err="1">
                <a:latin typeface="Courier New" pitchFamily="49" charset="0"/>
              </a:rPr>
              <a:t>nbytes</a:t>
            </a:r>
            <a:r>
              <a:rPr lang="en-US" sz="1800" dirty="0">
                <a:latin typeface="Courier New" pitchFamily="49" charset="0"/>
              </a:rPr>
              <a:t> &lt; </a:t>
            </a:r>
            <a:r>
              <a:rPr lang="en-US" sz="1800" dirty="0" err="1">
                <a:latin typeface="Courier New" pitchFamily="49" charset="0"/>
              </a:rPr>
              <a:t>sizeof</a:t>
            </a: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/>
              <a:t>) are possible and are not errors!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352801" y="1219201"/>
            <a:ext cx="6321425" cy="25622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char buf[4096];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fd;           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unsigned int nbytes;   /* number of bytes read */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Open file fd ... 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Then read </a:t>
            </a:r>
            <a:r>
              <a:rPr lang="en-US" altLang="en-US" sz="1600">
                <a:solidFill>
                  <a:srgbClr val="FF0000"/>
                </a:solidFill>
                <a:latin typeface="Courier New" pitchFamily="49" charset="0"/>
              </a:rPr>
              <a:t>up to</a:t>
            </a:r>
            <a:r>
              <a:rPr lang="en-US" altLang="en-US" sz="1600">
                <a:latin typeface="Courier New" pitchFamily="49" charset="0"/>
              </a:rPr>
              <a:t> 4096 bytes from file fd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if ((nbytes = read(fd, buf, sizeof buf))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perror("read");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Writing Files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883024"/>
            <a:ext cx="11076516" cy="2562225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Writing a file copies bytes from memory to current file position, then updates current file position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Returns number of bytes written from </a:t>
            </a:r>
            <a:r>
              <a:rPr lang="en-US" sz="2000">
                <a:latin typeface="Courier New" pitchFamily="49" charset="0"/>
              </a:rPr>
              <a:t>buf</a:t>
            </a:r>
            <a:r>
              <a:rPr lang="en-US" sz="2000"/>
              <a:t> to file </a:t>
            </a:r>
            <a:r>
              <a:rPr lang="en-US" sz="2000">
                <a:latin typeface="Courier New" pitchFamily="49" charset="0"/>
              </a:rPr>
              <a:t>fd</a:t>
            </a:r>
            <a:endParaRPr lang="en-US" sz="200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>
                <a:latin typeface="Courier New" pitchFamily="49" charset="0"/>
              </a:rPr>
              <a:t>nbytes == -1</a:t>
            </a:r>
            <a:r>
              <a:rPr lang="en-US" sz="1800"/>
              <a:t> indicates that an error occurred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As with reads, short counts are possible and are not errors!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/>
              <a:t>Here, transfers up to 4096 bytes from address </a:t>
            </a:r>
            <a:r>
              <a:rPr lang="en-US" sz="2000">
                <a:latin typeface="Courier New" pitchFamily="49" charset="0"/>
              </a:rPr>
              <a:t>buf</a:t>
            </a:r>
            <a:r>
              <a:rPr lang="en-US" sz="2000"/>
              <a:t> to file </a:t>
            </a:r>
            <a:r>
              <a:rPr lang="en-US" sz="2000">
                <a:latin typeface="Courier New" pitchFamily="49" charset="0"/>
              </a:rPr>
              <a:t>fd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sz="2000"/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048000" y="1143001"/>
            <a:ext cx="6688138" cy="2562225"/>
          </a:xfrm>
          <a:prstGeom prst="rect">
            <a:avLst/>
          </a:prstGeom>
          <a:solidFill>
            <a:srgbClr val="FFFF99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char buf[4096];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int fd;  	        /* file descriptor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unsigned int nbytes;   /* number of bytes read */</a:t>
            </a:r>
          </a:p>
          <a:p>
            <a:pPr algn="l">
              <a:lnSpc>
                <a:spcPct val="100000"/>
              </a:lnSpc>
            </a:pPr>
            <a:endParaRPr lang="en-US" altLang="en-US" sz="160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Open the file fd ...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/* Then write </a:t>
            </a:r>
            <a:r>
              <a:rPr lang="en-US" altLang="en-US" sz="1600">
                <a:solidFill>
                  <a:srgbClr val="FF0000"/>
                </a:solidFill>
                <a:latin typeface="Courier New" pitchFamily="49" charset="0"/>
              </a:rPr>
              <a:t>up to</a:t>
            </a:r>
            <a:r>
              <a:rPr lang="en-US" altLang="en-US" sz="1600">
                <a:latin typeface="Courier New" pitchFamily="49" charset="0"/>
              </a:rPr>
              <a:t> 4096 bytes from buf to file fd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if ((nbytes = write(fd, buf, sizeof buf) == -1) {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perror("write");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   exit(1);</a:t>
            </a:r>
          </a:p>
          <a:p>
            <a:pPr algn="l">
              <a:lnSpc>
                <a:spcPct val="100000"/>
              </a:lnSpc>
            </a:pPr>
            <a:r>
              <a:rPr lang="en-US" altLang="en-US" sz="160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Simple Unix I/O Example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3962400"/>
            <a:ext cx="11076516" cy="248285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Copies standard input to standard output one byte at a time (basically, this is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cat</a:t>
            </a:r>
            <a:r>
              <a:rPr lang="en-US" dirty="0"/>
              <a:t>)</a:t>
            </a:r>
          </a:p>
          <a:p>
            <a:pPr eaLnBrk="1" hangingPunct="1">
              <a:defRPr/>
            </a:pPr>
            <a:r>
              <a:rPr lang="en-US" dirty="0"/>
              <a:t>Note the use of error-handling wrappers for read and write (Appendix B in text)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429000" y="1447800"/>
            <a:ext cx="5153014" cy="230832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#include "</a:t>
            </a:r>
            <a:r>
              <a:rPr lang="en-US" altLang="en-US" sz="1600" dirty="0" err="1">
                <a:latin typeface="Courier New" pitchFamily="49" charset="0"/>
              </a:rPr>
              <a:t>csapp.h</a:t>
            </a:r>
            <a:r>
              <a:rPr lang="en-US" alt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main(void)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c;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while(Read(</a:t>
            </a:r>
            <a:r>
              <a:rPr lang="en-US" altLang="en-US" sz="1600" dirty="0" err="1">
                <a:latin typeface="Courier New" pitchFamily="49" charset="0"/>
              </a:rPr>
              <a:t>STDIN_FILENO</a:t>
            </a:r>
            <a:r>
              <a:rPr lang="en-US" altLang="en-US" sz="1600" dirty="0">
                <a:latin typeface="Courier New" pitchFamily="49" charset="0"/>
              </a:rPr>
              <a:t>, &amp;c, 1) &gt; 0)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Write(</a:t>
            </a:r>
            <a:r>
              <a:rPr lang="en-US" altLang="en-US" sz="1600" dirty="0" err="1">
                <a:latin typeface="Courier New" pitchFamily="49" charset="0"/>
              </a:rPr>
              <a:t>STDOUT_FILENO</a:t>
            </a:r>
            <a:r>
              <a:rPr lang="en-US" altLang="en-US" sz="1600" dirty="0">
                <a:latin typeface="Courier New" pitchFamily="49" charset="0"/>
              </a:rPr>
              <a:t>, &amp;c, 1);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exit(0);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Dealing with Short Counts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Short counts can occur in these situations: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Encountering (end-of-file) </a:t>
            </a:r>
            <a:r>
              <a:rPr lang="en-US" dirty="0" err="1"/>
              <a:t>EOF</a:t>
            </a:r>
            <a:r>
              <a:rPr lang="en-US" dirty="0"/>
              <a:t> on reads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Reading text lines from a terminal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Reading and writing network sockets or Unix pipes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Short counts never occur in these situations: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Reading from disk files, except for </a:t>
            </a:r>
            <a:r>
              <a:rPr lang="en-US" dirty="0" err="1"/>
              <a:t>EOF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Writing to disk files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/>
              <a:t>How should you deal with short counts in your code?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 the RIO (Robust I/O) package from your textbook’s </a:t>
            </a:r>
            <a:r>
              <a:rPr lang="en-US" dirty="0" err="1">
                <a:latin typeface="Courier New" pitchFamily="49" charset="0"/>
              </a:rPr>
              <a:t>csapp.c</a:t>
            </a:r>
            <a:r>
              <a:rPr lang="en-US" dirty="0"/>
              <a:t> file (Appendix B)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/>
              <a:t>(But note that it handles </a:t>
            </a:r>
            <a:r>
              <a:rPr lang="en-US" dirty="0" err="1"/>
              <a:t>EOF</a:t>
            </a:r>
            <a:r>
              <a:rPr lang="en-US" dirty="0"/>
              <a:t> wrong on terminal)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Use C </a:t>
            </a:r>
            <a:r>
              <a:rPr lang="en-US" dirty="0" err="1"/>
              <a:t>stdio</a:t>
            </a:r>
            <a:r>
              <a:rPr lang="en-US" dirty="0"/>
              <a:t> or C++ streams (also sometimes blows </a:t>
            </a:r>
            <a:r>
              <a:rPr lang="en-US" dirty="0" err="1"/>
              <a:t>EOF</a:t>
            </a:r>
            <a:r>
              <a:rPr lang="en-US" dirty="0"/>
              <a:t>!)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Write your code very, very carefully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Ignore the problem and accept that your code is fragile</a:t>
            </a:r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“Foolproof” I/O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Low-level I/O is difficult because of short counts and other possible errors</a:t>
            </a:r>
          </a:p>
          <a:p>
            <a:pPr eaLnBrk="1" hangingPunct="1">
              <a:defRPr/>
            </a:pPr>
            <a:r>
              <a:rPr lang="en-US" dirty="0"/>
              <a:t>Textbook provides RIO package, a (fairly) good example of how to encapsulate low-level I/O</a:t>
            </a:r>
          </a:p>
          <a:p>
            <a:pPr eaLnBrk="1" hangingPunct="1">
              <a:defRPr/>
            </a:pPr>
            <a:r>
              <a:rPr lang="en-US" dirty="0"/>
              <a:t>RIO is set of wrappers that provide efficient and robust I/O in applications (e.g., network programs) that are subject to short counts.</a:t>
            </a:r>
          </a:p>
          <a:p>
            <a:pPr eaLnBrk="1" hangingPunct="1">
              <a:defRPr/>
            </a:pPr>
            <a:r>
              <a:rPr lang="en-US" dirty="0"/>
              <a:t>Download from </a:t>
            </a:r>
            <a:r>
              <a:rPr lang="en-US" sz="2000" dirty="0">
                <a:latin typeface="Courier New" pitchFamily="49" charset="0"/>
              </a:rPr>
              <a:t>csapp.cs.cmu.edu/public/ics2/code/</a:t>
            </a:r>
            <a:r>
              <a:rPr lang="en-US" sz="2000" dirty="0" err="1">
                <a:latin typeface="Courier New" pitchFamily="49" charset="0"/>
              </a:rPr>
              <a:t>src</a:t>
            </a:r>
            <a:r>
              <a:rPr lang="en-US" sz="2000" dirty="0">
                <a:latin typeface="Courier New" pitchFamily="49" charset="0"/>
              </a:rPr>
              <a:t>/</a:t>
            </a:r>
            <a:r>
              <a:rPr lang="en-US" sz="2000" dirty="0" err="1">
                <a:latin typeface="Courier New" pitchFamily="49" charset="0"/>
              </a:rPr>
              <a:t>csapp.c</a:t>
            </a:r>
            <a:r>
              <a:rPr lang="en-US" sz="2000" dirty="0">
                <a:latin typeface="Courier New" pitchFamily="49" charset="0"/>
              </a:rPr>
              <a:t> csapp.cs.cmu.edu/public/ics2/code/include/</a:t>
            </a:r>
            <a:r>
              <a:rPr lang="en-US" sz="2000" dirty="0" err="1">
                <a:latin typeface="Courier New" pitchFamily="49" charset="0"/>
              </a:rPr>
              <a:t>csapp.h</a:t>
            </a:r>
            <a:endParaRPr lang="en-US" sz="2000" dirty="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Implementation of </a:t>
            </a:r>
            <a:r>
              <a:rPr lang="en-US" altLang="en-US">
                <a:latin typeface="Courier New" pitchFamily="49" charset="0"/>
              </a:rPr>
              <a:t>rio_readn</a:t>
            </a:r>
            <a:endParaRPr lang="en-US" altLang="en-US"/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2590800" y="1144587"/>
            <a:ext cx="7067550" cy="5180013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/*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* </a:t>
            </a:r>
            <a:r>
              <a:rPr lang="en-US" altLang="en-US" sz="1600" dirty="0" err="1">
                <a:latin typeface="Courier New" pitchFamily="49" charset="0"/>
              </a:rPr>
              <a:t>rio_readn</a:t>
            </a:r>
            <a:r>
              <a:rPr lang="en-US" altLang="en-US" sz="1600" dirty="0">
                <a:latin typeface="Courier New" pitchFamily="49" charset="0"/>
              </a:rPr>
              <a:t> - robustly read n bytes (unbuffered)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*/</a:t>
            </a: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ssize_t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rio_readn</a:t>
            </a:r>
            <a:r>
              <a:rPr lang="en-US" altLang="en-US" sz="1600" dirty="0">
                <a:latin typeface="Courier New" pitchFamily="49" charset="0"/>
              </a:rPr>
              <a:t>(int 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, void *</a:t>
            </a:r>
            <a:r>
              <a:rPr lang="en-US" altLang="en-US" sz="1600" dirty="0" err="1">
                <a:latin typeface="Courier New" pitchFamily="49" charset="0"/>
              </a:rPr>
              <a:t>usrbuf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size_t</a:t>
            </a:r>
            <a:r>
              <a:rPr lang="en-US" altLang="en-US" sz="1600" dirty="0">
                <a:latin typeface="Courier New" pitchFamily="49" charset="0"/>
              </a:rPr>
              <a:t> n) 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size_t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nleft</a:t>
            </a:r>
            <a:r>
              <a:rPr lang="en-US" altLang="en-US" sz="1600" dirty="0">
                <a:latin typeface="Courier New" pitchFamily="49" charset="0"/>
              </a:rPr>
              <a:t> = n;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ssize_t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*</a:t>
            </a:r>
            <a:r>
              <a:rPr lang="en-US" altLang="en-US" sz="1600" dirty="0" err="1">
                <a:latin typeface="Courier New" pitchFamily="49" charset="0"/>
              </a:rPr>
              <a:t>bufp</a:t>
            </a:r>
            <a:r>
              <a:rPr lang="en-US" altLang="en-US" sz="1600" dirty="0">
                <a:latin typeface="Courier New" pitchFamily="49" charset="0"/>
              </a:rPr>
              <a:t> = </a:t>
            </a:r>
            <a:r>
              <a:rPr lang="en-US" altLang="en-US" sz="1600" dirty="0" err="1">
                <a:latin typeface="Courier New" pitchFamily="49" charset="0"/>
              </a:rPr>
              <a:t>usrbuf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 (</a:t>
            </a:r>
            <a:r>
              <a:rPr lang="en-US" altLang="en-US" sz="1600" dirty="0" err="1">
                <a:latin typeface="Courier New" pitchFamily="49" charset="0"/>
              </a:rPr>
              <a:t>nleft</a:t>
            </a:r>
            <a:r>
              <a:rPr lang="en-US" altLang="en-US" sz="1600" dirty="0">
                <a:latin typeface="Courier New" pitchFamily="49" charset="0"/>
              </a:rPr>
              <a:t> &gt; 0) 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((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 = read(</a:t>
            </a:r>
            <a:r>
              <a:rPr lang="en-US" altLang="en-US" sz="1600" dirty="0" err="1">
                <a:latin typeface="Courier New" pitchFamily="49" charset="0"/>
              </a:rPr>
              <a:t>fd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bufp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nleft</a:t>
            </a:r>
            <a:r>
              <a:rPr lang="en-US" altLang="en-US" sz="1600" dirty="0">
                <a:latin typeface="Courier New" pitchFamily="49" charset="0"/>
              </a:rPr>
              <a:t>)) == -1) 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if (</a:t>
            </a:r>
            <a:r>
              <a:rPr lang="en-US" altLang="en-US" sz="1600" dirty="0" err="1">
                <a:latin typeface="Courier New" pitchFamily="49" charset="0"/>
              </a:rPr>
              <a:t>errno</a:t>
            </a:r>
            <a:r>
              <a:rPr lang="en-US" altLang="en-US" sz="1600" dirty="0">
                <a:latin typeface="Courier New" pitchFamily="49" charset="0"/>
              </a:rPr>
              <a:t> == EINTR) /* interrupted by signal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                               handler return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	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 = 0;      /* so call read() again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else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	return -1;      /* </a:t>
            </a:r>
            <a:r>
              <a:rPr lang="en-US" altLang="en-US" sz="1600" dirty="0" err="1">
                <a:latin typeface="Courier New" pitchFamily="49" charset="0"/>
              </a:rPr>
              <a:t>errno</a:t>
            </a:r>
            <a:r>
              <a:rPr lang="en-US" altLang="en-US" sz="1600" dirty="0">
                <a:latin typeface="Courier New" pitchFamily="49" charset="0"/>
              </a:rPr>
              <a:t> set by read() */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}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else if (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 == 0)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break;              /* EOF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nleft</a:t>
            </a:r>
            <a:r>
              <a:rPr lang="en-US" altLang="en-US" sz="1600" dirty="0">
                <a:latin typeface="Courier New" pitchFamily="49" charset="0"/>
              </a:rPr>
              <a:t> -= 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bufp</a:t>
            </a:r>
            <a:r>
              <a:rPr lang="en-US" altLang="en-US" sz="1600" dirty="0">
                <a:latin typeface="Courier New" pitchFamily="49" charset="0"/>
              </a:rPr>
              <a:t> += </a:t>
            </a:r>
            <a:r>
              <a:rPr lang="en-US" altLang="en-US" sz="1600" dirty="0" err="1">
                <a:latin typeface="Courier New" pitchFamily="49" charset="0"/>
              </a:rPr>
              <a:t>nread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return (n - </a:t>
            </a:r>
            <a:r>
              <a:rPr lang="en-US" altLang="en-US" sz="1600" dirty="0" err="1">
                <a:latin typeface="Courier New" pitchFamily="49" charset="0"/>
              </a:rPr>
              <a:t>nleft</a:t>
            </a:r>
            <a:r>
              <a:rPr lang="en-US" altLang="en-US" sz="1600" dirty="0">
                <a:latin typeface="Courier New" pitchFamily="49" charset="0"/>
              </a:rPr>
              <a:t>);         /* return &gt;= 0 */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304800"/>
            <a:ext cx="7772400" cy="685800"/>
          </a:xfrm>
        </p:spPr>
        <p:txBody>
          <a:bodyPr/>
          <a:lstStyle/>
          <a:p>
            <a:pPr eaLnBrk="1" hangingPunct="1"/>
            <a:r>
              <a:rPr lang="en-US" altLang="en-US">
                <a:solidFill>
                  <a:schemeClr val="tx1"/>
                </a:solidFill>
              </a:rPr>
              <a:t>I/O:</a:t>
            </a:r>
            <a:r>
              <a:rPr lang="en-US" altLang="en-US"/>
              <a:t> A Typical Hardware System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8404225" y="2895600"/>
            <a:ext cx="909638" cy="914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main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memory</a:t>
            </a:r>
          </a:p>
        </p:txBody>
      </p:sp>
      <p:sp>
        <p:nvSpPr>
          <p:cNvPr id="4100" name="AutoShape 6"/>
          <p:cNvSpPr>
            <a:spLocks noChangeArrowheads="1"/>
          </p:cNvSpPr>
          <p:nvPr/>
        </p:nvSpPr>
        <p:spPr bwMode="auto">
          <a:xfrm>
            <a:off x="6880225" y="3048000"/>
            <a:ext cx="1492250" cy="533400"/>
          </a:xfrm>
          <a:prstGeom prst="leftRightArrow">
            <a:avLst>
              <a:gd name="adj1" fmla="val 50000"/>
              <a:gd name="adj2" fmla="val 5595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5965825" y="3079750"/>
            <a:ext cx="909638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bridge</a:t>
            </a:r>
          </a:p>
        </p:txBody>
      </p:sp>
      <p:sp>
        <p:nvSpPr>
          <p:cNvPr id="4102" name="AutoShape 8"/>
          <p:cNvSpPr>
            <a:spLocks noChangeArrowheads="1"/>
          </p:cNvSpPr>
          <p:nvPr/>
        </p:nvSpPr>
        <p:spPr bwMode="auto">
          <a:xfrm>
            <a:off x="4508501" y="3048000"/>
            <a:ext cx="1452563" cy="533400"/>
          </a:xfrm>
          <a:prstGeom prst="leftRightArrow">
            <a:avLst>
              <a:gd name="adj1" fmla="val 50000"/>
              <a:gd name="adj2" fmla="val 54464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3" name="Rectangle 9"/>
          <p:cNvSpPr>
            <a:spLocks noChangeArrowheads="1"/>
          </p:cNvSpPr>
          <p:nvPr/>
        </p:nvSpPr>
        <p:spPr bwMode="auto">
          <a:xfrm>
            <a:off x="2608263" y="3079750"/>
            <a:ext cx="1873250" cy="577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bus interface</a:t>
            </a:r>
          </a:p>
        </p:txBody>
      </p:sp>
      <p:sp>
        <p:nvSpPr>
          <p:cNvPr id="4104" name="Rectangle 10"/>
          <p:cNvSpPr>
            <a:spLocks noChangeArrowheads="1"/>
          </p:cNvSpPr>
          <p:nvPr/>
        </p:nvSpPr>
        <p:spPr bwMode="auto">
          <a:xfrm>
            <a:off x="3524251" y="17526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5" name="Rectangle 11"/>
          <p:cNvSpPr>
            <a:spLocks noChangeArrowheads="1"/>
          </p:cNvSpPr>
          <p:nvPr/>
        </p:nvSpPr>
        <p:spPr bwMode="auto">
          <a:xfrm>
            <a:off x="3524251" y="19050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6" name="Rectangle 12"/>
          <p:cNvSpPr>
            <a:spLocks noChangeArrowheads="1"/>
          </p:cNvSpPr>
          <p:nvPr/>
        </p:nvSpPr>
        <p:spPr bwMode="auto">
          <a:xfrm>
            <a:off x="3524251" y="20574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7" name="Rectangle 13"/>
          <p:cNvSpPr>
            <a:spLocks noChangeArrowheads="1"/>
          </p:cNvSpPr>
          <p:nvPr/>
        </p:nvSpPr>
        <p:spPr bwMode="auto">
          <a:xfrm>
            <a:off x="3524251" y="22098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8" name="Rectangle 14"/>
          <p:cNvSpPr>
            <a:spLocks noChangeArrowheads="1"/>
          </p:cNvSpPr>
          <p:nvPr/>
        </p:nvSpPr>
        <p:spPr bwMode="auto">
          <a:xfrm>
            <a:off x="3524251" y="2362200"/>
            <a:ext cx="684213" cy="152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09" name="AutoShape 15"/>
          <p:cNvSpPr>
            <a:spLocks noChangeArrowheads="1"/>
          </p:cNvSpPr>
          <p:nvPr/>
        </p:nvSpPr>
        <p:spPr bwMode="auto">
          <a:xfrm>
            <a:off x="4297363" y="1752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0" name="AutoShape 16"/>
          <p:cNvSpPr>
            <a:spLocks noChangeArrowheads="1"/>
          </p:cNvSpPr>
          <p:nvPr/>
        </p:nvSpPr>
        <p:spPr bwMode="auto">
          <a:xfrm flipH="1">
            <a:off x="4208463" y="2133600"/>
            <a:ext cx="444500" cy="381000"/>
          </a:xfrm>
          <a:prstGeom prst="rightArrow">
            <a:avLst>
              <a:gd name="adj1" fmla="val 50000"/>
              <a:gd name="adj2" fmla="val 29167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1" name="Rectangle 17"/>
          <p:cNvSpPr>
            <a:spLocks noChangeArrowheads="1"/>
          </p:cNvSpPr>
          <p:nvPr/>
        </p:nvSpPr>
        <p:spPr bwMode="auto">
          <a:xfrm>
            <a:off x="4741863" y="1600200"/>
            <a:ext cx="533400" cy="1066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ALU</a:t>
            </a:r>
          </a:p>
        </p:txBody>
      </p:sp>
      <p:sp>
        <p:nvSpPr>
          <p:cNvPr id="4112" name="Text Box 18"/>
          <p:cNvSpPr txBox="1">
            <a:spLocks noChangeArrowheads="1"/>
          </p:cNvSpPr>
          <p:nvPr/>
        </p:nvSpPr>
        <p:spPr bwMode="auto">
          <a:xfrm>
            <a:off x="3236054" y="1430923"/>
            <a:ext cx="129394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register file</a:t>
            </a:r>
          </a:p>
        </p:txBody>
      </p:sp>
      <p:sp>
        <p:nvSpPr>
          <p:cNvPr id="4113" name="AutoShape 19"/>
          <p:cNvSpPr>
            <a:spLocks noChangeArrowheads="1"/>
          </p:cNvSpPr>
          <p:nvPr/>
        </p:nvSpPr>
        <p:spPr bwMode="auto">
          <a:xfrm>
            <a:off x="3598863" y="2590800"/>
            <a:ext cx="609600" cy="457200"/>
          </a:xfrm>
          <a:prstGeom prst="upDownArrow">
            <a:avLst>
              <a:gd name="adj1" fmla="val 50000"/>
              <a:gd name="adj2" fmla="val 20000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4" name="Rectangle 20"/>
          <p:cNvSpPr>
            <a:spLocks noChangeArrowheads="1"/>
          </p:cNvSpPr>
          <p:nvPr/>
        </p:nvSpPr>
        <p:spPr bwMode="auto">
          <a:xfrm>
            <a:off x="2455863" y="1371600"/>
            <a:ext cx="2971800" cy="2438400"/>
          </a:xfrm>
          <a:prstGeom prst="rect">
            <a:avLst/>
          </a:prstGeom>
          <a:noFill/>
          <a:ln w="12700" cap="rnd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15" name="Text Box 21"/>
          <p:cNvSpPr txBox="1">
            <a:spLocks noChangeArrowheads="1"/>
          </p:cNvSpPr>
          <p:nvPr/>
        </p:nvSpPr>
        <p:spPr bwMode="auto">
          <a:xfrm>
            <a:off x="2343150" y="10668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CPU chip</a:t>
            </a:r>
          </a:p>
        </p:txBody>
      </p:sp>
      <p:sp>
        <p:nvSpPr>
          <p:cNvPr id="4116" name="Text Box 22"/>
          <p:cNvSpPr txBox="1">
            <a:spLocks noChangeArrowheads="1"/>
          </p:cNvSpPr>
          <p:nvPr/>
        </p:nvSpPr>
        <p:spPr bwMode="auto">
          <a:xfrm>
            <a:off x="5389563" y="2362200"/>
            <a:ext cx="13017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system bus</a:t>
            </a:r>
          </a:p>
        </p:txBody>
      </p:sp>
      <p:sp>
        <p:nvSpPr>
          <p:cNvPr id="4117" name="Line 23"/>
          <p:cNvSpPr>
            <a:spLocks noChangeShapeType="1"/>
          </p:cNvSpPr>
          <p:nvPr/>
        </p:nvSpPr>
        <p:spPr bwMode="auto">
          <a:xfrm flipH="1">
            <a:off x="5275263" y="266700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8" name="Text Box 24"/>
          <p:cNvSpPr txBox="1">
            <a:spLocks noChangeArrowheads="1"/>
          </p:cNvSpPr>
          <p:nvPr/>
        </p:nvSpPr>
        <p:spPr bwMode="auto">
          <a:xfrm>
            <a:off x="6910389" y="2362200"/>
            <a:ext cx="13922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memory bus</a:t>
            </a:r>
          </a:p>
        </p:txBody>
      </p:sp>
      <p:sp>
        <p:nvSpPr>
          <p:cNvPr id="4119" name="Line 25"/>
          <p:cNvSpPr>
            <a:spLocks noChangeShapeType="1"/>
          </p:cNvSpPr>
          <p:nvPr/>
        </p:nvSpPr>
        <p:spPr bwMode="auto">
          <a:xfrm>
            <a:off x="7561263" y="26670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0" name="AutoShape 26"/>
          <p:cNvSpPr>
            <a:spLocks noChangeArrowheads="1"/>
          </p:cNvSpPr>
          <p:nvPr/>
        </p:nvSpPr>
        <p:spPr bwMode="auto">
          <a:xfrm>
            <a:off x="6189663" y="37338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1" name="AutoShape 27"/>
          <p:cNvSpPr>
            <a:spLocks noChangeArrowheads="1"/>
          </p:cNvSpPr>
          <p:nvPr/>
        </p:nvSpPr>
        <p:spPr bwMode="auto">
          <a:xfrm flipV="1">
            <a:off x="729456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2" name="Rectangle 28"/>
          <p:cNvSpPr>
            <a:spLocks noChangeArrowheads="1"/>
          </p:cNvSpPr>
          <p:nvPr/>
        </p:nvSpPr>
        <p:spPr bwMode="auto">
          <a:xfrm>
            <a:off x="687546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3" name="AutoShape 29"/>
          <p:cNvSpPr>
            <a:spLocks noChangeArrowheads="1"/>
          </p:cNvSpPr>
          <p:nvPr/>
        </p:nvSpPr>
        <p:spPr bwMode="auto">
          <a:xfrm flipV="1">
            <a:off x="49641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4" name="Rectangle 30"/>
          <p:cNvSpPr>
            <a:spLocks noChangeArrowheads="1"/>
          </p:cNvSpPr>
          <p:nvPr/>
        </p:nvSpPr>
        <p:spPr bwMode="auto">
          <a:xfrm>
            <a:off x="4545013" y="5194300"/>
            <a:ext cx="12954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graphics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adapter</a:t>
            </a:r>
          </a:p>
        </p:txBody>
      </p:sp>
      <p:sp>
        <p:nvSpPr>
          <p:cNvPr id="4125" name="AutoShape 31"/>
          <p:cNvSpPr>
            <a:spLocks noChangeArrowheads="1"/>
          </p:cNvSpPr>
          <p:nvPr/>
        </p:nvSpPr>
        <p:spPr bwMode="auto">
          <a:xfrm flipV="1">
            <a:off x="3287713" y="4470400"/>
            <a:ext cx="495300" cy="685800"/>
          </a:xfrm>
          <a:prstGeom prst="upArrow">
            <a:avLst>
              <a:gd name="adj1" fmla="val 36667"/>
              <a:gd name="adj2" fmla="val 44872"/>
            </a:avLst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26" name="Rectangle 32"/>
          <p:cNvSpPr>
            <a:spLocks noChangeArrowheads="1"/>
          </p:cNvSpPr>
          <p:nvPr/>
        </p:nvSpPr>
        <p:spPr bwMode="auto">
          <a:xfrm>
            <a:off x="2944813" y="5181600"/>
            <a:ext cx="1143000" cy="5207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USB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controller</a:t>
            </a:r>
          </a:p>
        </p:txBody>
      </p:sp>
      <p:sp>
        <p:nvSpPr>
          <p:cNvPr id="4127" name="Line 33"/>
          <p:cNvSpPr>
            <a:spLocks noChangeShapeType="1"/>
          </p:cNvSpPr>
          <p:nvPr/>
        </p:nvSpPr>
        <p:spPr bwMode="auto">
          <a:xfrm>
            <a:off x="3173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8" name="Line 34"/>
          <p:cNvSpPr>
            <a:spLocks noChangeShapeType="1"/>
          </p:cNvSpPr>
          <p:nvPr/>
        </p:nvSpPr>
        <p:spPr bwMode="auto">
          <a:xfrm>
            <a:off x="39354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29" name="Text Box 35"/>
          <p:cNvSpPr txBox="1">
            <a:spLocks noChangeArrowheads="1"/>
          </p:cNvSpPr>
          <p:nvPr/>
        </p:nvSpPr>
        <p:spPr bwMode="auto">
          <a:xfrm>
            <a:off x="2738439" y="5943600"/>
            <a:ext cx="8397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mouse</a:t>
            </a:r>
          </a:p>
        </p:txBody>
      </p:sp>
      <p:sp>
        <p:nvSpPr>
          <p:cNvPr id="4130" name="Text Box 36"/>
          <p:cNvSpPr txBox="1">
            <a:spLocks noChangeArrowheads="1"/>
          </p:cNvSpPr>
          <p:nvPr/>
        </p:nvSpPr>
        <p:spPr bwMode="auto">
          <a:xfrm>
            <a:off x="3414714" y="5943600"/>
            <a:ext cx="10874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keyboard</a:t>
            </a:r>
          </a:p>
        </p:txBody>
      </p:sp>
      <p:sp>
        <p:nvSpPr>
          <p:cNvPr id="4131" name="Line 37"/>
          <p:cNvSpPr>
            <a:spLocks noChangeShapeType="1"/>
          </p:cNvSpPr>
          <p:nvPr/>
        </p:nvSpPr>
        <p:spPr bwMode="auto">
          <a:xfrm>
            <a:off x="5230813" y="5715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2" name="Text Box 38"/>
          <p:cNvSpPr txBox="1">
            <a:spLocks noChangeArrowheads="1"/>
          </p:cNvSpPr>
          <p:nvPr/>
        </p:nvSpPr>
        <p:spPr bwMode="auto">
          <a:xfrm>
            <a:off x="4729177" y="5942598"/>
            <a:ext cx="949299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monitor</a:t>
            </a:r>
          </a:p>
        </p:txBody>
      </p:sp>
      <p:sp>
        <p:nvSpPr>
          <p:cNvPr id="4133" name="Line 39"/>
          <p:cNvSpPr>
            <a:spLocks noChangeShapeType="1"/>
          </p:cNvSpPr>
          <p:nvPr/>
        </p:nvSpPr>
        <p:spPr bwMode="auto">
          <a:xfrm>
            <a:off x="7535863" y="5715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34" name="AutoShape 40"/>
          <p:cNvSpPr>
            <a:spLocks noChangeArrowheads="1"/>
          </p:cNvSpPr>
          <p:nvPr/>
        </p:nvSpPr>
        <p:spPr bwMode="auto">
          <a:xfrm>
            <a:off x="7231063" y="6096000"/>
            <a:ext cx="609600" cy="609600"/>
          </a:xfrm>
          <a:prstGeom prst="can">
            <a:avLst>
              <a:gd name="adj" fmla="val 25000"/>
            </a:avLst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disk</a:t>
            </a:r>
          </a:p>
        </p:txBody>
      </p:sp>
      <p:sp>
        <p:nvSpPr>
          <p:cNvPr id="4135" name="AutoShape 41"/>
          <p:cNvSpPr>
            <a:spLocks noChangeArrowheads="1"/>
          </p:cNvSpPr>
          <p:nvPr/>
        </p:nvSpPr>
        <p:spPr bwMode="auto">
          <a:xfrm>
            <a:off x="2379663" y="4254500"/>
            <a:ext cx="7277100" cy="393700"/>
          </a:xfrm>
          <a:prstGeom prst="leftRightArrow">
            <a:avLst>
              <a:gd name="adj1" fmla="val 48611"/>
              <a:gd name="adj2" fmla="val 955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6" name="Rectangle 42"/>
          <p:cNvSpPr>
            <a:spLocks noChangeArrowheads="1"/>
          </p:cNvSpPr>
          <p:nvPr/>
        </p:nvSpPr>
        <p:spPr bwMode="auto">
          <a:xfrm>
            <a:off x="3455989" y="4424363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7" name="Rectangle 43"/>
          <p:cNvSpPr>
            <a:spLocks noChangeArrowheads="1"/>
          </p:cNvSpPr>
          <p:nvPr/>
        </p:nvSpPr>
        <p:spPr bwMode="auto">
          <a:xfrm>
            <a:off x="5132389" y="4414838"/>
            <a:ext cx="166687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8" name="Rectangle 44"/>
          <p:cNvSpPr>
            <a:spLocks noChangeArrowheads="1"/>
          </p:cNvSpPr>
          <p:nvPr/>
        </p:nvSpPr>
        <p:spPr bwMode="auto">
          <a:xfrm>
            <a:off x="7466014" y="4405313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39" name="Text Box 45"/>
          <p:cNvSpPr txBox="1">
            <a:spLocks noChangeArrowheads="1"/>
          </p:cNvSpPr>
          <p:nvPr/>
        </p:nvSpPr>
        <p:spPr bwMode="auto">
          <a:xfrm>
            <a:off x="6050302" y="4558298"/>
            <a:ext cx="881973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I/O bus</a:t>
            </a:r>
          </a:p>
        </p:txBody>
      </p:sp>
      <p:sp>
        <p:nvSpPr>
          <p:cNvPr id="4140" name="Rectangle 46"/>
          <p:cNvSpPr>
            <a:spLocks noChangeArrowheads="1"/>
          </p:cNvSpPr>
          <p:nvPr/>
        </p:nvSpPr>
        <p:spPr bwMode="auto">
          <a:xfrm>
            <a:off x="6356351" y="4343400"/>
            <a:ext cx="161925" cy="1524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1" name="Rectangle 47"/>
          <p:cNvSpPr>
            <a:spLocks noChangeArrowheads="1"/>
          </p:cNvSpPr>
          <p:nvPr/>
        </p:nvSpPr>
        <p:spPr bwMode="auto">
          <a:xfrm>
            <a:off x="82470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2" name="Rectangle 48"/>
          <p:cNvSpPr>
            <a:spLocks noChangeArrowheads="1"/>
          </p:cNvSpPr>
          <p:nvPr/>
        </p:nvSpPr>
        <p:spPr bwMode="auto">
          <a:xfrm>
            <a:off x="85518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3" name="Rectangle 49"/>
          <p:cNvSpPr>
            <a:spLocks noChangeArrowheads="1"/>
          </p:cNvSpPr>
          <p:nvPr/>
        </p:nvSpPr>
        <p:spPr bwMode="auto">
          <a:xfrm>
            <a:off x="8856663" y="4267200"/>
            <a:ext cx="127000" cy="406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4144" name="Text Box 50"/>
          <p:cNvSpPr txBox="1">
            <a:spLocks noChangeArrowheads="1"/>
          </p:cNvSpPr>
          <p:nvPr/>
        </p:nvSpPr>
        <p:spPr bwMode="auto">
          <a:xfrm>
            <a:off x="8232775" y="4644579"/>
            <a:ext cx="2226892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/>
              <a:t>Expansion slots for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other devices such</a:t>
            </a:r>
          </a:p>
          <a:p>
            <a:pPr algn="l">
              <a:lnSpc>
                <a:spcPct val="100000"/>
              </a:lnSpc>
            </a:pPr>
            <a:r>
              <a:rPr lang="en-US" altLang="en-US" sz="1600"/>
              <a:t>as network adapters.</a:t>
            </a:r>
          </a:p>
          <a:p>
            <a:pPr algn="l">
              <a:lnSpc>
                <a:spcPct val="100000"/>
              </a:lnSpc>
            </a:pPr>
            <a:endParaRPr lang="en-US" altLang="en-US" sz="1600"/>
          </a:p>
        </p:txBody>
      </p:sp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Where’s the Bug?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Suppose 5 bytes remain in input, 10 requested:</a:t>
            </a:r>
          </a:p>
          <a:p>
            <a:pPr lvl="1" eaLnBrk="1" hangingPunct="1">
              <a:defRPr/>
            </a:pPr>
            <a:r>
              <a:rPr lang="en-US" dirty="0"/>
              <a:t>5 bytes will be read (short count)</a:t>
            </a:r>
          </a:p>
          <a:p>
            <a:pPr lvl="1" eaLnBrk="1" hangingPunct="1">
              <a:defRPr/>
            </a:pPr>
            <a:r>
              <a:rPr lang="en-US" dirty="0"/>
              <a:t>Loop will try to read more, get 0 (</a:t>
            </a:r>
            <a:r>
              <a:rPr lang="en-US" dirty="0" err="1"/>
              <a:t>EOF</a:t>
            </a:r>
            <a:r>
              <a:rPr lang="en-US" dirty="0"/>
              <a:t>)</a:t>
            </a:r>
          </a:p>
          <a:p>
            <a:pPr lvl="1" eaLnBrk="1" hangingPunct="1">
              <a:defRPr/>
            </a:pPr>
            <a:r>
              <a:rPr lang="en-US" dirty="0"/>
              <a:t>Function will return 5 bytes that were read</a:t>
            </a:r>
          </a:p>
          <a:p>
            <a:pPr lvl="1" eaLnBrk="1" hangingPunct="1">
              <a:defRPr/>
            </a:pPr>
            <a:r>
              <a:rPr lang="en-US" dirty="0"/>
              <a:t>On next call, forgets that </a:t>
            </a:r>
            <a:r>
              <a:rPr lang="en-US" dirty="0" err="1"/>
              <a:t>EOF</a:t>
            </a:r>
            <a:r>
              <a:rPr lang="en-US" dirty="0"/>
              <a:t> was hit and tries to read again</a:t>
            </a:r>
          </a:p>
          <a:p>
            <a:pPr lvl="2" eaLnBrk="1" hangingPunct="1">
              <a:defRPr/>
            </a:pPr>
            <a:r>
              <a:rPr lang="en-US" dirty="0"/>
              <a:t>OK on files; </a:t>
            </a:r>
            <a:r>
              <a:rPr lang="en-US" dirty="0" err="1"/>
              <a:t>EOF</a:t>
            </a:r>
            <a:r>
              <a:rPr lang="en-US" dirty="0"/>
              <a:t> will be issued over again</a:t>
            </a:r>
          </a:p>
          <a:p>
            <a:pPr lvl="2" eaLnBrk="1" hangingPunct="1">
              <a:defRPr/>
            </a:pPr>
            <a:r>
              <a:rPr lang="en-US" dirty="0"/>
              <a:t>On terminal, means you have to type Control-D twice</a:t>
            </a:r>
          </a:p>
          <a:p>
            <a:pPr lvl="1" eaLnBrk="1" hangingPunct="1">
              <a:defRPr/>
            </a:pPr>
            <a:r>
              <a:rPr lang="en-US" dirty="0"/>
              <a:t>Cure: need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rio_t</a:t>
            </a:r>
            <a:r>
              <a:rPr lang="en-US" dirty="0"/>
              <a:t> to describe file, and flag in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rio_t</a:t>
            </a:r>
            <a:r>
              <a:rPr lang="en-US" dirty="0"/>
              <a:t> that remembers </a:t>
            </a:r>
            <a:r>
              <a:rPr lang="en-US" dirty="0" err="1"/>
              <a:t>EOF</a:t>
            </a:r>
            <a:r>
              <a:rPr lang="en-US" dirty="0"/>
              <a:t> was hit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197225" y="6061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b="0">
              <a:latin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Unbuffered I/O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RIO provides buffered and </a:t>
            </a:r>
            <a:r>
              <a:rPr lang="en-US" dirty="0" err="1"/>
              <a:t>unbuffered</a:t>
            </a:r>
            <a:r>
              <a:rPr lang="en-US" dirty="0"/>
              <a:t> routines</a:t>
            </a:r>
          </a:p>
          <a:p>
            <a:pPr eaLnBrk="1" hangingPunct="1">
              <a:defRPr/>
            </a:pPr>
            <a:r>
              <a:rPr lang="en-US" dirty="0" err="1"/>
              <a:t>Unbuffered</a:t>
            </a:r>
            <a:r>
              <a:rPr lang="en-US" dirty="0"/>
              <a:t>:</a:t>
            </a:r>
          </a:p>
          <a:p>
            <a:pPr lvl="1" eaLnBrk="1" hangingPunct="1">
              <a:defRPr/>
            </a:pPr>
            <a:r>
              <a:rPr lang="en-US" dirty="0"/>
              <a:t>Especially useful for transferring data on network sockets</a:t>
            </a:r>
          </a:p>
          <a:p>
            <a:pPr lvl="1" eaLnBrk="1" hangingPunct="1">
              <a:defRPr/>
            </a:pPr>
            <a:r>
              <a:rPr lang="en-US" dirty="0"/>
              <a:t>Same interface as Unix </a:t>
            </a:r>
            <a:r>
              <a:rPr lang="en-US" dirty="0">
                <a:latin typeface="Courier New" pitchFamily="49" charset="0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rio_readn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/>
              <a:t>returns short count only if it encounters </a:t>
            </a:r>
            <a:r>
              <a:rPr lang="en-US" dirty="0" err="1"/>
              <a:t>EOF</a:t>
            </a:r>
            <a:endParaRPr lang="en-US" dirty="0"/>
          </a:p>
          <a:p>
            <a:pPr lvl="2" eaLnBrk="1" hangingPunct="1">
              <a:defRPr/>
            </a:pPr>
            <a:r>
              <a:rPr lang="en-US" dirty="0"/>
              <a:t>Usually incorrect if reading from terminal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rio_writen</a:t>
            </a:r>
            <a:r>
              <a:rPr lang="en-US" dirty="0"/>
              <a:t> never returns a short count</a:t>
            </a:r>
          </a:p>
          <a:p>
            <a:pPr lvl="1" eaLnBrk="1" hangingPunct="1">
              <a:defRPr/>
            </a:pPr>
            <a:r>
              <a:rPr lang="en-US" dirty="0"/>
              <a:t>Calls to </a:t>
            </a:r>
            <a:r>
              <a:rPr lang="en-US" dirty="0" err="1">
                <a:latin typeface="Courier New" pitchFamily="49" charset="0"/>
              </a:rPr>
              <a:t>rio_readn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</a:rPr>
              <a:t>rio_writen</a:t>
            </a:r>
            <a:r>
              <a:rPr lang="en-US" dirty="0"/>
              <a:t> can be interleaved arbitrarily on the same descriptor</a:t>
            </a:r>
          </a:p>
          <a:p>
            <a:pPr lvl="1" eaLnBrk="1" hangingPunct="1">
              <a:defRPr/>
            </a:pPr>
            <a:r>
              <a:rPr lang="en-US" dirty="0"/>
              <a:t>Small </a:t>
            </a:r>
            <a:r>
              <a:rPr lang="en-US" dirty="0" err="1"/>
              <a:t>unbuffered</a:t>
            </a:r>
            <a:r>
              <a:rPr lang="en-US" dirty="0"/>
              <a:t> I/</a:t>
            </a:r>
            <a:r>
              <a:rPr lang="en-US" dirty="0" err="1"/>
              <a:t>Os</a:t>
            </a:r>
            <a:r>
              <a:rPr lang="en-US" dirty="0"/>
              <a:t> are horribly inefficient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3197225" y="60610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b="0">
              <a:latin typeface="Arial" pitchFamily="34" charset="0"/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Buffered I/O: Motivation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Applications often read/write one character at a time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getc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putc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ungetc</a:t>
            </a:r>
            <a:endParaRPr lang="en-US" dirty="0">
              <a:latin typeface="Courier New"/>
              <a:cs typeface="Courier New"/>
            </a:endParaRPr>
          </a:p>
          <a:p>
            <a:pPr lvl="1"/>
            <a:r>
              <a:rPr lang="en-US" dirty="0">
                <a:latin typeface="Courier New"/>
                <a:cs typeface="Courier New"/>
              </a:rPr>
              <a:t>gets, </a:t>
            </a:r>
            <a:r>
              <a:rPr lang="en-US" dirty="0" err="1">
                <a:latin typeface="Courier New"/>
                <a:cs typeface="Courier New"/>
              </a:rPr>
              <a:t>fgets</a:t>
            </a:r>
            <a:endParaRPr lang="en-US" dirty="0">
              <a:latin typeface="Courier New"/>
              <a:cs typeface="Courier New"/>
            </a:endParaRPr>
          </a:p>
          <a:p>
            <a:pPr lvl="2"/>
            <a:r>
              <a:rPr lang="en-US" dirty="0"/>
              <a:t>Read line of text one character at a time, stopping at newline</a:t>
            </a:r>
          </a:p>
          <a:p>
            <a:r>
              <a:rPr lang="en-US" dirty="0"/>
              <a:t>Implementing as Unix I/O calls expensive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read</a:t>
            </a:r>
            <a:r>
              <a:rPr lang="en-US" dirty="0"/>
              <a:t> and </a:t>
            </a:r>
            <a:r>
              <a:rPr lang="en-US" dirty="0">
                <a:latin typeface="Courier New"/>
                <a:cs typeface="Courier New"/>
              </a:rPr>
              <a:t>write</a:t>
            </a:r>
            <a:r>
              <a:rPr lang="en-US" dirty="0"/>
              <a:t> require Unix kernel calls</a:t>
            </a:r>
          </a:p>
          <a:p>
            <a:pPr lvl="2"/>
            <a:r>
              <a:rPr lang="en-US" dirty="0"/>
              <a:t>&gt; 10,000 clock cycles</a:t>
            </a:r>
          </a:p>
          <a:p>
            <a:r>
              <a:rPr lang="en-US" dirty="0"/>
              <a:t>Solution: Buffered read</a:t>
            </a:r>
          </a:p>
          <a:p>
            <a:pPr lvl="1"/>
            <a:r>
              <a:rPr lang="en-US" dirty="0"/>
              <a:t>Use Unix </a:t>
            </a:r>
            <a:r>
              <a:rPr lang="en-US" dirty="0">
                <a:latin typeface="Courier New"/>
                <a:cs typeface="Courier New"/>
              </a:rPr>
              <a:t>read </a:t>
            </a:r>
            <a:r>
              <a:rPr lang="en-US" dirty="0"/>
              <a:t>to grab block of bytes</a:t>
            </a:r>
          </a:p>
          <a:p>
            <a:pPr lvl="1"/>
            <a:r>
              <a:rPr lang="en-US" dirty="0"/>
              <a:t>User input functions take one byte at a time from buffer</a:t>
            </a:r>
          </a:p>
          <a:p>
            <a:pPr lvl="2"/>
            <a:r>
              <a:rPr lang="en-US" dirty="0"/>
              <a:t>Refill buffer when empty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5350476" y="5807076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988276" y="5807076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988276" y="5807076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2133601" y="5831299"/>
            <a:ext cx="84234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</p:spTree>
    <p:extLst>
      <p:ext uri="{BB962C8B-B14F-4D97-AF65-F5344CB8AC3E}">
        <p14:creationId xmlns:p14="http://schemas.microsoft.com/office/powerpoint/2010/main" val="311764823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Buffered Input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Buffered:</a:t>
            </a:r>
          </a:p>
          <a:p>
            <a:pPr lvl="1" eaLnBrk="1" hangingPunct="1">
              <a:defRPr/>
            </a:pPr>
            <a:r>
              <a:rPr lang="en-US" i="1" dirty="0"/>
              <a:t>Efficiently</a:t>
            </a:r>
            <a:r>
              <a:rPr lang="en-US" dirty="0"/>
              <a:t> read text lines and binary data from file partially cached in an internal memory buffer</a:t>
            </a:r>
            <a:endParaRPr lang="en-US" dirty="0">
              <a:latin typeface="Courier New" pitchFamily="49" charset="0"/>
            </a:endParaRP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rio_readlineb</a:t>
            </a:r>
            <a:r>
              <a:rPr lang="en-US" dirty="0"/>
              <a:t> reads text line of up to </a:t>
            </a:r>
            <a:r>
              <a:rPr lang="en-US" dirty="0" err="1">
                <a:latin typeface="Courier New" pitchFamily="49" charset="0"/>
              </a:rPr>
              <a:t>maxlen</a:t>
            </a:r>
            <a:r>
              <a:rPr lang="en-US" dirty="0"/>
              <a:t> bytes from file </a:t>
            </a:r>
            <a:r>
              <a:rPr lang="en-US" dirty="0" err="1">
                <a:latin typeface="Courier New" pitchFamily="49" charset="0"/>
              </a:rPr>
              <a:t>fd</a:t>
            </a:r>
            <a:r>
              <a:rPr lang="en-US" dirty="0"/>
              <a:t> and stores it in </a:t>
            </a:r>
            <a:r>
              <a:rPr lang="en-US" dirty="0" err="1">
                <a:latin typeface="Courier New" pitchFamily="49" charset="0"/>
              </a:rPr>
              <a:t>usrbuf</a:t>
            </a:r>
            <a:r>
              <a:rPr lang="en-US" dirty="0"/>
              <a:t>.  Especially useful for reading lines from network sockets</a:t>
            </a:r>
          </a:p>
          <a:p>
            <a:pPr lvl="1" eaLnBrk="1" hangingPunct="1">
              <a:defRPr/>
            </a:pPr>
            <a:r>
              <a:rPr lang="en-US" dirty="0" err="1">
                <a:latin typeface="Courier New" pitchFamily="49" charset="0"/>
              </a:rPr>
              <a:t>rio_readnb</a:t>
            </a:r>
            <a:r>
              <a:rPr lang="en-US" dirty="0"/>
              <a:t> reads up to </a:t>
            </a:r>
            <a:r>
              <a:rPr lang="en-US" dirty="0">
                <a:latin typeface="Courier New" pitchFamily="49" charset="0"/>
              </a:rPr>
              <a:t>n</a:t>
            </a:r>
            <a:r>
              <a:rPr lang="en-US" dirty="0"/>
              <a:t> bytes from file </a:t>
            </a:r>
            <a:r>
              <a:rPr lang="en-US" dirty="0" err="1">
                <a:latin typeface="Courier New" pitchFamily="49" charset="0"/>
              </a:rPr>
              <a:t>fd</a:t>
            </a:r>
            <a:endParaRPr lang="en-US" dirty="0"/>
          </a:p>
          <a:p>
            <a:pPr lvl="1" eaLnBrk="1" hangingPunct="1">
              <a:defRPr/>
            </a:pPr>
            <a:r>
              <a:rPr lang="en-US" dirty="0"/>
              <a:t>Calls to </a:t>
            </a:r>
            <a:r>
              <a:rPr lang="en-US" dirty="0" err="1">
                <a:latin typeface="Courier New" pitchFamily="49" charset="0"/>
              </a:rPr>
              <a:t>rio_readlineb</a:t>
            </a:r>
            <a:r>
              <a:rPr lang="en-US" dirty="0"/>
              <a:t> and </a:t>
            </a:r>
            <a:r>
              <a:rPr lang="en-US" dirty="0" err="1">
                <a:latin typeface="Courier New" pitchFamily="49" charset="0"/>
              </a:rPr>
              <a:t>rio_readnb</a:t>
            </a:r>
            <a:r>
              <a:rPr lang="en-US" dirty="0"/>
              <a:t> can be interleaved arbitrarily on same descriptor</a:t>
            </a:r>
          </a:p>
          <a:p>
            <a:pPr lvl="2" eaLnBrk="1" hangingPunct="1">
              <a:defRPr/>
            </a:pPr>
            <a:r>
              <a:rPr lang="en-US" dirty="0"/>
              <a:t>Warning: Don’t interleave calls to </a:t>
            </a:r>
            <a:r>
              <a:rPr lang="en-US" dirty="0" err="1">
                <a:latin typeface="Courier New" pitchFamily="49" charset="0"/>
              </a:rPr>
              <a:t>rio_readn</a:t>
            </a:r>
            <a:r>
              <a:rPr lang="en-US" dirty="0"/>
              <a:t> with calls to *</a:t>
            </a:r>
            <a:r>
              <a:rPr lang="en-US" dirty="0">
                <a:latin typeface="Courier New" pitchFamily="49" charset="0"/>
              </a:rPr>
              <a:t>b</a:t>
            </a:r>
            <a:r>
              <a:rPr lang="en-US" dirty="0"/>
              <a:t> versions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ChangeArrowheads="1"/>
          </p:cNvSpPr>
          <p:nvPr/>
        </p:nvSpPr>
        <p:spPr bwMode="auto">
          <a:xfrm>
            <a:off x="6248400" y="3040063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Implementation</a:t>
            </a:r>
          </a:p>
        </p:txBody>
      </p:sp>
      <p:sp>
        <p:nvSpPr>
          <p:cNvPr id="76288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reading from file</a:t>
            </a:r>
          </a:p>
          <a:p>
            <a:r>
              <a:rPr lang="en-US" dirty="0"/>
              <a:t>File has associated buffer to hold bytes that have been read from file but not yet read by user code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r>
              <a:rPr lang="en-US" dirty="0"/>
              <a:t>Layered on Unix file:</a:t>
            </a:r>
          </a:p>
        </p:txBody>
      </p:sp>
      <p:sp>
        <p:nvSpPr>
          <p:cNvPr id="762885" name="Rectangle 5"/>
          <p:cNvSpPr>
            <a:spLocks noChangeArrowheads="1"/>
          </p:cNvSpPr>
          <p:nvPr/>
        </p:nvSpPr>
        <p:spPr bwMode="auto">
          <a:xfrm>
            <a:off x="3886200" y="3040063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86" name="Rectangle 6"/>
          <p:cNvSpPr>
            <a:spLocks noChangeArrowheads="1"/>
          </p:cNvSpPr>
          <p:nvPr/>
        </p:nvSpPr>
        <p:spPr bwMode="auto">
          <a:xfrm>
            <a:off x="3886200" y="3040063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7" name="Text Box 7"/>
          <p:cNvSpPr txBox="1">
            <a:spLocks noChangeArrowheads="1"/>
          </p:cNvSpPr>
          <p:nvPr/>
        </p:nvSpPr>
        <p:spPr bwMode="auto">
          <a:xfrm>
            <a:off x="3025037" y="3056538"/>
            <a:ext cx="842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762888" name="Arc 8"/>
          <p:cNvSpPr>
            <a:spLocks/>
          </p:cNvSpPr>
          <p:nvPr/>
        </p:nvSpPr>
        <p:spPr bwMode="auto">
          <a:xfrm rot="-5400000" flipH="1" flipV="1">
            <a:off x="3502110" y="3437295"/>
            <a:ext cx="304800" cy="4247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89" name="Arc 9"/>
          <p:cNvSpPr>
            <a:spLocks/>
          </p:cNvSpPr>
          <p:nvPr/>
        </p:nvSpPr>
        <p:spPr bwMode="auto">
          <a:xfrm rot="-5400000" flipH="1" flipV="1">
            <a:off x="5788110" y="3513495"/>
            <a:ext cx="457200" cy="4247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0" name="Rectangle 10"/>
          <p:cNvSpPr>
            <a:spLocks noChangeArrowheads="1"/>
          </p:cNvSpPr>
          <p:nvPr/>
        </p:nvSpPr>
        <p:spPr bwMode="auto">
          <a:xfrm>
            <a:off x="2244811" y="3649662"/>
            <a:ext cx="1039813" cy="32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762891" name="Rectangle 11"/>
          <p:cNvSpPr>
            <a:spLocks noChangeArrowheads="1"/>
          </p:cNvSpPr>
          <p:nvPr/>
        </p:nvSpPr>
        <p:spPr bwMode="auto">
          <a:xfrm>
            <a:off x="4226010" y="3802062"/>
            <a:ext cx="1600200" cy="32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762892" name="Line 12"/>
          <p:cNvSpPr>
            <a:spLocks noChangeShapeType="1"/>
          </p:cNvSpPr>
          <p:nvPr/>
        </p:nvSpPr>
        <p:spPr bwMode="auto">
          <a:xfrm flipV="1">
            <a:off x="62484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3" name="Line 13"/>
          <p:cNvSpPr>
            <a:spLocks noChangeShapeType="1"/>
          </p:cNvSpPr>
          <p:nvPr/>
        </p:nvSpPr>
        <p:spPr bwMode="auto">
          <a:xfrm flipV="1">
            <a:off x="8610600" y="26590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894" name="Line 14"/>
          <p:cNvSpPr>
            <a:spLocks noChangeShapeType="1"/>
          </p:cNvSpPr>
          <p:nvPr/>
        </p:nvSpPr>
        <p:spPr bwMode="auto">
          <a:xfrm>
            <a:off x="6248400" y="28114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5" name="Rectangle 15"/>
          <p:cNvSpPr>
            <a:spLocks noChangeArrowheads="1"/>
          </p:cNvSpPr>
          <p:nvPr/>
        </p:nvSpPr>
        <p:spPr bwMode="auto">
          <a:xfrm>
            <a:off x="6781800" y="2659062"/>
            <a:ext cx="1219200" cy="320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  <p:sp>
        <p:nvSpPr>
          <p:cNvPr id="762896" name="Rectangle 16"/>
          <p:cNvSpPr>
            <a:spLocks noChangeArrowheads="1"/>
          </p:cNvSpPr>
          <p:nvPr/>
        </p:nvSpPr>
        <p:spPr bwMode="auto">
          <a:xfrm>
            <a:off x="6629400" y="5452647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762897" name="Rectangle 17"/>
          <p:cNvSpPr>
            <a:spLocks noChangeArrowheads="1"/>
          </p:cNvSpPr>
          <p:nvPr/>
        </p:nvSpPr>
        <p:spPr bwMode="auto">
          <a:xfrm>
            <a:off x="4267200" y="5452647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762898" name="Rectangle 18"/>
          <p:cNvSpPr>
            <a:spLocks noChangeArrowheads="1"/>
          </p:cNvSpPr>
          <p:nvPr/>
        </p:nvSpPr>
        <p:spPr bwMode="auto">
          <a:xfrm>
            <a:off x="2286000" y="5452647"/>
            <a:ext cx="82296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762899" name="Rectangle 19"/>
          <p:cNvSpPr>
            <a:spLocks noChangeArrowheads="1"/>
          </p:cNvSpPr>
          <p:nvPr/>
        </p:nvSpPr>
        <p:spPr bwMode="auto">
          <a:xfrm>
            <a:off x="2286000" y="5452647"/>
            <a:ext cx="19812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not in buffer</a:t>
            </a:r>
          </a:p>
        </p:txBody>
      </p:sp>
      <p:sp>
        <p:nvSpPr>
          <p:cNvPr id="762900" name="Rectangle 20"/>
          <p:cNvSpPr>
            <a:spLocks noChangeArrowheads="1"/>
          </p:cNvSpPr>
          <p:nvPr/>
        </p:nvSpPr>
        <p:spPr bwMode="auto">
          <a:xfrm>
            <a:off x="8991600" y="5452647"/>
            <a:ext cx="1524000" cy="441325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unseen</a:t>
            </a:r>
          </a:p>
        </p:txBody>
      </p:sp>
      <p:sp>
        <p:nvSpPr>
          <p:cNvPr id="762901" name="Arc 21"/>
          <p:cNvSpPr>
            <a:spLocks/>
          </p:cNvSpPr>
          <p:nvPr/>
        </p:nvSpPr>
        <p:spPr bwMode="auto">
          <a:xfrm rot="-5400000" flipH="1" flipV="1">
            <a:off x="8531310" y="5926079"/>
            <a:ext cx="457200" cy="4247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2" name="Rectangle 22"/>
          <p:cNvSpPr>
            <a:spLocks noChangeArrowheads="1"/>
          </p:cNvSpPr>
          <p:nvPr/>
        </p:nvSpPr>
        <p:spPr bwMode="auto">
          <a:xfrm>
            <a:off x="5902410" y="6214646"/>
            <a:ext cx="2590800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/>
            <a:r>
              <a:rPr lang="en-US" sz="1600" dirty="0">
                <a:latin typeface="Calibri" pitchFamily="34" charset="0"/>
              </a:rPr>
              <a:t>Current File Position</a:t>
            </a:r>
          </a:p>
        </p:txBody>
      </p:sp>
      <p:sp>
        <p:nvSpPr>
          <p:cNvPr id="762903" name="Line 23"/>
          <p:cNvSpPr>
            <a:spLocks noChangeShapeType="1"/>
          </p:cNvSpPr>
          <p:nvPr/>
        </p:nvSpPr>
        <p:spPr bwMode="auto">
          <a:xfrm flipV="1">
            <a:off x="42672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4" name="Line 24"/>
          <p:cNvSpPr>
            <a:spLocks noChangeShapeType="1"/>
          </p:cNvSpPr>
          <p:nvPr/>
        </p:nvSpPr>
        <p:spPr bwMode="auto">
          <a:xfrm flipV="1">
            <a:off x="8991600" y="5029200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5" name="Line 25"/>
          <p:cNvSpPr>
            <a:spLocks noChangeShapeType="1"/>
          </p:cNvSpPr>
          <p:nvPr/>
        </p:nvSpPr>
        <p:spPr bwMode="auto">
          <a:xfrm flipV="1">
            <a:off x="4267200" y="5181600"/>
            <a:ext cx="4724400" cy="7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62906" name="Rectangle 26"/>
          <p:cNvSpPr>
            <a:spLocks noChangeArrowheads="1"/>
          </p:cNvSpPr>
          <p:nvPr/>
        </p:nvSpPr>
        <p:spPr bwMode="auto">
          <a:xfrm>
            <a:off x="5410200" y="5029200"/>
            <a:ext cx="2667000" cy="31393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 dirty="0">
                <a:latin typeface="Calibri" pitchFamily="34" charset="0"/>
              </a:rPr>
              <a:t>Buffered Portion</a:t>
            </a:r>
          </a:p>
        </p:txBody>
      </p:sp>
    </p:spTree>
    <p:extLst>
      <p:ext uri="{BB962C8B-B14F-4D97-AF65-F5344CB8AC3E}">
        <p14:creationId xmlns:p14="http://schemas.microsoft.com/office/powerpoint/2010/main" val="2199539394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Buffered I/O: Declaration</a:t>
            </a:r>
          </a:p>
        </p:txBody>
      </p:sp>
      <p:sp>
        <p:nvSpPr>
          <p:cNvPr id="76493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information contained in </a:t>
            </a:r>
            <a:r>
              <a:rPr lang="en-US" dirty="0" err="1">
                <a:latin typeface="Courier New"/>
                <a:cs typeface="Courier New"/>
              </a:rPr>
              <a:t>struct</a:t>
            </a:r>
            <a:endParaRPr lang="en-US" dirty="0">
              <a:latin typeface="Courier New"/>
              <a:cs typeface="Courier New"/>
            </a:endParaRPr>
          </a:p>
        </p:txBody>
      </p:sp>
      <p:sp>
        <p:nvSpPr>
          <p:cNvPr id="764934" name="Text Box 6"/>
          <p:cNvSpPr txBox="1">
            <a:spLocks noChangeArrowheads="1"/>
          </p:cNvSpPr>
          <p:nvPr/>
        </p:nvSpPr>
        <p:spPr bwMode="auto">
          <a:xfrm>
            <a:off x="1976438" y="4267201"/>
            <a:ext cx="8539163" cy="1428083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</p:spPr>
        <p:txBody>
          <a:bodyPr wrap="square" lIns="45720" rIns="45720">
            <a:spAutoFit/>
          </a:bodyPr>
          <a:lstStyle/>
          <a:p>
            <a:pPr algn="l"/>
            <a:r>
              <a:rPr lang="en-US" sz="1600" dirty="0" err="1">
                <a:latin typeface="Courier New" pitchFamily="49" charset="0"/>
              </a:rPr>
              <a:t>typedef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struct</a:t>
            </a:r>
            <a:r>
              <a:rPr lang="en-US" sz="1600" dirty="0">
                <a:latin typeface="Courier New" pitchFamily="49" charset="0"/>
              </a:rPr>
              <a:t>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rio_fd</a:t>
            </a:r>
            <a:r>
              <a:rPr lang="en-US" sz="1600" dirty="0">
                <a:latin typeface="Courier New" pitchFamily="49" charset="0"/>
              </a:rPr>
              <a:t>; 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descriptor for this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rio_cnt</a:t>
            </a:r>
            <a:r>
              <a:rPr lang="en-US" sz="1600" dirty="0">
                <a:latin typeface="Courier New" pitchFamily="49" charset="0"/>
              </a:rPr>
              <a:t>;     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unread bytes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*</a:t>
            </a:r>
            <a:r>
              <a:rPr lang="en-US" sz="1600" dirty="0" err="1">
                <a:latin typeface="Courier New" pitchFamily="49" charset="0"/>
              </a:rPr>
              <a:t>rio_bufptr</a:t>
            </a:r>
            <a:r>
              <a:rPr lang="en-US" sz="1600" dirty="0">
                <a:latin typeface="Courier New" pitchFamily="49" charset="0"/>
              </a:rPr>
              <a:t>;        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next unread byte in internal </a:t>
            </a:r>
            <a:r>
              <a:rPr lang="en-US" sz="1600" dirty="0" err="1">
                <a:solidFill>
                  <a:srgbClr val="990000"/>
                </a:solidFill>
                <a:latin typeface="Courier New" pitchFamily="49" charset="0"/>
              </a:rPr>
              <a:t>buf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char </a:t>
            </a:r>
            <a:r>
              <a:rPr lang="en-US" sz="1600" dirty="0" err="1">
                <a:latin typeface="Courier New" pitchFamily="49" charset="0"/>
              </a:rPr>
              <a:t>rio_buf</a:t>
            </a:r>
            <a:r>
              <a:rPr lang="en-US" sz="1600" dirty="0">
                <a:latin typeface="Courier New" pitchFamily="49" charset="0"/>
              </a:rPr>
              <a:t>[RIO_BUFSIZE];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internal buffer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 </a:t>
            </a:r>
            <a:r>
              <a:rPr lang="en-US" sz="1600" dirty="0" err="1">
                <a:latin typeface="Courier New" pitchFamily="49" charset="0"/>
              </a:rPr>
              <a:t>rio_t</a:t>
            </a:r>
            <a:r>
              <a:rPr lang="en-US" sz="1600" dirty="0">
                <a:latin typeface="Courier New" pitchFamily="49" charset="0"/>
              </a:rPr>
              <a:t>;</a:t>
            </a:r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6248400" y="2430463"/>
            <a:ext cx="2362200" cy="441325"/>
          </a:xfrm>
          <a:prstGeom prst="rect">
            <a:avLst/>
          </a:prstGeom>
          <a:solidFill>
            <a:srgbClr val="F1C7C7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unread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886200" y="2430463"/>
            <a:ext cx="2362200" cy="441325"/>
          </a:xfrm>
          <a:prstGeom prst="rect">
            <a:avLst/>
          </a:prstGeom>
          <a:solidFill>
            <a:srgbClr val="D5F1CF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en-US" sz="2000" dirty="0">
                <a:latin typeface="Calibri" pitchFamily="34" charset="0"/>
              </a:rPr>
              <a:t>already read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3886200" y="2430463"/>
            <a:ext cx="6096000" cy="4413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7"/>
          <p:cNvSpPr txBox="1">
            <a:spLocks noChangeArrowheads="1"/>
          </p:cNvSpPr>
          <p:nvPr/>
        </p:nvSpPr>
        <p:spPr bwMode="auto">
          <a:xfrm>
            <a:off x="3025037" y="2452994"/>
            <a:ext cx="842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Buffer</a:t>
            </a:r>
          </a:p>
        </p:txBody>
      </p:sp>
      <p:sp>
        <p:nvSpPr>
          <p:cNvPr id="21" name="Arc 8"/>
          <p:cNvSpPr>
            <a:spLocks/>
          </p:cNvSpPr>
          <p:nvPr/>
        </p:nvSpPr>
        <p:spPr bwMode="auto">
          <a:xfrm rot="16200000" flipH="1" flipV="1">
            <a:off x="3502110" y="2827695"/>
            <a:ext cx="304800" cy="4247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Arc 9"/>
          <p:cNvSpPr>
            <a:spLocks/>
          </p:cNvSpPr>
          <p:nvPr/>
        </p:nvSpPr>
        <p:spPr bwMode="auto">
          <a:xfrm rot="16200000" flipH="1" flipV="1">
            <a:off x="5788110" y="2903895"/>
            <a:ext cx="457200" cy="42473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Rectangle 10"/>
          <p:cNvSpPr>
            <a:spLocks noChangeArrowheads="1"/>
          </p:cNvSpPr>
          <p:nvPr/>
        </p:nvSpPr>
        <p:spPr bwMode="auto">
          <a:xfrm>
            <a:off x="2244811" y="3040062"/>
            <a:ext cx="1039813" cy="32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</a:t>
            </a: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4226010" y="3192462"/>
            <a:ext cx="1600200" cy="32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rio_bufptr</a:t>
            </a:r>
          </a:p>
        </p:txBody>
      </p:sp>
      <p:sp>
        <p:nvSpPr>
          <p:cNvPr id="25" name="Line 12"/>
          <p:cNvSpPr>
            <a:spLocks noChangeShapeType="1"/>
          </p:cNvSpPr>
          <p:nvPr/>
        </p:nvSpPr>
        <p:spPr bwMode="auto">
          <a:xfrm flipV="1">
            <a:off x="62484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3"/>
          <p:cNvSpPr>
            <a:spLocks noChangeShapeType="1"/>
          </p:cNvSpPr>
          <p:nvPr/>
        </p:nvSpPr>
        <p:spPr bwMode="auto">
          <a:xfrm flipV="1">
            <a:off x="8610600" y="2049462"/>
            <a:ext cx="0" cy="3048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Line 14"/>
          <p:cNvSpPr>
            <a:spLocks noChangeShapeType="1"/>
          </p:cNvSpPr>
          <p:nvPr/>
        </p:nvSpPr>
        <p:spPr bwMode="auto">
          <a:xfrm>
            <a:off x="6248400" y="2201862"/>
            <a:ext cx="2362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spAutoFit/>
          </a:bodyPr>
          <a:lstStyle/>
          <a:p>
            <a:endParaRPr lang="en-US" sz="2000" dirty="0">
              <a:latin typeface="Calibri" pitchFamily="34" charset="0"/>
            </a:endParaRPr>
          </a:p>
        </p:txBody>
      </p:sp>
      <p:sp>
        <p:nvSpPr>
          <p:cNvPr id="28" name="Rectangle 15"/>
          <p:cNvSpPr>
            <a:spLocks noChangeArrowheads="1"/>
          </p:cNvSpPr>
          <p:nvPr/>
        </p:nvSpPr>
        <p:spPr bwMode="auto">
          <a:xfrm>
            <a:off x="6781800" y="2049462"/>
            <a:ext cx="1219200" cy="3200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600">
                <a:latin typeface="Courier New" pitchFamily="49" charset="0"/>
              </a:rPr>
              <a:t>rio_cnt</a:t>
            </a:r>
          </a:p>
        </p:txBody>
      </p:sp>
    </p:spTree>
    <p:extLst>
      <p:ext uri="{BB962C8B-B14F-4D97-AF65-F5344CB8AC3E}">
        <p14:creationId xmlns:p14="http://schemas.microsoft.com/office/powerpoint/2010/main" val="2112814722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Buffered RIO Example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Copying the lines of a text file from standard input to standard output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667001" y="2057400"/>
            <a:ext cx="6076343" cy="3865674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none" lIns="45720" rIns="4572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dirty="0">
                <a:latin typeface="Courier New" pitchFamily="49" charset="0"/>
              </a:rPr>
              <a:t>#include "</a:t>
            </a:r>
            <a:r>
              <a:rPr lang="en-US" altLang="en-US" sz="1600" dirty="0" err="1">
                <a:latin typeface="Courier New" pitchFamily="49" charset="0"/>
              </a:rPr>
              <a:t>csapp.h</a:t>
            </a:r>
            <a:r>
              <a:rPr lang="en-US" altLang="en-US" sz="1600" dirty="0">
                <a:latin typeface="Courier New" pitchFamily="49" charset="0"/>
              </a:rPr>
              <a:t>"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main(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argc</a:t>
            </a:r>
            <a:r>
              <a:rPr lang="en-US" altLang="en-US" sz="1600" dirty="0">
                <a:latin typeface="Courier New" pitchFamily="49" charset="0"/>
              </a:rPr>
              <a:t>, char **</a:t>
            </a:r>
            <a:r>
              <a:rPr lang="en-US" altLang="en-US" sz="1600" dirty="0" err="1">
                <a:latin typeface="Courier New" pitchFamily="49" charset="0"/>
              </a:rPr>
              <a:t>argv</a:t>
            </a:r>
            <a:r>
              <a:rPr lang="en-US" altLang="en-US" sz="1600" dirty="0">
                <a:latin typeface="Courier New" pitchFamily="49" charset="0"/>
              </a:rPr>
              <a:t>)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int</a:t>
            </a:r>
            <a:r>
              <a:rPr lang="en-US" altLang="en-US" sz="1600" dirty="0">
                <a:latin typeface="Courier New" pitchFamily="49" charset="0"/>
              </a:rPr>
              <a:t> n;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rio_t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char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[</a:t>
            </a:r>
            <a:r>
              <a:rPr lang="en-US" altLang="en-US" sz="1600" dirty="0" err="1">
                <a:latin typeface="Courier New" pitchFamily="49" charset="0"/>
              </a:rPr>
              <a:t>MAXLINE</a:t>
            </a:r>
            <a:r>
              <a:rPr lang="en-US" altLang="en-US" sz="1600" dirty="0">
                <a:latin typeface="Courier New" pitchFamily="49" charset="0"/>
              </a:rPr>
              <a:t>];</a:t>
            </a:r>
          </a:p>
          <a:p>
            <a:pPr algn="l"/>
            <a:endParaRPr lang="en-US" altLang="en-US" sz="1600" dirty="0">
              <a:latin typeface="Courier New" pitchFamily="49" charset="0"/>
            </a:endParaRP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Rio_readinitb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STDIN_FILENO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while (1) {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n = </a:t>
            </a:r>
            <a:r>
              <a:rPr lang="en-US" altLang="en-US" sz="1600" dirty="0" err="1">
                <a:latin typeface="Courier New" pitchFamily="49" charset="0"/>
              </a:rPr>
              <a:t>Rio_readlineb</a:t>
            </a:r>
            <a:r>
              <a:rPr lang="en-US" altLang="en-US" sz="1600" dirty="0">
                <a:latin typeface="Courier New" pitchFamily="49" charset="0"/>
              </a:rPr>
              <a:t>(&amp;</a:t>
            </a:r>
            <a:r>
              <a:rPr lang="en-US" altLang="en-US" sz="1600" dirty="0" err="1">
                <a:latin typeface="Courier New" pitchFamily="49" charset="0"/>
              </a:rPr>
              <a:t>rio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sizeof</a:t>
            </a:r>
            <a:r>
              <a:rPr lang="en-US" altLang="en-US" sz="1600" dirty="0">
                <a:latin typeface="Courier New" pitchFamily="49" charset="0"/>
              </a:rPr>
              <a:t>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if (n == 0)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    break; 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	</a:t>
            </a:r>
            <a:r>
              <a:rPr lang="en-US" altLang="en-US" sz="1600" dirty="0" err="1">
                <a:latin typeface="Courier New" pitchFamily="49" charset="0"/>
              </a:rPr>
              <a:t>Rio_writen</a:t>
            </a:r>
            <a:r>
              <a:rPr lang="en-US" altLang="en-US" sz="1600" dirty="0">
                <a:latin typeface="Courier New" pitchFamily="49" charset="0"/>
              </a:rPr>
              <a:t>(</a:t>
            </a:r>
            <a:r>
              <a:rPr lang="en-US" altLang="en-US" sz="1600" dirty="0" err="1">
                <a:latin typeface="Courier New" pitchFamily="49" charset="0"/>
              </a:rPr>
              <a:t>STDOUT_FILENO</a:t>
            </a:r>
            <a:r>
              <a:rPr lang="en-US" altLang="en-US" sz="1600" dirty="0">
                <a:latin typeface="Courier New" pitchFamily="49" charset="0"/>
              </a:rPr>
              <a:t>, </a:t>
            </a:r>
            <a:r>
              <a:rPr lang="en-US" altLang="en-US" sz="1600" dirty="0" err="1">
                <a:latin typeface="Courier New" pitchFamily="49" charset="0"/>
              </a:rPr>
              <a:t>buf</a:t>
            </a:r>
            <a:r>
              <a:rPr lang="en-US" altLang="en-US" sz="1600" dirty="0">
                <a:latin typeface="Courier New" pitchFamily="49" charset="0"/>
              </a:rPr>
              <a:t>, n);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    }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exit(0);</a:t>
            </a:r>
          </a:p>
          <a:p>
            <a:pPr algn="l"/>
            <a:r>
              <a:rPr lang="en-US" alt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84285710"/>
      </p:ext>
    </p:extLst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Choices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Unix I/O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/>
              <a:t>Most general and basic; others are implemented using it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 err="1"/>
              <a:t>Unbuffered</a:t>
            </a:r>
            <a:r>
              <a:rPr lang="en-US" sz="1800" dirty="0"/>
              <a:t>; efficient input requires buffering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/>
              <a:t>Tricky and error-prone; short counts, for example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C-Style “Standard I/O”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/>
              <a:t>Buffered; tricky to use on network sockets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/>
              <a:t>Potential interactions with other I/O on streams and sockets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 dirty="0"/>
              <a:t>Not all info is available (see later slide on metadata)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RIO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C++ streams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 dirty="0"/>
              <a:t>Roll your own</a:t>
            </a: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Choices, continued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/>
              <a:t>Unix I/O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/>
              <a:t>Standard I/O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/>
              <a:t>RIO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/>
              <a:t>Buffered and unbuffered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/>
              <a:t>Nicely packaged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/>
              <a:t>Author’s choice for sockets and pipes</a:t>
            </a:r>
          </a:p>
          <a:p>
            <a:pPr marL="1371600" lvl="2" indent="-463550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600"/>
              <a:t>But buffered version has problems dealing with EOF on terminals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/>
              <a:t>Non-standard, but built on Stevens’s work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/>
              <a:t>C++ streams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/>
              <a:t>Standard (sort of)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/>
              <a:t>Very complex</a:t>
            </a:r>
          </a:p>
          <a:p>
            <a:pPr marL="457200" indent="-457200" eaLnBrk="1" hangingPunct="1">
              <a:lnSpc>
                <a:spcPct val="90000"/>
              </a:lnSpc>
              <a:defRPr/>
            </a:pPr>
            <a:r>
              <a:rPr lang="en-US" sz="2000"/>
              <a:t>Roll your own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/>
              <a:t>Time consuming</a:t>
            </a:r>
          </a:p>
          <a:p>
            <a:pPr marL="914400" lvl="1" indent="-415925" eaLnBrk="1" hangingPunct="1">
              <a:lnSpc>
                <a:spcPct val="90000"/>
              </a:lnSpc>
              <a:buFont typeface="Arial" charset="0"/>
              <a:buChar char="•"/>
              <a:defRPr/>
            </a:pPr>
            <a:r>
              <a:rPr lang="en-US" sz="1800"/>
              <a:t>Error-prone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6400800" y="4343400"/>
            <a:ext cx="4038600" cy="1320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50000"/>
              </a:spcBef>
              <a:defRPr/>
            </a:pPr>
            <a:r>
              <a: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Unix Bible:  W. Richard  Stevens, </a:t>
            </a:r>
            <a:r>
              <a:rPr lang="en-US" sz="2000" b="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Advanced Programming in the Unix Environment,</a:t>
            </a:r>
            <a:r>
              <a:rPr lang="en-US" sz="2000" b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Helvetica" pitchFamily="34" charset="0"/>
              </a:rPr>
              <a:t> Addison Wesley, 1993.</a:t>
            </a:r>
          </a:p>
        </p:txBody>
      </p:sp>
    </p:spTree>
  </p:cSld>
  <p:clrMapOvr>
    <a:masterClrMapping/>
  </p:clrMapOvr>
  <p:transition spd="med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How the Unix Kernel Represents</a:t>
            </a:r>
            <a:br>
              <a:rPr lang="en-US" altLang="en-US" dirty="0"/>
            </a:br>
            <a:r>
              <a:rPr lang="en-US" altLang="en-US" dirty="0"/>
              <a:t>Open Files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/>
              <a:t>Two descriptors referencing two distinct open files</a:t>
            </a:r>
          </a:p>
          <a:p>
            <a:pPr eaLnBrk="1" hangingPunct="1">
              <a:defRPr/>
            </a:pPr>
            <a:r>
              <a:rPr lang="en-US" sz="2000"/>
              <a:t>Descriptor 1 (stdout) points to terminal, and descriptor 4 points to open disk file</a:t>
            </a: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030538" y="35179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030538" y="37465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030538" y="39751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030538" y="42037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3030538" y="4432300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2420938" y="35179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2420938" y="37465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2420938" y="39751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4588" name="Rectangle 12"/>
          <p:cNvSpPr>
            <a:spLocks noChangeArrowheads="1"/>
          </p:cNvSpPr>
          <p:nvPr/>
        </p:nvSpPr>
        <p:spPr bwMode="auto">
          <a:xfrm>
            <a:off x="2420938" y="42037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2420938" y="44323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1512026" y="2636551"/>
            <a:ext cx="244329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[one table per process]</a:t>
            </a:r>
          </a:p>
        </p:txBody>
      </p:sp>
      <p:sp>
        <p:nvSpPr>
          <p:cNvPr id="24591" name="Text Box 15"/>
          <p:cNvSpPr txBox="1">
            <a:spLocks noChangeArrowheads="1"/>
          </p:cNvSpPr>
          <p:nvPr/>
        </p:nvSpPr>
        <p:spPr bwMode="auto">
          <a:xfrm>
            <a:off x="4570414" y="2590801"/>
            <a:ext cx="2624137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7283450" y="2590801"/>
            <a:ext cx="26241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[shared by all processes]</a:t>
            </a:r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392738" y="3810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5392738" y="4114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5392738" y="4419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596" name="Line 20"/>
          <p:cNvSpPr>
            <a:spLocks noChangeShapeType="1"/>
          </p:cNvSpPr>
          <p:nvPr/>
        </p:nvSpPr>
        <p:spPr bwMode="auto">
          <a:xfrm flipV="1">
            <a:off x="3429000" y="3505201"/>
            <a:ext cx="19637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7" name="Line 21"/>
          <p:cNvSpPr>
            <a:spLocks noChangeShapeType="1"/>
          </p:cNvSpPr>
          <p:nvPr/>
        </p:nvSpPr>
        <p:spPr bwMode="auto">
          <a:xfrm flipV="1">
            <a:off x="6230938" y="5076826"/>
            <a:ext cx="14652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598" name="Rectangle 22"/>
          <p:cNvSpPr>
            <a:spLocks noChangeArrowheads="1"/>
          </p:cNvSpPr>
          <p:nvPr/>
        </p:nvSpPr>
        <p:spPr bwMode="auto">
          <a:xfrm>
            <a:off x="5392738" y="3505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599" name="Rectangle 23"/>
          <p:cNvSpPr>
            <a:spLocks noChangeArrowheads="1"/>
          </p:cNvSpPr>
          <p:nvPr/>
        </p:nvSpPr>
        <p:spPr bwMode="auto">
          <a:xfrm>
            <a:off x="5392738" y="54864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4600" name="Rectangle 24"/>
          <p:cNvSpPr>
            <a:spLocks noChangeArrowheads="1"/>
          </p:cNvSpPr>
          <p:nvPr/>
        </p:nvSpPr>
        <p:spPr bwMode="auto">
          <a:xfrm>
            <a:off x="5392738" y="5791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4601" name="Rectangle 25"/>
          <p:cNvSpPr>
            <a:spLocks noChangeArrowheads="1"/>
          </p:cNvSpPr>
          <p:nvPr/>
        </p:nvSpPr>
        <p:spPr bwMode="auto">
          <a:xfrm>
            <a:off x="5392738" y="6096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02" name="Rectangle 26"/>
          <p:cNvSpPr>
            <a:spLocks noChangeArrowheads="1"/>
          </p:cNvSpPr>
          <p:nvPr/>
        </p:nvSpPr>
        <p:spPr bwMode="auto">
          <a:xfrm>
            <a:off x="5392738" y="5181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4603" name="Line 27"/>
          <p:cNvSpPr>
            <a:spLocks noChangeShapeType="1"/>
          </p:cNvSpPr>
          <p:nvPr/>
        </p:nvSpPr>
        <p:spPr bwMode="auto">
          <a:xfrm>
            <a:off x="3479800" y="4530725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4" name="Text Box 28"/>
          <p:cNvSpPr txBox="1">
            <a:spLocks noChangeArrowheads="1"/>
          </p:cNvSpPr>
          <p:nvPr/>
        </p:nvSpPr>
        <p:spPr bwMode="auto">
          <a:xfrm>
            <a:off x="1752601" y="39338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24605" name="Text Box 29"/>
          <p:cNvSpPr txBox="1">
            <a:spLocks noChangeArrowheads="1"/>
          </p:cNvSpPr>
          <p:nvPr/>
        </p:nvSpPr>
        <p:spPr bwMode="auto">
          <a:xfrm>
            <a:off x="1752601" y="3705225"/>
            <a:ext cx="8239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24606" name="Text Box 30"/>
          <p:cNvSpPr txBox="1">
            <a:spLocks noChangeArrowheads="1"/>
          </p:cNvSpPr>
          <p:nvPr/>
        </p:nvSpPr>
        <p:spPr bwMode="auto">
          <a:xfrm>
            <a:off x="1858963" y="3476625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24607" name="Line 31"/>
          <p:cNvSpPr>
            <a:spLocks noChangeShapeType="1"/>
          </p:cNvSpPr>
          <p:nvPr/>
        </p:nvSpPr>
        <p:spPr bwMode="auto">
          <a:xfrm flipV="1">
            <a:off x="6310314" y="3489325"/>
            <a:ext cx="13985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608" name="Rectangle 32"/>
          <p:cNvSpPr>
            <a:spLocks noChangeArrowheads="1"/>
          </p:cNvSpPr>
          <p:nvPr/>
        </p:nvSpPr>
        <p:spPr bwMode="auto">
          <a:xfrm>
            <a:off x="7721600" y="3476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09" name="Rectangle 33"/>
          <p:cNvSpPr>
            <a:spLocks noChangeArrowheads="1"/>
          </p:cNvSpPr>
          <p:nvPr/>
        </p:nvSpPr>
        <p:spPr bwMode="auto">
          <a:xfrm>
            <a:off x="7721600" y="43910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0" name="Rectangle 34"/>
          <p:cNvSpPr>
            <a:spLocks noChangeArrowheads="1"/>
          </p:cNvSpPr>
          <p:nvPr/>
        </p:nvSpPr>
        <p:spPr bwMode="auto">
          <a:xfrm>
            <a:off x="7721600" y="3781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1" name="Rectangle 35"/>
          <p:cNvSpPr>
            <a:spLocks noChangeArrowheads="1"/>
          </p:cNvSpPr>
          <p:nvPr/>
        </p:nvSpPr>
        <p:spPr bwMode="auto">
          <a:xfrm>
            <a:off x="7721600" y="4086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2" name="Rectangle 36"/>
          <p:cNvSpPr>
            <a:spLocks noChangeArrowheads="1"/>
          </p:cNvSpPr>
          <p:nvPr/>
        </p:nvSpPr>
        <p:spPr bwMode="auto">
          <a:xfrm>
            <a:off x="7721600" y="50768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4613" name="Rectangle 37"/>
          <p:cNvSpPr>
            <a:spLocks noChangeArrowheads="1"/>
          </p:cNvSpPr>
          <p:nvPr/>
        </p:nvSpPr>
        <p:spPr bwMode="auto">
          <a:xfrm>
            <a:off x="7721600" y="59912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4614" name="Rectangle 38"/>
          <p:cNvSpPr>
            <a:spLocks noChangeArrowheads="1"/>
          </p:cNvSpPr>
          <p:nvPr/>
        </p:nvSpPr>
        <p:spPr bwMode="auto">
          <a:xfrm>
            <a:off x="7721600" y="53816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4615" name="Rectangle 39"/>
          <p:cNvSpPr>
            <a:spLocks noChangeArrowheads="1"/>
          </p:cNvSpPr>
          <p:nvPr/>
        </p:nvSpPr>
        <p:spPr bwMode="auto">
          <a:xfrm>
            <a:off x="7721600" y="568642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4616" name="Text Box 40"/>
          <p:cNvSpPr txBox="1">
            <a:spLocks noChangeArrowheads="1"/>
          </p:cNvSpPr>
          <p:nvPr/>
        </p:nvSpPr>
        <p:spPr bwMode="auto">
          <a:xfrm>
            <a:off x="5067301" y="3200400"/>
            <a:ext cx="17192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 (terminal)</a:t>
            </a:r>
          </a:p>
        </p:txBody>
      </p:sp>
      <p:sp>
        <p:nvSpPr>
          <p:cNvPr id="24617" name="Text Box 41"/>
          <p:cNvSpPr txBox="1">
            <a:spLocks noChangeArrowheads="1"/>
          </p:cNvSpPr>
          <p:nvPr/>
        </p:nvSpPr>
        <p:spPr bwMode="auto">
          <a:xfrm>
            <a:off x="5251907" y="4875798"/>
            <a:ext cx="135005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 (disk)</a:t>
            </a:r>
          </a:p>
        </p:txBody>
      </p:sp>
      <p:sp>
        <p:nvSpPr>
          <p:cNvPr id="24618" name="Text Box 42"/>
          <p:cNvSpPr txBox="1">
            <a:spLocks noChangeArrowheads="1"/>
          </p:cNvSpPr>
          <p:nvPr/>
        </p:nvSpPr>
        <p:spPr bwMode="auto">
          <a:xfrm>
            <a:off x="9220200" y="3733801"/>
            <a:ext cx="914400" cy="754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/>
            <a:r>
              <a:rPr lang="en-US" altLang="en-US" sz="1600" i="1"/>
              <a:t>Info in </a:t>
            </a:r>
          </a:p>
          <a:p>
            <a:pPr algn="l"/>
            <a:r>
              <a:rPr lang="en-US" altLang="en-US" sz="1600">
                <a:latin typeface="Courier New" pitchFamily="49" charset="0"/>
              </a:rPr>
              <a:t>stat</a:t>
            </a:r>
            <a:r>
              <a:rPr lang="en-US" altLang="en-US" sz="1600" i="1"/>
              <a:t> struct</a:t>
            </a:r>
          </a:p>
        </p:txBody>
      </p:sp>
      <p:sp>
        <p:nvSpPr>
          <p:cNvPr id="24619" name="AutoShape 43"/>
          <p:cNvSpPr>
            <a:spLocks/>
          </p:cNvSpPr>
          <p:nvPr/>
        </p:nvSpPr>
        <p:spPr bwMode="auto">
          <a:xfrm>
            <a:off x="8846491" y="3867519"/>
            <a:ext cx="518818" cy="494562"/>
          </a:xfrm>
          <a:prstGeom prst="rightBrace">
            <a:avLst>
              <a:gd name="adj1" fmla="val 1333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Abstracting I/O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Low level requires complex device commands</a:t>
            </a:r>
          </a:p>
          <a:p>
            <a:pPr lvl="1" eaLnBrk="1" hangingPunct="1">
              <a:defRPr/>
            </a:pPr>
            <a:r>
              <a:rPr lang="en-US" dirty="0"/>
              <a:t>Vary from device to device</a:t>
            </a:r>
          </a:p>
          <a:p>
            <a:pPr lvl="1" eaLnBrk="1" hangingPunct="1">
              <a:defRPr/>
            </a:pPr>
            <a:r>
              <a:rPr lang="en-US" dirty="0"/>
              <a:t>Device models can be very different</a:t>
            </a:r>
          </a:p>
          <a:p>
            <a:pPr lvl="2" eaLnBrk="1" hangingPunct="1">
              <a:defRPr/>
            </a:pPr>
            <a:r>
              <a:rPr lang="en-US" dirty="0"/>
              <a:t>Tape: read or write sequentially, or rewind</a:t>
            </a:r>
          </a:p>
          <a:p>
            <a:pPr lvl="2" eaLnBrk="1" hangingPunct="1">
              <a:defRPr/>
            </a:pPr>
            <a:r>
              <a:rPr lang="en-US" dirty="0"/>
              <a:t>Disk: “random” access at block level</a:t>
            </a:r>
          </a:p>
          <a:p>
            <a:pPr lvl="2" eaLnBrk="1" hangingPunct="1">
              <a:defRPr/>
            </a:pPr>
            <a:r>
              <a:rPr lang="en-US" dirty="0"/>
              <a:t>Terminal: sequential, no rewind, must echo and allow editing</a:t>
            </a:r>
          </a:p>
          <a:p>
            <a:pPr lvl="2" eaLnBrk="1" hangingPunct="1">
              <a:defRPr/>
            </a:pPr>
            <a:r>
              <a:rPr lang="en-US" dirty="0"/>
              <a:t>Video: write-only, with 2-dimensional structure</a:t>
            </a:r>
          </a:p>
          <a:p>
            <a:pPr eaLnBrk="1" hangingPunct="1">
              <a:defRPr/>
            </a:pPr>
            <a:r>
              <a:rPr lang="en-US" dirty="0"/>
              <a:t>Operating system should hide these differences</a:t>
            </a:r>
          </a:p>
          <a:p>
            <a:pPr lvl="1" eaLnBrk="1" hangingPunct="1">
              <a:defRPr/>
            </a:pPr>
            <a:r>
              <a:rPr lang="en-US" dirty="0"/>
              <a:t>“Read” and “write” should work regardless of device</a:t>
            </a:r>
          </a:p>
          <a:p>
            <a:pPr lvl="1" eaLnBrk="1" hangingPunct="1">
              <a:defRPr/>
            </a:pPr>
            <a:r>
              <a:rPr lang="en-US" dirty="0"/>
              <a:t>Sometimes impossible to generalize (e.g., video)</a:t>
            </a:r>
          </a:p>
          <a:p>
            <a:pPr lvl="1" eaLnBrk="1" hangingPunct="1">
              <a:defRPr/>
            </a:pPr>
            <a:r>
              <a:rPr lang="en-US" dirty="0"/>
              <a:t>Still need access to full power of hardware</a:t>
            </a:r>
          </a:p>
        </p:txBody>
      </p:sp>
    </p:spTree>
  </p:cSld>
  <p:clrMapOvr>
    <a:masterClrMapping/>
  </p:clrMapOvr>
  <p:transition spd="med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Sharing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5000"/>
              </a:lnSpc>
              <a:defRPr/>
            </a:pPr>
            <a:r>
              <a:rPr lang="en-US" sz="2000"/>
              <a:t>Two distinct descriptors sharing the same disk file through two distinct open file table entries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1800"/>
              <a:t>E.g., Calling </a:t>
            </a:r>
            <a:r>
              <a:rPr lang="en-US" sz="1800">
                <a:latin typeface="Courier New" pitchFamily="49" charset="0"/>
              </a:rPr>
              <a:t>open </a:t>
            </a:r>
            <a:r>
              <a:rPr lang="en-US" sz="1800"/>
              <a:t>twice with the same </a:t>
            </a:r>
            <a:r>
              <a:rPr lang="en-US" sz="1800">
                <a:latin typeface="Courier New" pitchFamily="49" charset="0"/>
              </a:rPr>
              <a:t>filename </a:t>
            </a:r>
            <a:r>
              <a:rPr lang="en-US" sz="1800"/>
              <a:t>argument</a:t>
            </a:r>
            <a:endParaRPr lang="en-US" sz="1800">
              <a:latin typeface="Courier New" pitchFamily="49" charset="0"/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3195638" y="37750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3195638" y="40036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195638" y="42322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195638" y="44608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3195638" y="4689475"/>
            <a:ext cx="609600" cy="2286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2586038" y="37750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0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2586038" y="40036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1</a:t>
            </a: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2586038" y="42322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2</a:t>
            </a:r>
          </a:p>
        </p:txBody>
      </p:sp>
      <p:sp>
        <p:nvSpPr>
          <p:cNvPr id="25612" name="Rectangle 12"/>
          <p:cNvSpPr>
            <a:spLocks noChangeArrowheads="1"/>
          </p:cNvSpPr>
          <p:nvPr/>
        </p:nvSpPr>
        <p:spPr bwMode="auto">
          <a:xfrm>
            <a:off x="2586038" y="44608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3</a:t>
            </a:r>
          </a:p>
        </p:txBody>
      </p:sp>
      <p:sp>
        <p:nvSpPr>
          <p:cNvPr id="25613" name="Rectangle 13"/>
          <p:cNvSpPr>
            <a:spLocks noChangeArrowheads="1"/>
          </p:cNvSpPr>
          <p:nvPr/>
        </p:nvSpPr>
        <p:spPr bwMode="auto">
          <a:xfrm>
            <a:off x="2586038" y="4689475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400"/>
              <a:t>fd 4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2633663" y="2603500"/>
            <a:ext cx="1731962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(one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per process)</a:t>
            </a:r>
          </a:p>
        </p:txBody>
      </p:sp>
      <p:sp>
        <p:nvSpPr>
          <p:cNvPr id="25615" name="Text Box 15"/>
          <p:cNvSpPr txBox="1">
            <a:spLocks noChangeArrowheads="1"/>
          </p:cNvSpPr>
          <p:nvPr/>
        </p:nvSpPr>
        <p:spPr bwMode="auto">
          <a:xfrm>
            <a:off x="5258348" y="2588053"/>
            <a:ext cx="165943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Open file table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6" name="Text Box 16"/>
          <p:cNvSpPr txBox="1">
            <a:spLocks noChangeArrowheads="1"/>
          </p:cNvSpPr>
          <p:nvPr/>
        </p:nvSpPr>
        <p:spPr bwMode="auto">
          <a:xfrm>
            <a:off x="7580314" y="2590800"/>
            <a:ext cx="1539875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v-node table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(shared by </a:t>
            </a:r>
          </a:p>
          <a:p>
            <a:pPr>
              <a:lnSpc>
                <a:spcPct val="100000"/>
              </a:lnSpc>
            </a:pPr>
            <a:r>
              <a:rPr lang="en-US" altLang="en-US" sz="1600"/>
              <a:t>all processes)</a:t>
            </a:r>
          </a:p>
        </p:txBody>
      </p:sp>
      <p:sp>
        <p:nvSpPr>
          <p:cNvPr id="25617" name="Rectangle 17"/>
          <p:cNvSpPr>
            <a:spLocks noChangeArrowheads="1"/>
          </p:cNvSpPr>
          <p:nvPr/>
        </p:nvSpPr>
        <p:spPr bwMode="auto">
          <a:xfrm>
            <a:off x="5557838" y="4067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18" name="Rectangle 18"/>
          <p:cNvSpPr>
            <a:spLocks noChangeArrowheads="1"/>
          </p:cNvSpPr>
          <p:nvPr/>
        </p:nvSpPr>
        <p:spPr bwMode="auto">
          <a:xfrm>
            <a:off x="5557838" y="43719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19" name="Rectangle 19"/>
          <p:cNvSpPr>
            <a:spLocks noChangeArrowheads="1"/>
          </p:cNvSpPr>
          <p:nvPr/>
        </p:nvSpPr>
        <p:spPr bwMode="auto">
          <a:xfrm>
            <a:off x="5557838" y="4676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0" name="Line 20"/>
          <p:cNvSpPr>
            <a:spLocks noChangeShapeType="1"/>
          </p:cNvSpPr>
          <p:nvPr/>
        </p:nvSpPr>
        <p:spPr bwMode="auto">
          <a:xfrm flipV="1">
            <a:off x="3644900" y="3762376"/>
            <a:ext cx="1912938" cy="3270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1" name="Line 21"/>
          <p:cNvSpPr>
            <a:spLocks noChangeShapeType="1"/>
          </p:cNvSpPr>
          <p:nvPr/>
        </p:nvSpPr>
        <p:spPr bwMode="auto">
          <a:xfrm flipV="1">
            <a:off x="6396039" y="3819525"/>
            <a:ext cx="1436687" cy="177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2"/>
          <p:cNvSpPr>
            <a:spLocks noChangeArrowheads="1"/>
          </p:cNvSpPr>
          <p:nvPr/>
        </p:nvSpPr>
        <p:spPr bwMode="auto">
          <a:xfrm>
            <a:off x="5557838" y="3762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3" name="Rectangle 23"/>
          <p:cNvSpPr>
            <a:spLocks noChangeArrowheads="1"/>
          </p:cNvSpPr>
          <p:nvPr/>
        </p:nvSpPr>
        <p:spPr bwMode="auto">
          <a:xfrm>
            <a:off x="5557838" y="57435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pos</a:t>
            </a:r>
          </a:p>
        </p:txBody>
      </p:sp>
      <p:sp>
        <p:nvSpPr>
          <p:cNvPr id="25624" name="Rectangle 24"/>
          <p:cNvSpPr>
            <a:spLocks noChangeArrowheads="1"/>
          </p:cNvSpPr>
          <p:nvPr/>
        </p:nvSpPr>
        <p:spPr bwMode="auto">
          <a:xfrm>
            <a:off x="5557838" y="60483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25625" name="Rectangle 25"/>
          <p:cNvSpPr>
            <a:spLocks noChangeArrowheads="1"/>
          </p:cNvSpPr>
          <p:nvPr/>
        </p:nvSpPr>
        <p:spPr bwMode="auto">
          <a:xfrm>
            <a:off x="5557838" y="63531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26" name="Rectangle 26"/>
          <p:cNvSpPr>
            <a:spLocks noChangeArrowheads="1"/>
          </p:cNvSpPr>
          <p:nvPr/>
        </p:nvSpPr>
        <p:spPr bwMode="auto">
          <a:xfrm>
            <a:off x="5557838" y="5438775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endParaRPr lang="en-US" altLang="en-US" sz="1600"/>
          </a:p>
        </p:txBody>
      </p:sp>
      <p:sp>
        <p:nvSpPr>
          <p:cNvPr id="25627" name="Line 27"/>
          <p:cNvSpPr>
            <a:spLocks noChangeShapeType="1"/>
          </p:cNvSpPr>
          <p:nvPr/>
        </p:nvSpPr>
        <p:spPr bwMode="auto">
          <a:xfrm>
            <a:off x="3644900" y="4787900"/>
            <a:ext cx="1930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8" name="Line 28"/>
          <p:cNvSpPr>
            <a:spLocks noChangeShapeType="1"/>
          </p:cNvSpPr>
          <p:nvPr/>
        </p:nvSpPr>
        <p:spPr bwMode="auto">
          <a:xfrm flipV="1">
            <a:off x="6475414" y="3752850"/>
            <a:ext cx="1366837" cy="1476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9" name="Rectangle 29"/>
          <p:cNvSpPr>
            <a:spLocks noChangeArrowheads="1"/>
          </p:cNvSpPr>
          <p:nvPr/>
        </p:nvSpPr>
        <p:spPr bwMode="auto">
          <a:xfrm>
            <a:off x="7861300" y="37592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access</a:t>
            </a:r>
          </a:p>
        </p:txBody>
      </p:sp>
      <p:sp>
        <p:nvSpPr>
          <p:cNvPr id="25630" name="Rectangle 30"/>
          <p:cNvSpPr>
            <a:spLocks noChangeArrowheads="1"/>
          </p:cNvSpPr>
          <p:nvPr/>
        </p:nvSpPr>
        <p:spPr bwMode="auto">
          <a:xfrm>
            <a:off x="7861300" y="46736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...</a:t>
            </a:r>
          </a:p>
        </p:txBody>
      </p:sp>
      <p:sp>
        <p:nvSpPr>
          <p:cNvPr id="25631" name="Rectangle 31"/>
          <p:cNvSpPr>
            <a:spLocks noChangeArrowheads="1"/>
          </p:cNvSpPr>
          <p:nvPr/>
        </p:nvSpPr>
        <p:spPr bwMode="auto">
          <a:xfrm>
            <a:off x="7861300" y="40640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size</a:t>
            </a:r>
          </a:p>
        </p:txBody>
      </p:sp>
      <p:sp>
        <p:nvSpPr>
          <p:cNvPr id="25632" name="Rectangle 32"/>
          <p:cNvSpPr>
            <a:spLocks noChangeArrowheads="1"/>
          </p:cNvSpPr>
          <p:nvPr/>
        </p:nvSpPr>
        <p:spPr bwMode="auto">
          <a:xfrm>
            <a:off x="7861300" y="4368800"/>
            <a:ext cx="1066800" cy="3048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type</a:t>
            </a:r>
          </a:p>
        </p:txBody>
      </p:sp>
      <p:sp>
        <p:nvSpPr>
          <p:cNvPr id="25633" name="Text Box 33"/>
          <p:cNvSpPr txBox="1">
            <a:spLocks noChangeArrowheads="1"/>
          </p:cNvSpPr>
          <p:nvPr/>
        </p:nvSpPr>
        <p:spPr bwMode="auto">
          <a:xfrm>
            <a:off x="5732464" y="34766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A</a:t>
            </a:r>
          </a:p>
        </p:txBody>
      </p:sp>
      <p:sp>
        <p:nvSpPr>
          <p:cNvPr id="25634" name="Text Box 34"/>
          <p:cNvSpPr txBox="1">
            <a:spLocks noChangeArrowheads="1"/>
          </p:cNvSpPr>
          <p:nvPr/>
        </p:nvSpPr>
        <p:spPr bwMode="auto">
          <a:xfrm>
            <a:off x="5732464" y="5153025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600"/>
              <a:t>File B</a:t>
            </a:r>
          </a:p>
        </p:txBody>
      </p:sp>
    </p:spTree>
  </p:cSld>
  <p:clrMapOvr>
    <a:masterClrMapping/>
  </p:clrMapOvr>
  <p:transition spd="med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process inherits its parent’s open files</a:t>
            </a:r>
            <a:endParaRPr lang="en-US" dirty="0">
              <a:latin typeface="Courier New" pitchFamily="49" charset="0"/>
            </a:endParaRPr>
          </a:p>
          <a:p>
            <a:pPr lvl="1"/>
            <a:r>
              <a:rPr lang="en-US" dirty="0">
                <a:ea typeface="+mn-ea"/>
                <a:cs typeface="+mn-cs"/>
              </a:rPr>
              <a:t>Note: situation unchanged by </a:t>
            </a:r>
            <a:r>
              <a:rPr lang="en-US" dirty="0">
                <a:latin typeface="Courier New" pitchFamily="49" charset="0"/>
                <a:ea typeface="+mn-ea"/>
                <a:cs typeface="Courier New" pitchFamily="49" charset="0"/>
              </a:rPr>
              <a:t>exec</a:t>
            </a:r>
            <a:r>
              <a:rPr lang="en-US" dirty="0">
                <a:ea typeface="+mn-ea"/>
                <a:cs typeface="+mn-cs"/>
              </a:rPr>
              <a:t> functions (use </a:t>
            </a:r>
            <a:r>
              <a:rPr lang="en-US" dirty="0" err="1">
                <a:latin typeface="Courier New"/>
                <a:ea typeface="+mn-ea"/>
                <a:cs typeface="Courier New"/>
              </a:rPr>
              <a:t>fcntl</a:t>
            </a:r>
            <a:r>
              <a:rPr lang="en-US" dirty="0">
                <a:ea typeface="+mn-ea"/>
                <a:cs typeface="+mn-cs"/>
              </a:rPr>
              <a:t> to change)</a:t>
            </a:r>
          </a:p>
          <a:p>
            <a:r>
              <a:rPr lang="en-US" i="1" dirty="0">
                <a:solidFill>
                  <a:srgbClr val="C00000"/>
                </a:solidFill>
              </a:rPr>
              <a:t>Before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call:</a:t>
            </a:r>
          </a:p>
        </p:txBody>
      </p: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7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8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9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0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1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3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4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5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6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7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9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0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61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2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3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5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6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7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8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9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0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2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3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5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6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77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80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72477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52B6-F8C5-4B90-B22D-BEEC1C3814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Processes Share Files: fork</a:t>
            </a:r>
          </a:p>
        </p:txBody>
      </p:sp>
      <p:sp>
        <p:nvSpPr>
          <p:cNvPr id="7546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child process inherits its parent’s open files</a:t>
            </a:r>
          </a:p>
          <a:p>
            <a:r>
              <a:rPr lang="en-US" i="1" dirty="0">
                <a:solidFill>
                  <a:srgbClr val="C00000"/>
                </a:solidFill>
              </a:rPr>
              <a:t>After</a:t>
            </a:r>
            <a:r>
              <a:rPr lang="en-US" dirty="0"/>
              <a:t>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>
                <a:cs typeface="Courier New"/>
              </a:rPr>
              <a:t> call</a:t>
            </a:r>
            <a:r>
              <a:rPr lang="en-US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latin typeface="+mn-lt"/>
              </a:rPr>
              <a:t>Child’s table same as parent’s</a:t>
            </a:r>
            <a:r>
              <a:rPr lang="en-US" dirty="0"/>
              <a:t>;</a:t>
            </a:r>
            <a:r>
              <a:rPr lang="en-US" dirty="0">
                <a:latin typeface="+mn-lt"/>
              </a:rPr>
              <a:t> add +1 to each </a:t>
            </a:r>
            <a:r>
              <a:rPr lang="en-US" dirty="0" err="1">
                <a:latin typeface="+mn-lt"/>
              </a:rPr>
              <a:t>refcnt</a:t>
            </a:r>
            <a:endParaRPr lang="en-US" dirty="0">
              <a:latin typeface="+mn-lt"/>
            </a:endParaRPr>
          </a:p>
        </p:txBody>
      </p:sp>
      <p:sp>
        <p:nvSpPr>
          <p:cNvPr id="5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5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6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6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6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63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64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5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6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6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6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1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72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73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4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75" name="Line 27"/>
          <p:cNvSpPr>
            <a:spLocks noChangeShapeType="1"/>
          </p:cNvSpPr>
          <p:nvPr/>
        </p:nvSpPr>
        <p:spPr bwMode="auto">
          <a:xfrm>
            <a:off x="3352800" y="4683126"/>
            <a:ext cx="2057400" cy="6508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8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4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85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86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87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8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1549527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 (terminal)</a:t>
            </a:r>
          </a:p>
        </p:txBody>
      </p:sp>
      <p:sp>
        <p:nvSpPr>
          <p:cNvPr id="89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1157689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 (disk)</a:t>
            </a:r>
          </a:p>
        </p:txBody>
      </p:sp>
      <p:sp>
        <p:nvSpPr>
          <p:cNvPr id="92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3" name="Rectangle 4"/>
          <p:cNvSpPr>
            <a:spLocks noChangeArrowheads="1"/>
          </p:cNvSpPr>
          <p:nvPr/>
        </p:nvSpPr>
        <p:spPr bwMode="auto">
          <a:xfrm>
            <a:off x="3031524" y="54102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4" name="Rectangle 5"/>
          <p:cNvSpPr>
            <a:spLocks noChangeArrowheads="1"/>
          </p:cNvSpPr>
          <p:nvPr/>
        </p:nvSpPr>
        <p:spPr bwMode="auto">
          <a:xfrm>
            <a:off x="3031524" y="56388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5" name="Rectangle 6"/>
          <p:cNvSpPr>
            <a:spLocks noChangeArrowheads="1"/>
          </p:cNvSpPr>
          <p:nvPr/>
        </p:nvSpPr>
        <p:spPr bwMode="auto">
          <a:xfrm>
            <a:off x="3031524" y="58674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6" name="Rectangle 7"/>
          <p:cNvSpPr>
            <a:spLocks noChangeArrowheads="1"/>
          </p:cNvSpPr>
          <p:nvPr/>
        </p:nvSpPr>
        <p:spPr bwMode="auto">
          <a:xfrm>
            <a:off x="3031524" y="60960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7" name="Rectangle 8"/>
          <p:cNvSpPr>
            <a:spLocks noChangeArrowheads="1"/>
          </p:cNvSpPr>
          <p:nvPr/>
        </p:nvSpPr>
        <p:spPr bwMode="auto">
          <a:xfrm>
            <a:off x="3031524" y="63246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98" name="Rectangle 9"/>
          <p:cNvSpPr>
            <a:spLocks noChangeArrowheads="1"/>
          </p:cNvSpPr>
          <p:nvPr/>
        </p:nvSpPr>
        <p:spPr bwMode="auto">
          <a:xfrm>
            <a:off x="2421924" y="54102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99" name="Rectangle 10"/>
          <p:cNvSpPr>
            <a:spLocks noChangeArrowheads="1"/>
          </p:cNvSpPr>
          <p:nvPr/>
        </p:nvSpPr>
        <p:spPr bwMode="auto">
          <a:xfrm>
            <a:off x="2421924" y="56388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100" name="Rectangle 11"/>
          <p:cNvSpPr>
            <a:spLocks noChangeArrowheads="1"/>
          </p:cNvSpPr>
          <p:nvPr/>
        </p:nvSpPr>
        <p:spPr bwMode="auto">
          <a:xfrm>
            <a:off x="2421924" y="58674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101" name="Rectangle 12"/>
          <p:cNvSpPr>
            <a:spLocks noChangeArrowheads="1"/>
          </p:cNvSpPr>
          <p:nvPr/>
        </p:nvSpPr>
        <p:spPr bwMode="auto">
          <a:xfrm>
            <a:off x="2421924" y="60960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102" name="Rectangle 13"/>
          <p:cNvSpPr>
            <a:spLocks noChangeArrowheads="1"/>
          </p:cNvSpPr>
          <p:nvPr/>
        </p:nvSpPr>
        <p:spPr bwMode="auto">
          <a:xfrm>
            <a:off x="2421924" y="63246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103" name="Text Box 40"/>
          <p:cNvSpPr txBox="1">
            <a:spLocks noChangeArrowheads="1"/>
          </p:cNvSpPr>
          <p:nvPr/>
        </p:nvSpPr>
        <p:spPr bwMode="auto">
          <a:xfrm>
            <a:off x="2921559" y="3352800"/>
            <a:ext cx="743858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Parent</a:t>
            </a:r>
          </a:p>
        </p:txBody>
      </p:sp>
      <p:sp>
        <p:nvSpPr>
          <p:cNvPr id="104" name="Text Box 40"/>
          <p:cNvSpPr txBox="1">
            <a:spLocks noChangeArrowheads="1"/>
          </p:cNvSpPr>
          <p:nvPr/>
        </p:nvSpPr>
        <p:spPr bwMode="auto">
          <a:xfrm>
            <a:off x="2913743" y="5105400"/>
            <a:ext cx="614271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Child</a:t>
            </a:r>
          </a:p>
        </p:txBody>
      </p:sp>
      <p:cxnSp>
        <p:nvCxnSpPr>
          <p:cNvPr id="106" name="Straight Arrow Connector 105"/>
          <p:cNvCxnSpPr/>
          <p:nvPr/>
        </p:nvCxnSpPr>
        <p:spPr bwMode="auto">
          <a:xfrm rot="5400000" flipH="1" flipV="1">
            <a:off x="3332070" y="3695608"/>
            <a:ext cx="2064922" cy="205641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10" name="Straight Arrow Connector 109"/>
          <p:cNvCxnSpPr/>
          <p:nvPr/>
        </p:nvCxnSpPr>
        <p:spPr bwMode="auto">
          <a:xfrm flipV="1">
            <a:off x="3336324" y="5334000"/>
            <a:ext cx="2073876" cy="1107990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367453933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I/O Redirection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000" dirty="0"/>
              <a:t>Question: How does a shell implement I/O redirection?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en-US" sz="1800" dirty="0">
                <a:latin typeface="Courier New" pitchFamily="49" charset="0"/>
              </a:rPr>
              <a:t>bash$ </a:t>
            </a:r>
            <a:r>
              <a:rPr lang="en-US" sz="1800" dirty="0" err="1">
                <a:latin typeface="Courier New" pitchFamily="49" charset="0"/>
              </a:rPr>
              <a:t>ls</a:t>
            </a:r>
            <a:r>
              <a:rPr lang="en-US" sz="1800" dirty="0">
                <a:latin typeface="Courier New" pitchFamily="49" charset="0"/>
              </a:rPr>
              <a:t> &gt; foo.txt</a:t>
            </a:r>
          </a:p>
          <a:p>
            <a:pPr eaLnBrk="1" hangingPunct="1">
              <a:defRPr/>
            </a:pPr>
            <a:r>
              <a:rPr lang="en-US" sz="2000" dirty="0"/>
              <a:t>Answer: By calling the </a:t>
            </a:r>
            <a:r>
              <a:rPr lang="en-US" sz="2000" dirty="0">
                <a:latin typeface="Courier New" pitchFamily="49" charset="0"/>
              </a:rPr>
              <a:t>dup2(</a:t>
            </a:r>
            <a:r>
              <a:rPr lang="en-US" sz="2000" dirty="0" err="1">
                <a:latin typeface="Courier New" pitchFamily="49" charset="0"/>
              </a:rPr>
              <a:t>oldfd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newfd</a:t>
            </a:r>
            <a:r>
              <a:rPr lang="en-US" sz="2000" dirty="0">
                <a:latin typeface="Courier New" pitchFamily="49" charset="0"/>
              </a:rPr>
              <a:t>)</a:t>
            </a:r>
            <a:r>
              <a:rPr lang="en-US" sz="2000" dirty="0"/>
              <a:t> function</a:t>
            </a:r>
          </a:p>
          <a:p>
            <a:pPr lvl="1" eaLnBrk="1" hangingPunct="1">
              <a:defRPr/>
            </a:pPr>
            <a:r>
              <a:rPr lang="en-US" sz="1800" dirty="0"/>
              <a:t>Copies (per-process) descriptor table entry </a:t>
            </a:r>
            <a:r>
              <a:rPr lang="en-US" sz="1800" dirty="0" err="1">
                <a:latin typeface="Courier New" pitchFamily="49" charset="0"/>
              </a:rPr>
              <a:t>oldfd</a:t>
            </a:r>
            <a:r>
              <a:rPr lang="en-US" sz="1800" dirty="0"/>
              <a:t> to entry </a:t>
            </a:r>
            <a:r>
              <a:rPr lang="en-US" sz="1800" dirty="0" err="1"/>
              <a:t>n</a:t>
            </a:r>
            <a:r>
              <a:rPr lang="en-US" sz="1800" dirty="0" err="1">
                <a:latin typeface="Courier New" pitchFamily="49" charset="0"/>
              </a:rPr>
              <a:t>ewfd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27652" name="Rectangle 4"/>
          <p:cNvSpPr>
            <a:spLocks noChangeAspect="1" noChangeArrowheads="1"/>
          </p:cNvSpPr>
          <p:nvPr/>
        </p:nvSpPr>
        <p:spPr bwMode="auto">
          <a:xfrm>
            <a:off x="3533776" y="428307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3" name="Rectangle 5"/>
          <p:cNvSpPr>
            <a:spLocks noChangeAspect="1" noChangeArrowheads="1"/>
          </p:cNvSpPr>
          <p:nvPr/>
        </p:nvSpPr>
        <p:spPr bwMode="auto">
          <a:xfrm>
            <a:off x="3533776" y="4627564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a</a:t>
            </a:r>
          </a:p>
        </p:txBody>
      </p:sp>
      <p:sp>
        <p:nvSpPr>
          <p:cNvPr id="27654" name="Rectangle 6"/>
          <p:cNvSpPr>
            <a:spLocks noChangeAspect="1" noChangeArrowheads="1"/>
          </p:cNvSpPr>
          <p:nvPr/>
        </p:nvSpPr>
        <p:spPr bwMode="auto">
          <a:xfrm>
            <a:off x="3533776" y="4972050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ChangeAspect="1" noChangeArrowheads="1"/>
          </p:cNvSpPr>
          <p:nvPr/>
        </p:nvSpPr>
        <p:spPr bwMode="auto">
          <a:xfrm>
            <a:off x="3533776" y="5316539"/>
            <a:ext cx="919163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56" name="Rectangle 8"/>
          <p:cNvSpPr>
            <a:spLocks noChangeAspect="1" noChangeArrowheads="1"/>
          </p:cNvSpPr>
          <p:nvPr/>
        </p:nvSpPr>
        <p:spPr bwMode="auto">
          <a:xfrm>
            <a:off x="3533776" y="5661025"/>
            <a:ext cx="919163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57" name="Rectangle 9"/>
          <p:cNvSpPr>
            <a:spLocks noChangeAspect="1" noChangeArrowheads="1"/>
          </p:cNvSpPr>
          <p:nvPr/>
        </p:nvSpPr>
        <p:spPr bwMode="auto">
          <a:xfrm>
            <a:off x="2614613" y="428307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58" name="Rectangle 10"/>
          <p:cNvSpPr>
            <a:spLocks noChangeAspect="1" noChangeArrowheads="1"/>
          </p:cNvSpPr>
          <p:nvPr/>
        </p:nvSpPr>
        <p:spPr bwMode="auto">
          <a:xfrm>
            <a:off x="2614613" y="4627564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59" name="Rectangle 11"/>
          <p:cNvSpPr>
            <a:spLocks noChangeAspect="1" noChangeArrowheads="1"/>
          </p:cNvSpPr>
          <p:nvPr/>
        </p:nvSpPr>
        <p:spPr bwMode="auto">
          <a:xfrm>
            <a:off x="2614613" y="4972050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60" name="Rectangle 12"/>
          <p:cNvSpPr>
            <a:spLocks noChangeAspect="1" noChangeArrowheads="1"/>
          </p:cNvSpPr>
          <p:nvPr/>
        </p:nvSpPr>
        <p:spPr bwMode="auto">
          <a:xfrm>
            <a:off x="2614613" y="5316539"/>
            <a:ext cx="919162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61" name="Rectangle 13"/>
          <p:cNvSpPr>
            <a:spLocks noChangeAspect="1" noChangeArrowheads="1"/>
          </p:cNvSpPr>
          <p:nvPr/>
        </p:nvSpPr>
        <p:spPr bwMode="auto">
          <a:xfrm>
            <a:off x="2614613" y="5661025"/>
            <a:ext cx="919162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62" name="Text Box 14"/>
          <p:cNvSpPr txBox="1">
            <a:spLocks noChangeAspect="1" noChangeArrowheads="1"/>
          </p:cNvSpPr>
          <p:nvPr/>
        </p:nvSpPr>
        <p:spPr bwMode="auto">
          <a:xfrm>
            <a:off x="2697164" y="3276600"/>
            <a:ext cx="21812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before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63" name="Rectangle 15"/>
          <p:cNvSpPr>
            <a:spLocks noChangeAspect="1" noChangeArrowheads="1"/>
          </p:cNvSpPr>
          <p:nvPr/>
        </p:nvSpPr>
        <p:spPr bwMode="auto">
          <a:xfrm>
            <a:off x="7773988" y="428307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4" name="Rectangle 16"/>
          <p:cNvSpPr>
            <a:spLocks noChangeAspect="1" noChangeArrowheads="1"/>
          </p:cNvSpPr>
          <p:nvPr/>
        </p:nvSpPr>
        <p:spPr bwMode="auto">
          <a:xfrm>
            <a:off x="7773988" y="4627564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5" name="Rectangle 17"/>
          <p:cNvSpPr>
            <a:spLocks noChangeAspect="1" noChangeArrowheads="1"/>
          </p:cNvSpPr>
          <p:nvPr/>
        </p:nvSpPr>
        <p:spPr bwMode="auto">
          <a:xfrm>
            <a:off x="7773988" y="4972050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7666" name="Rectangle 18"/>
          <p:cNvSpPr>
            <a:spLocks noChangeAspect="1" noChangeArrowheads="1"/>
          </p:cNvSpPr>
          <p:nvPr/>
        </p:nvSpPr>
        <p:spPr bwMode="auto">
          <a:xfrm>
            <a:off x="7773988" y="5316539"/>
            <a:ext cx="919162" cy="344487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 sz="1800">
              <a:latin typeface="Courier New" pitchFamily="49" charset="0"/>
            </a:endParaRPr>
          </a:p>
        </p:txBody>
      </p:sp>
      <p:sp>
        <p:nvSpPr>
          <p:cNvPr id="27667" name="Rectangle 19"/>
          <p:cNvSpPr>
            <a:spLocks noChangeAspect="1" noChangeArrowheads="1"/>
          </p:cNvSpPr>
          <p:nvPr/>
        </p:nvSpPr>
        <p:spPr bwMode="auto">
          <a:xfrm>
            <a:off x="7773988" y="5661025"/>
            <a:ext cx="919162" cy="344488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r>
              <a:rPr lang="en-US" altLang="en-US" sz="1800">
                <a:latin typeface="Courier New" pitchFamily="49" charset="0"/>
              </a:rPr>
              <a:t>b</a:t>
            </a:r>
          </a:p>
        </p:txBody>
      </p:sp>
      <p:sp>
        <p:nvSpPr>
          <p:cNvPr id="27668" name="Rectangle 20"/>
          <p:cNvSpPr>
            <a:spLocks noChangeAspect="1" noChangeArrowheads="1"/>
          </p:cNvSpPr>
          <p:nvPr/>
        </p:nvSpPr>
        <p:spPr bwMode="auto">
          <a:xfrm>
            <a:off x="6856414" y="428307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0</a:t>
            </a:r>
          </a:p>
        </p:txBody>
      </p:sp>
      <p:sp>
        <p:nvSpPr>
          <p:cNvPr id="27669" name="Rectangle 21"/>
          <p:cNvSpPr>
            <a:spLocks noChangeAspect="1" noChangeArrowheads="1"/>
          </p:cNvSpPr>
          <p:nvPr/>
        </p:nvSpPr>
        <p:spPr bwMode="auto">
          <a:xfrm>
            <a:off x="6856414" y="4627564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1</a:t>
            </a:r>
          </a:p>
        </p:txBody>
      </p:sp>
      <p:sp>
        <p:nvSpPr>
          <p:cNvPr id="27670" name="Rectangle 22"/>
          <p:cNvSpPr>
            <a:spLocks noChangeAspect="1" noChangeArrowheads="1"/>
          </p:cNvSpPr>
          <p:nvPr/>
        </p:nvSpPr>
        <p:spPr bwMode="auto">
          <a:xfrm>
            <a:off x="6856414" y="4972050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2</a:t>
            </a:r>
          </a:p>
        </p:txBody>
      </p:sp>
      <p:sp>
        <p:nvSpPr>
          <p:cNvPr id="27671" name="Rectangle 23"/>
          <p:cNvSpPr>
            <a:spLocks noChangeAspect="1" noChangeArrowheads="1"/>
          </p:cNvSpPr>
          <p:nvPr/>
        </p:nvSpPr>
        <p:spPr bwMode="auto">
          <a:xfrm>
            <a:off x="6856414" y="5316539"/>
            <a:ext cx="917575" cy="34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3</a:t>
            </a:r>
          </a:p>
        </p:txBody>
      </p:sp>
      <p:sp>
        <p:nvSpPr>
          <p:cNvPr id="27672" name="Rectangle 24"/>
          <p:cNvSpPr>
            <a:spLocks noChangeAspect="1" noChangeArrowheads="1"/>
          </p:cNvSpPr>
          <p:nvPr/>
        </p:nvSpPr>
        <p:spPr bwMode="auto">
          <a:xfrm>
            <a:off x="6856414" y="5661025"/>
            <a:ext cx="917575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r">
              <a:lnSpc>
                <a:spcPct val="100000"/>
              </a:lnSpc>
            </a:pPr>
            <a:r>
              <a:rPr lang="en-US" altLang="en-US" sz="1800"/>
              <a:t>fd 4</a:t>
            </a:r>
          </a:p>
        </p:txBody>
      </p:sp>
      <p:sp>
        <p:nvSpPr>
          <p:cNvPr id="27673" name="Text Box 25"/>
          <p:cNvSpPr txBox="1">
            <a:spLocks noChangeAspect="1" noChangeArrowheads="1"/>
          </p:cNvSpPr>
          <p:nvPr/>
        </p:nvSpPr>
        <p:spPr bwMode="auto">
          <a:xfrm>
            <a:off x="7016751" y="3276600"/>
            <a:ext cx="1978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>
              <a:lnSpc>
                <a:spcPct val="100000"/>
              </a:lnSpc>
            </a:pPr>
            <a:r>
              <a:rPr lang="en-US" altLang="en-US" sz="1800"/>
              <a:t>Descriptor table</a:t>
            </a:r>
          </a:p>
          <a:p>
            <a:pPr>
              <a:lnSpc>
                <a:spcPct val="100000"/>
              </a:lnSpc>
            </a:pPr>
            <a:r>
              <a:rPr lang="en-US" altLang="en-US" sz="1800"/>
              <a:t>after </a:t>
            </a:r>
            <a:r>
              <a:rPr lang="en-US" altLang="en-US" sz="1800">
                <a:latin typeface="Courier New" pitchFamily="49" charset="0"/>
              </a:rPr>
              <a:t>dup2(4,1)</a:t>
            </a:r>
          </a:p>
        </p:txBody>
      </p:sp>
      <p:sp>
        <p:nvSpPr>
          <p:cNvPr id="27674" name="AutoShape 26"/>
          <p:cNvSpPr>
            <a:spLocks noChangeArrowheads="1"/>
          </p:cNvSpPr>
          <p:nvPr/>
        </p:nvSpPr>
        <p:spPr bwMode="auto">
          <a:xfrm>
            <a:off x="5003271" y="4741865"/>
            <a:ext cx="1804460" cy="574674"/>
          </a:xfrm>
          <a:prstGeom prst="rightArrow">
            <a:avLst>
              <a:gd name="adj1" fmla="val 50000"/>
              <a:gd name="adj2" fmla="val 70833"/>
            </a:avLst>
          </a:prstGeom>
          <a:noFill/>
          <a:ln w="19050">
            <a:solidFill>
              <a:schemeClr val="tx2"/>
            </a:solidFill>
            <a:miter lim="800000"/>
            <a:headEnd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17961" dir="2700000" algn="ctr" rotWithShape="0">
                    <a:schemeClr val="tx2"/>
                  </a:outerShdw>
                </a:effectLst>
              </a14:hiddenEffects>
            </a:ext>
          </a:extLst>
        </p:spPr>
        <p:txBody>
          <a:bodyPr wrap="square" lIns="45720" rIns="45720" anchor="ctr">
            <a:no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 spd="med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</a:t>
            </a:r>
          </a:p>
        </p:txBody>
      </p:sp>
      <p:sp>
        <p:nvSpPr>
          <p:cNvPr id="66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Step #1: open file to which </a:t>
            </a:r>
            <a:r>
              <a:rPr lang="en-US" dirty="0" err="1"/>
              <a:t>stdout</a:t>
            </a:r>
            <a:r>
              <a:rPr lang="en-US" dirty="0"/>
              <a:t> should be redirected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Happens in child executing shell code, before </a:t>
            </a:r>
            <a:r>
              <a:rPr lang="en-US" b="1" dirty="0">
                <a:latin typeface="Courier New"/>
                <a:cs typeface="Courier New"/>
              </a:rPr>
              <a:t>exec</a:t>
            </a:r>
          </a:p>
        </p:txBody>
      </p:sp>
      <p:sp>
        <p:nvSpPr>
          <p:cNvPr id="43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5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6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9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50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51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52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53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4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5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6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7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refcnt=1</a:t>
            </a:r>
          </a:p>
        </p:txBody>
      </p:sp>
      <p:sp>
        <p:nvSpPr>
          <p:cNvPr id="58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9" name="Line 20"/>
          <p:cNvSpPr>
            <a:spLocks noChangeShapeType="1"/>
          </p:cNvSpPr>
          <p:nvPr/>
        </p:nvSpPr>
        <p:spPr bwMode="auto">
          <a:xfrm flipV="1">
            <a:off x="3352800" y="3657600"/>
            <a:ext cx="2039938" cy="3524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6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7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8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70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8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grpSp>
        <p:nvGrpSpPr>
          <p:cNvPr id="42" name="Group 41"/>
          <p:cNvGrpSpPr/>
          <p:nvPr/>
        </p:nvGrpSpPr>
        <p:grpSpPr>
          <a:xfrm>
            <a:off x="3352800" y="4683126"/>
            <a:ext cx="5715000" cy="1870075"/>
            <a:chOff x="1828800" y="4683125"/>
            <a:chExt cx="5715000" cy="1870075"/>
          </a:xfrm>
        </p:grpSpPr>
        <p:sp>
          <p:nvSpPr>
            <p:cNvPr id="61" name="Rectangle 23"/>
            <p:cNvSpPr>
              <a:spLocks noChangeArrowheads="1"/>
            </p:cNvSpPr>
            <p:nvPr/>
          </p:nvSpPr>
          <p:spPr bwMode="auto">
            <a:xfrm>
              <a:off x="3868738" y="56388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pos</a:t>
              </a:r>
            </a:p>
          </p:txBody>
        </p:sp>
        <p:sp>
          <p:nvSpPr>
            <p:cNvPr id="62" name="Rectangle 24"/>
            <p:cNvSpPr>
              <a:spLocks noChangeArrowheads="1"/>
            </p:cNvSpPr>
            <p:nvPr/>
          </p:nvSpPr>
          <p:spPr bwMode="auto">
            <a:xfrm>
              <a:off x="3868738" y="59436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400">
                  <a:latin typeface="Courier New" pitchFamily="49" charset="0"/>
                </a:rPr>
                <a:t>refcnt=1</a:t>
              </a:r>
            </a:p>
          </p:txBody>
        </p:sp>
        <p:sp>
          <p:nvSpPr>
            <p:cNvPr id="63" name="Rectangle 25"/>
            <p:cNvSpPr>
              <a:spLocks noChangeArrowheads="1"/>
            </p:cNvSpPr>
            <p:nvPr/>
          </p:nvSpPr>
          <p:spPr bwMode="auto">
            <a:xfrm>
              <a:off x="3868738" y="62484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64" name="Rectangle 26"/>
            <p:cNvSpPr>
              <a:spLocks noChangeArrowheads="1"/>
            </p:cNvSpPr>
            <p:nvPr/>
          </p:nvSpPr>
          <p:spPr bwMode="auto">
            <a:xfrm>
              <a:off x="3868738" y="5334000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endParaRPr lang="en-US" sz="1600" dirty="0">
                <a:latin typeface="Calibri" pitchFamily="34" charset="0"/>
              </a:endParaRPr>
            </a:p>
          </p:txBody>
        </p:sp>
        <p:sp>
          <p:nvSpPr>
            <p:cNvPr id="65" name="Line 27"/>
            <p:cNvSpPr>
              <a:spLocks noChangeShapeType="1"/>
            </p:cNvSpPr>
            <p:nvPr/>
          </p:nvSpPr>
          <p:spPr bwMode="auto">
            <a:xfrm>
              <a:off x="1828800" y="4683125"/>
              <a:ext cx="2057400" cy="6985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74" name="Rectangle 36"/>
            <p:cNvSpPr>
              <a:spLocks noChangeArrowheads="1"/>
            </p:cNvSpPr>
            <p:nvPr/>
          </p:nvSpPr>
          <p:spPr bwMode="auto">
            <a:xfrm>
              <a:off x="6477000" y="52292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access</a:t>
              </a:r>
            </a:p>
          </p:txBody>
        </p:sp>
        <p:sp>
          <p:nvSpPr>
            <p:cNvPr id="75" name="Rectangle 37"/>
            <p:cNvSpPr>
              <a:spLocks noChangeArrowheads="1"/>
            </p:cNvSpPr>
            <p:nvPr/>
          </p:nvSpPr>
          <p:spPr bwMode="auto">
            <a:xfrm>
              <a:off x="6477000" y="61436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vert="eaVert"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...</a:t>
              </a:r>
            </a:p>
          </p:txBody>
        </p:sp>
        <p:sp>
          <p:nvSpPr>
            <p:cNvPr id="76" name="Rectangle 38"/>
            <p:cNvSpPr>
              <a:spLocks noChangeArrowheads="1"/>
            </p:cNvSpPr>
            <p:nvPr/>
          </p:nvSpPr>
          <p:spPr bwMode="auto">
            <a:xfrm>
              <a:off x="6477000" y="55340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size</a:t>
              </a:r>
            </a:p>
          </p:txBody>
        </p:sp>
        <p:sp>
          <p:nvSpPr>
            <p:cNvPr id="77" name="Rectangle 39"/>
            <p:cNvSpPr>
              <a:spLocks noChangeArrowheads="1"/>
            </p:cNvSpPr>
            <p:nvPr/>
          </p:nvSpPr>
          <p:spPr bwMode="auto">
            <a:xfrm>
              <a:off x="6477000" y="5838825"/>
              <a:ext cx="1066800" cy="30480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type</a:t>
              </a:r>
            </a:p>
          </p:txBody>
        </p:sp>
        <p:sp>
          <p:nvSpPr>
            <p:cNvPr id="79" name="Text Box 41"/>
            <p:cNvSpPr txBox="1">
              <a:spLocks noChangeArrowheads="1"/>
            </p:cNvSpPr>
            <p:nvPr/>
          </p:nvSpPr>
          <p:spPr bwMode="auto">
            <a:xfrm>
              <a:off x="3766752" y="5029200"/>
              <a:ext cx="643125" cy="338554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1600" dirty="0">
                  <a:latin typeface="Calibri" pitchFamily="34" charset="0"/>
                </a:rPr>
                <a:t>File B</a:t>
              </a:r>
            </a:p>
          </p:txBody>
        </p:sp>
        <p:sp>
          <p:nvSpPr>
            <p:cNvPr id="80" name="Line 21"/>
            <p:cNvSpPr>
              <a:spLocks noChangeShapeType="1"/>
            </p:cNvSpPr>
            <p:nvPr/>
          </p:nvSpPr>
          <p:spPr bwMode="auto">
            <a:xfrm flipV="1">
              <a:off x="4706938" y="5229224"/>
              <a:ext cx="1770062" cy="2571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 dirty="0">
                <a:latin typeface="Calibri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702077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Redirection Example (cont.)</a:t>
            </a:r>
          </a:p>
        </p:txBody>
      </p:sp>
      <p:sp>
        <p:nvSpPr>
          <p:cNvPr id="66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#2: call </a:t>
            </a:r>
            <a:r>
              <a:rPr lang="en-US" dirty="0">
                <a:latin typeface="Courier New" pitchFamily="49" charset="0"/>
              </a:rPr>
              <a:t>dup2(4,1)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cause </a:t>
            </a:r>
            <a:r>
              <a:rPr lang="en-US" dirty="0" err="1"/>
              <a:t>fd</a:t>
            </a:r>
            <a:r>
              <a:rPr lang="en-US" dirty="0"/>
              <a:t>=1 (</a:t>
            </a:r>
            <a:r>
              <a:rPr lang="en-US" dirty="0" err="1"/>
              <a:t>stdout</a:t>
            </a:r>
            <a:r>
              <a:rPr lang="en-US" dirty="0"/>
              <a:t>) to refer to disk file pointed at by </a:t>
            </a:r>
            <a:r>
              <a:rPr lang="en-US" dirty="0" err="1"/>
              <a:t>fd</a:t>
            </a:r>
            <a:r>
              <a:rPr lang="en-US" dirty="0"/>
              <a:t>=4</a:t>
            </a:r>
            <a:endParaRPr lang="en-US" dirty="0">
              <a:latin typeface="Courier New" pitchFamily="49" charset="0"/>
            </a:endParaRPr>
          </a:p>
        </p:txBody>
      </p:sp>
      <p:sp>
        <p:nvSpPr>
          <p:cNvPr id="39" name="Rectangle 4"/>
          <p:cNvSpPr>
            <a:spLocks noChangeArrowheads="1"/>
          </p:cNvSpPr>
          <p:nvPr/>
        </p:nvSpPr>
        <p:spPr bwMode="auto">
          <a:xfrm>
            <a:off x="3030538" y="36703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0" name="Rectangle 5"/>
          <p:cNvSpPr>
            <a:spLocks noChangeArrowheads="1"/>
          </p:cNvSpPr>
          <p:nvPr/>
        </p:nvSpPr>
        <p:spPr bwMode="auto">
          <a:xfrm>
            <a:off x="3030538" y="38989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3030538" y="41275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2" name="Rectangle 7"/>
          <p:cNvSpPr>
            <a:spLocks noChangeArrowheads="1"/>
          </p:cNvSpPr>
          <p:nvPr/>
        </p:nvSpPr>
        <p:spPr bwMode="auto">
          <a:xfrm>
            <a:off x="3030538" y="43561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3" name="Rectangle 8"/>
          <p:cNvSpPr>
            <a:spLocks noChangeArrowheads="1"/>
          </p:cNvSpPr>
          <p:nvPr/>
        </p:nvSpPr>
        <p:spPr bwMode="auto">
          <a:xfrm>
            <a:off x="3030538" y="4584700"/>
            <a:ext cx="6096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4" name="Rectangle 9"/>
          <p:cNvSpPr>
            <a:spLocks noChangeArrowheads="1"/>
          </p:cNvSpPr>
          <p:nvPr/>
        </p:nvSpPr>
        <p:spPr bwMode="auto">
          <a:xfrm>
            <a:off x="2420938" y="36703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0</a:t>
            </a:r>
          </a:p>
        </p:txBody>
      </p:sp>
      <p:sp>
        <p:nvSpPr>
          <p:cNvPr id="45" name="Rectangle 10"/>
          <p:cNvSpPr>
            <a:spLocks noChangeArrowheads="1"/>
          </p:cNvSpPr>
          <p:nvPr/>
        </p:nvSpPr>
        <p:spPr bwMode="auto">
          <a:xfrm>
            <a:off x="2420938" y="38989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1</a:t>
            </a:r>
          </a:p>
        </p:txBody>
      </p:sp>
      <p:sp>
        <p:nvSpPr>
          <p:cNvPr id="46" name="Rectangle 11"/>
          <p:cNvSpPr>
            <a:spLocks noChangeArrowheads="1"/>
          </p:cNvSpPr>
          <p:nvPr/>
        </p:nvSpPr>
        <p:spPr bwMode="auto">
          <a:xfrm>
            <a:off x="2420938" y="41275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2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2420938" y="43561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3</a:t>
            </a:r>
          </a:p>
        </p:txBody>
      </p:sp>
      <p:sp>
        <p:nvSpPr>
          <p:cNvPr id="48" name="Rectangle 13"/>
          <p:cNvSpPr>
            <a:spLocks noChangeArrowheads="1"/>
          </p:cNvSpPr>
          <p:nvPr/>
        </p:nvSpPr>
        <p:spPr bwMode="auto">
          <a:xfrm>
            <a:off x="2420938" y="4584700"/>
            <a:ext cx="609600" cy="228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r">
              <a:lnSpc>
                <a:spcPct val="100000"/>
              </a:lnSpc>
            </a:pPr>
            <a:r>
              <a:rPr lang="en-US" sz="1400" dirty="0" err="1">
                <a:latin typeface="Calibri" pitchFamily="34" charset="0"/>
              </a:rPr>
              <a:t>fd</a:t>
            </a:r>
            <a:r>
              <a:rPr lang="en-US" sz="1400" dirty="0">
                <a:latin typeface="Calibri" pitchFamily="34" charset="0"/>
              </a:rPr>
              <a:t> 4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2134551" y="2636223"/>
            <a:ext cx="2390085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Descriptor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[one table per process]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46834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Open file table 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1" name="Text Box 16"/>
          <p:cNvSpPr txBox="1">
            <a:spLocks noChangeArrowheads="1"/>
          </p:cNvSpPr>
          <p:nvPr/>
        </p:nvSpPr>
        <p:spPr bwMode="auto">
          <a:xfrm>
            <a:off x="7274291" y="2636223"/>
            <a:ext cx="2532326" cy="64633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solidFill>
                  <a:srgbClr val="C00000"/>
                </a:solidFill>
                <a:latin typeface="Calibri" pitchFamily="34" charset="0"/>
              </a:rPr>
              <a:t>v-node table</a:t>
            </a:r>
          </a:p>
          <a:p>
            <a:pPr algn="ctr">
              <a:lnSpc>
                <a:spcPct val="100000"/>
              </a:lnSpc>
            </a:pPr>
            <a:r>
              <a:rPr lang="en-US" sz="1800" dirty="0">
                <a:latin typeface="Calibri" pitchFamily="34" charset="0"/>
              </a:rPr>
              <a:t>[shared by all processes]</a:t>
            </a:r>
          </a:p>
        </p:txBody>
      </p:sp>
      <p:sp>
        <p:nvSpPr>
          <p:cNvPr id="52" name="Rectangle 17"/>
          <p:cNvSpPr>
            <a:spLocks noChangeArrowheads="1"/>
          </p:cNvSpPr>
          <p:nvPr/>
        </p:nvSpPr>
        <p:spPr bwMode="auto">
          <a:xfrm>
            <a:off x="5392738" y="39624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3" name="Rectangle 18"/>
          <p:cNvSpPr>
            <a:spLocks noChangeArrowheads="1"/>
          </p:cNvSpPr>
          <p:nvPr/>
        </p:nvSpPr>
        <p:spPr bwMode="auto">
          <a:xfrm>
            <a:off x="5392738" y="42672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=0</a:t>
            </a:r>
          </a:p>
        </p:txBody>
      </p:sp>
      <p:sp>
        <p:nvSpPr>
          <p:cNvPr id="54" name="Rectangle 19"/>
          <p:cNvSpPr>
            <a:spLocks noChangeArrowheads="1"/>
          </p:cNvSpPr>
          <p:nvPr/>
        </p:nvSpPr>
        <p:spPr bwMode="auto">
          <a:xfrm>
            <a:off x="5392738" y="45720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55" name="Line 20"/>
          <p:cNvSpPr>
            <a:spLocks noChangeShapeType="1"/>
          </p:cNvSpPr>
          <p:nvPr/>
        </p:nvSpPr>
        <p:spPr bwMode="auto">
          <a:xfrm>
            <a:off x="3352800" y="4010023"/>
            <a:ext cx="2057400" cy="135773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56" name="Rectangle 22"/>
          <p:cNvSpPr>
            <a:spLocks noChangeArrowheads="1"/>
          </p:cNvSpPr>
          <p:nvPr/>
        </p:nvSpPr>
        <p:spPr bwMode="auto">
          <a:xfrm>
            <a:off x="5392738" y="3657600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57" name="Rectangle 23"/>
          <p:cNvSpPr>
            <a:spLocks noChangeArrowheads="1"/>
          </p:cNvSpPr>
          <p:nvPr/>
        </p:nvSpPr>
        <p:spPr bwMode="auto">
          <a:xfrm>
            <a:off x="5392738" y="56388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pos</a:t>
            </a:r>
          </a:p>
        </p:txBody>
      </p:sp>
      <p:sp>
        <p:nvSpPr>
          <p:cNvPr id="58" name="Rectangle 24"/>
          <p:cNvSpPr>
            <a:spLocks noChangeArrowheads="1"/>
          </p:cNvSpPr>
          <p:nvPr/>
        </p:nvSpPr>
        <p:spPr bwMode="auto">
          <a:xfrm>
            <a:off x="5392738" y="59436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400" dirty="0" err="1">
                <a:latin typeface="Courier New" pitchFamily="49" charset="0"/>
              </a:rPr>
              <a:t>refcnt</a:t>
            </a:r>
            <a:r>
              <a:rPr lang="en-US" sz="1400" dirty="0">
                <a:latin typeface="Courier New" pitchFamily="49" charset="0"/>
              </a:rPr>
              <a:t>=2</a:t>
            </a:r>
          </a:p>
        </p:txBody>
      </p:sp>
      <p:sp>
        <p:nvSpPr>
          <p:cNvPr id="59" name="Rectangle 25"/>
          <p:cNvSpPr>
            <a:spLocks noChangeArrowheads="1"/>
          </p:cNvSpPr>
          <p:nvPr/>
        </p:nvSpPr>
        <p:spPr bwMode="auto">
          <a:xfrm>
            <a:off x="5392738" y="62484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0" name="Rectangle 26"/>
          <p:cNvSpPr>
            <a:spLocks noChangeArrowheads="1"/>
          </p:cNvSpPr>
          <p:nvPr/>
        </p:nvSpPr>
        <p:spPr bwMode="auto">
          <a:xfrm>
            <a:off x="5392738" y="5334000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61" name="Line 27"/>
          <p:cNvSpPr>
            <a:spLocks noChangeShapeType="1"/>
          </p:cNvSpPr>
          <p:nvPr/>
        </p:nvSpPr>
        <p:spPr bwMode="auto">
          <a:xfrm>
            <a:off x="3352800" y="4683125"/>
            <a:ext cx="2057400" cy="698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2" name="Text Box 28"/>
          <p:cNvSpPr txBox="1">
            <a:spLocks noChangeArrowheads="1"/>
          </p:cNvSpPr>
          <p:nvPr/>
        </p:nvSpPr>
        <p:spPr bwMode="auto">
          <a:xfrm>
            <a:off x="1752601" y="40862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stderr</a:t>
            </a:r>
          </a:p>
        </p:txBody>
      </p:sp>
      <p:sp>
        <p:nvSpPr>
          <p:cNvPr id="63" name="Text Box 29"/>
          <p:cNvSpPr txBox="1">
            <a:spLocks noChangeArrowheads="1"/>
          </p:cNvSpPr>
          <p:nvPr/>
        </p:nvSpPr>
        <p:spPr bwMode="auto">
          <a:xfrm>
            <a:off x="1752601" y="3857625"/>
            <a:ext cx="82232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stdout</a:t>
            </a:r>
          </a:p>
        </p:txBody>
      </p:sp>
      <p:sp>
        <p:nvSpPr>
          <p:cNvPr id="64" name="Text Box 30"/>
          <p:cNvSpPr txBox="1">
            <a:spLocks noChangeArrowheads="1"/>
          </p:cNvSpPr>
          <p:nvPr/>
        </p:nvSpPr>
        <p:spPr bwMode="auto">
          <a:xfrm>
            <a:off x="1858963" y="3629025"/>
            <a:ext cx="7159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>
                <a:latin typeface="Courier New" pitchFamily="49" charset="0"/>
              </a:rPr>
              <a:t>stdin</a:t>
            </a:r>
          </a:p>
        </p:txBody>
      </p:sp>
      <p:sp>
        <p:nvSpPr>
          <p:cNvPr id="65" name="Line 31"/>
          <p:cNvSpPr>
            <a:spLocks noChangeShapeType="1"/>
          </p:cNvSpPr>
          <p:nvPr/>
        </p:nvSpPr>
        <p:spPr bwMode="auto">
          <a:xfrm flipV="1">
            <a:off x="6310314" y="3641725"/>
            <a:ext cx="1690687" cy="1539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6" name="Rectangle 32"/>
          <p:cNvSpPr>
            <a:spLocks noChangeArrowheads="1"/>
          </p:cNvSpPr>
          <p:nvPr/>
        </p:nvSpPr>
        <p:spPr bwMode="auto">
          <a:xfrm>
            <a:off x="8001000" y="36290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67" name="Rectangle 33"/>
          <p:cNvSpPr>
            <a:spLocks noChangeArrowheads="1"/>
          </p:cNvSpPr>
          <p:nvPr/>
        </p:nvSpPr>
        <p:spPr bwMode="auto">
          <a:xfrm>
            <a:off x="8001000" y="45434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68" name="Rectangle 34"/>
          <p:cNvSpPr>
            <a:spLocks noChangeArrowheads="1"/>
          </p:cNvSpPr>
          <p:nvPr/>
        </p:nvSpPr>
        <p:spPr bwMode="auto">
          <a:xfrm>
            <a:off x="8001000" y="39338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69" name="Rectangle 35"/>
          <p:cNvSpPr>
            <a:spLocks noChangeArrowheads="1"/>
          </p:cNvSpPr>
          <p:nvPr/>
        </p:nvSpPr>
        <p:spPr bwMode="auto">
          <a:xfrm>
            <a:off x="8001000" y="4238625"/>
            <a:ext cx="1066800" cy="3048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0" name="Rectangle 36"/>
          <p:cNvSpPr>
            <a:spLocks noChangeArrowheads="1"/>
          </p:cNvSpPr>
          <p:nvPr/>
        </p:nvSpPr>
        <p:spPr bwMode="auto">
          <a:xfrm>
            <a:off x="8001000" y="52292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access</a:t>
            </a:r>
          </a:p>
        </p:txBody>
      </p:sp>
      <p:sp>
        <p:nvSpPr>
          <p:cNvPr id="71" name="Rectangle 37"/>
          <p:cNvSpPr>
            <a:spLocks noChangeArrowheads="1"/>
          </p:cNvSpPr>
          <p:nvPr/>
        </p:nvSpPr>
        <p:spPr bwMode="auto">
          <a:xfrm>
            <a:off x="8001000" y="61436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vert="eaVert"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...</a:t>
            </a:r>
          </a:p>
        </p:txBody>
      </p:sp>
      <p:sp>
        <p:nvSpPr>
          <p:cNvPr id="72" name="Rectangle 38"/>
          <p:cNvSpPr>
            <a:spLocks noChangeArrowheads="1"/>
          </p:cNvSpPr>
          <p:nvPr/>
        </p:nvSpPr>
        <p:spPr bwMode="auto">
          <a:xfrm>
            <a:off x="8001000" y="55340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size</a:t>
            </a:r>
          </a:p>
        </p:txBody>
      </p:sp>
      <p:sp>
        <p:nvSpPr>
          <p:cNvPr id="73" name="Rectangle 39"/>
          <p:cNvSpPr>
            <a:spLocks noChangeArrowheads="1"/>
          </p:cNvSpPr>
          <p:nvPr/>
        </p:nvSpPr>
        <p:spPr bwMode="auto">
          <a:xfrm>
            <a:off x="8001000" y="5838825"/>
            <a:ext cx="10668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type</a:t>
            </a:r>
          </a:p>
        </p:txBody>
      </p:sp>
      <p:sp>
        <p:nvSpPr>
          <p:cNvPr id="74" name="Text Box 40"/>
          <p:cNvSpPr txBox="1">
            <a:spLocks noChangeArrowheads="1"/>
          </p:cNvSpPr>
          <p:nvPr/>
        </p:nvSpPr>
        <p:spPr bwMode="auto">
          <a:xfrm>
            <a:off x="5282515" y="3352800"/>
            <a:ext cx="652743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A</a:t>
            </a:r>
          </a:p>
        </p:txBody>
      </p:sp>
      <p:sp>
        <p:nvSpPr>
          <p:cNvPr id="75" name="Text Box 41"/>
          <p:cNvSpPr txBox="1">
            <a:spLocks noChangeArrowheads="1"/>
          </p:cNvSpPr>
          <p:nvPr/>
        </p:nvSpPr>
        <p:spPr bwMode="auto">
          <a:xfrm>
            <a:off x="5290753" y="5029200"/>
            <a:ext cx="643125" cy="33855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File B</a:t>
            </a:r>
          </a:p>
        </p:txBody>
      </p:sp>
      <p:sp>
        <p:nvSpPr>
          <p:cNvPr id="76" name="Line 21"/>
          <p:cNvSpPr>
            <a:spLocks noChangeShapeType="1"/>
          </p:cNvSpPr>
          <p:nvPr/>
        </p:nvSpPr>
        <p:spPr bwMode="auto">
          <a:xfrm flipV="1">
            <a:off x="6230938" y="5229225"/>
            <a:ext cx="1770062" cy="257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281860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057401" y="2587752"/>
            <a:ext cx="8245475" cy="401637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no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endParaRPr lang="en-US" altLang="en-US" sz="1600" dirty="0">
              <a:latin typeface="Courier New" pitchFamily="49" charset="0"/>
            </a:endParaRP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File Metadata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387351" y="1075364"/>
            <a:ext cx="11076516" cy="5369886"/>
          </a:xfrm>
        </p:spPr>
        <p:txBody>
          <a:bodyPr/>
          <a:lstStyle/>
          <a:p>
            <a:pPr eaLnBrk="1" hangingPunct="1">
              <a:defRPr/>
            </a:pPr>
            <a:r>
              <a:rPr lang="en-US" i="1" dirty="0"/>
              <a:t>Metadata</a:t>
            </a:r>
            <a:r>
              <a:rPr lang="en-US" dirty="0"/>
              <a:t> is data about data, in this case file data.</a:t>
            </a:r>
          </a:p>
          <a:p>
            <a:pPr eaLnBrk="1" hangingPunct="1">
              <a:defRPr/>
            </a:pPr>
            <a:r>
              <a:rPr lang="en-US" dirty="0"/>
              <a:t>Maintained by kernel, accessed by users with the </a:t>
            </a:r>
            <a:r>
              <a:rPr lang="en-US" dirty="0">
                <a:latin typeface="Courier New" pitchFamily="49" charset="0"/>
              </a:rPr>
              <a:t>stat </a:t>
            </a:r>
            <a:r>
              <a:rPr lang="en-US" dirty="0"/>
              <a:t>and </a:t>
            </a:r>
            <a:r>
              <a:rPr lang="en-US" dirty="0" err="1">
                <a:latin typeface="Courier New" pitchFamily="49" charset="0"/>
              </a:rPr>
              <a:t>fstat</a:t>
            </a:r>
            <a:r>
              <a:rPr lang="en-US" dirty="0"/>
              <a:t> functions.</a:t>
            </a: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2514600" y="3506353"/>
            <a:ext cx="7788276" cy="424732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/>
        </p:spPr>
        <p:txBody>
          <a:bodyPr wrap="squar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2514600" y="4138971"/>
            <a:ext cx="7788276" cy="424732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/>
        </p:spPr>
        <p:txBody>
          <a:bodyPr wrap="squar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2514600" y="4762066"/>
            <a:ext cx="7788276" cy="424732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/>
        </p:spPr>
        <p:txBody>
          <a:bodyPr wrap="squar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2514600" y="5716947"/>
            <a:ext cx="7788276" cy="640080"/>
          </a:xfrm>
          <a:prstGeom prst="rect">
            <a:avLst/>
          </a:prstGeom>
          <a:solidFill>
            <a:srgbClr val="FFC000"/>
          </a:solidFill>
          <a:ln w="19050" algn="ctr">
            <a:solidFill>
              <a:srgbClr val="FF0000"/>
            </a:solidFill>
            <a:round/>
            <a:headEnd/>
            <a:tailEnd type="none" w="sm" len="sm"/>
          </a:ln>
          <a:effectLst/>
          <a:extLst/>
        </p:spPr>
        <p:txBody>
          <a:bodyPr wrap="square" lIns="45720" rIns="45720" anchor="ctr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endParaRPr lang="en-US" altLang="en-US"/>
          </a:p>
        </p:txBody>
      </p:sp>
      <p:sp>
        <p:nvSpPr>
          <p:cNvPr id="28676" name="Rectangle 4"/>
          <p:cNvSpPr>
            <a:spLocks noChangeArrowheads="1"/>
          </p:cNvSpPr>
          <p:nvPr/>
        </p:nvSpPr>
        <p:spPr bwMode="auto">
          <a:xfrm>
            <a:off x="2057401" y="2590801"/>
            <a:ext cx="8247888" cy="4014216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5pPr>
            <a:lvl6pPr marL="25146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6pPr>
            <a:lvl7pPr marL="29718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7pPr>
            <a:lvl8pPr marL="34290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8pPr>
            <a:lvl9pPr marL="3886200" indent="-228600" algn="ctr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Helvetica" pitchFamily="-124" charset="0"/>
                <a:ea typeface="ＭＳ Ｐゴシック" charset="-128"/>
              </a:defRPr>
            </a:lvl9pPr>
          </a:lstStyle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/* Metadata returned by the stat and </a:t>
            </a:r>
            <a:r>
              <a:rPr lang="en-US" altLang="en-US" sz="1600" dirty="0" err="1">
                <a:latin typeface="Courier New" pitchFamily="49" charset="0"/>
              </a:rPr>
              <a:t>fstat</a:t>
            </a:r>
            <a:r>
              <a:rPr lang="en-US" altLang="en-US" sz="1600" dirty="0">
                <a:latin typeface="Courier New" pitchFamily="49" charset="0"/>
              </a:rPr>
              <a:t> functions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 err="1">
                <a:latin typeface="Courier New" pitchFamily="49" charset="0"/>
              </a:rPr>
              <a:t>struct</a:t>
            </a:r>
            <a:r>
              <a:rPr lang="en-US" altLang="en-US" sz="1600" dirty="0">
                <a:latin typeface="Courier New" pitchFamily="49" charset="0"/>
              </a:rPr>
              <a:t> stat {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st_dev</a:t>
            </a:r>
            <a:r>
              <a:rPr lang="en-US" altLang="en-US" sz="1600" dirty="0">
                <a:latin typeface="Courier New" pitchFamily="49" charset="0"/>
              </a:rPr>
              <a:t>;      /* device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ino_t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st_ino</a:t>
            </a:r>
            <a:r>
              <a:rPr lang="en-US" altLang="en-US" sz="1600" dirty="0">
                <a:latin typeface="Courier New" pitchFamily="49" charset="0"/>
              </a:rPr>
              <a:t>;      /*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mode_t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st_mode</a:t>
            </a:r>
            <a:r>
              <a:rPr lang="en-US" altLang="en-US" sz="1600" dirty="0">
                <a:latin typeface="Courier New" pitchFamily="49" charset="0"/>
              </a:rPr>
              <a:t>;     /* protection and file type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nlink_t</a:t>
            </a:r>
            <a:r>
              <a:rPr lang="en-US" altLang="en-US" sz="1600" dirty="0">
                <a:latin typeface="Courier New" pitchFamily="49" charset="0"/>
              </a:rPr>
              <a:t>       </a:t>
            </a:r>
            <a:r>
              <a:rPr lang="en-US" altLang="en-US" sz="1600" dirty="0" err="1">
                <a:latin typeface="Courier New" pitchFamily="49" charset="0"/>
              </a:rPr>
              <a:t>st_nlink</a:t>
            </a:r>
            <a:r>
              <a:rPr lang="en-US" altLang="en-US" sz="1600" dirty="0">
                <a:latin typeface="Courier New" pitchFamily="49" charset="0"/>
              </a:rPr>
              <a:t>;    /* number of hard links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uid_t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st_uid</a:t>
            </a:r>
            <a:r>
              <a:rPr lang="en-US" altLang="en-US" sz="1600" dirty="0">
                <a:latin typeface="Courier New" pitchFamily="49" charset="0"/>
              </a:rPr>
              <a:t>;      /* user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gid_t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st_gid</a:t>
            </a:r>
            <a:r>
              <a:rPr lang="en-US" altLang="en-US" sz="1600" dirty="0">
                <a:latin typeface="Courier New" pitchFamily="49" charset="0"/>
              </a:rPr>
              <a:t>;      /* group ID of owner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dev_t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st_rdev</a:t>
            </a:r>
            <a:r>
              <a:rPr lang="en-US" altLang="en-US" sz="1600" dirty="0">
                <a:latin typeface="Courier New" pitchFamily="49" charset="0"/>
              </a:rPr>
              <a:t>;     /* device type (if </a:t>
            </a:r>
            <a:r>
              <a:rPr lang="en-US" altLang="en-US" sz="1600" dirty="0" err="1">
                <a:latin typeface="Courier New" pitchFamily="49" charset="0"/>
              </a:rPr>
              <a:t>inode</a:t>
            </a:r>
            <a:r>
              <a:rPr lang="en-US" altLang="en-US" sz="1600" dirty="0">
                <a:latin typeface="Courier New" pitchFamily="49" charset="0"/>
              </a:rPr>
              <a:t> device)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off_t</a:t>
            </a:r>
            <a:r>
              <a:rPr lang="en-US" altLang="en-US" sz="1600" dirty="0">
                <a:latin typeface="Courier New" pitchFamily="49" charset="0"/>
              </a:rPr>
              <a:t>         </a:t>
            </a:r>
            <a:r>
              <a:rPr lang="en-US" altLang="en-US" sz="1600" dirty="0" err="1">
                <a:latin typeface="Courier New" pitchFamily="49" charset="0"/>
              </a:rPr>
              <a:t>st_size</a:t>
            </a:r>
            <a:r>
              <a:rPr lang="en-US" altLang="en-US" sz="1600" dirty="0">
                <a:latin typeface="Courier New" pitchFamily="49" charset="0"/>
              </a:rPr>
              <a:t>;     /* total size, in bytes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st_blksize</a:t>
            </a:r>
            <a:r>
              <a:rPr lang="en-US" altLang="en-US" sz="1600" dirty="0">
                <a:latin typeface="Courier New" pitchFamily="49" charset="0"/>
              </a:rPr>
              <a:t>;  /* </a:t>
            </a:r>
            <a:r>
              <a:rPr lang="en-US" altLang="en-US" sz="1600" dirty="0" err="1">
                <a:latin typeface="Courier New" pitchFamily="49" charset="0"/>
              </a:rPr>
              <a:t>blocksize</a:t>
            </a:r>
            <a:r>
              <a:rPr lang="en-US" altLang="en-US" sz="1600" dirty="0">
                <a:latin typeface="Courier New" pitchFamily="49" charset="0"/>
              </a:rPr>
              <a:t> for filesystem I/O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unsigned long </a:t>
            </a:r>
            <a:r>
              <a:rPr lang="en-US" altLang="en-US" sz="1600" dirty="0" err="1">
                <a:latin typeface="Courier New" pitchFamily="49" charset="0"/>
              </a:rPr>
              <a:t>st_blocks</a:t>
            </a:r>
            <a:r>
              <a:rPr lang="en-US" altLang="en-US" sz="1600" dirty="0">
                <a:latin typeface="Courier New" pitchFamily="49" charset="0"/>
              </a:rPr>
              <a:t>;   /* number of blocks allocated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st_atime</a:t>
            </a:r>
            <a:r>
              <a:rPr lang="en-US" altLang="en-US" sz="1600" dirty="0">
                <a:latin typeface="Courier New" pitchFamily="49" charset="0"/>
              </a:rPr>
              <a:t>;    /* time of last access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st_mtime</a:t>
            </a:r>
            <a:r>
              <a:rPr lang="en-US" altLang="en-US" sz="1600" dirty="0">
                <a:latin typeface="Courier New" pitchFamily="49" charset="0"/>
              </a:rPr>
              <a:t>;    /* time of last modification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    </a:t>
            </a:r>
            <a:r>
              <a:rPr lang="en-US" altLang="en-US" sz="1600" dirty="0" err="1">
                <a:latin typeface="Courier New" pitchFamily="49" charset="0"/>
              </a:rPr>
              <a:t>time_t</a:t>
            </a:r>
            <a:r>
              <a:rPr lang="en-US" altLang="en-US" sz="1600" dirty="0">
                <a:latin typeface="Courier New" pitchFamily="49" charset="0"/>
              </a:rPr>
              <a:t>        </a:t>
            </a:r>
            <a:r>
              <a:rPr lang="en-US" altLang="en-US" sz="1600" dirty="0" err="1">
                <a:latin typeface="Courier New" pitchFamily="49" charset="0"/>
              </a:rPr>
              <a:t>st_ctime</a:t>
            </a:r>
            <a:r>
              <a:rPr lang="en-US" altLang="en-US" sz="1600" dirty="0">
                <a:latin typeface="Courier New" pitchFamily="49" charset="0"/>
              </a:rPr>
              <a:t>;    /* time of last change */</a:t>
            </a:r>
          </a:p>
          <a:p>
            <a:pPr algn="l">
              <a:lnSpc>
                <a:spcPct val="100000"/>
              </a:lnSpc>
            </a:pPr>
            <a:r>
              <a:rPr lang="en-US" altLang="en-US" sz="1600" dirty="0">
                <a:latin typeface="Courier New" pitchFamily="49" charset="0"/>
              </a:rPr>
              <a:t>};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Functions</a:t>
            </a:r>
          </a:p>
        </p:txBody>
      </p:sp>
      <p:sp>
        <p:nvSpPr>
          <p:cNvPr id="78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 standard library (</a:t>
            </a:r>
            <a:r>
              <a:rPr lang="en-US" dirty="0" err="1">
                <a:latin typeface="Courier New" pitchFamily="49" charset="0"/>
              </a:rPr>
              <a:t>libc.so</a:t>
            </a:r>
            <a:r>
              <a:rPr lang="en-US" dirty="0"/>
              <a:t>) contains a collection of higher-level </a:t>
            </a:r>
            <a:r>
              <a:rPr lang="en-US" i="1" dirty="0">
                <a:solidFill>
                  <a:srgbClr val="C00000"/>
                </a:solidFill>
              </a:rPr>
              <a:t>standard I/O </a:t>
            </a:r>
            <a:r>
              <a:rPr lang="en-US" dirty="0"/>
              <a:t>functions</a:t>
            </a:r>
          </a:p>
          <a:p>
            <a:pPr lvl="1"/>
            <a:r>
              <a:rPr lang="en-US" dirty="0"/>
              <a:t>Documented in Appendix B of K&amp;R</a:t>
            </a:r>
          </a:p>
          <a:p>
            <a:endParaRPr lang="en-US" dirty="0"/>
          </a:p>
          <a:p>
            <a:r>
              <a:rPr lang="en-US" dirty="0"/>
              <a:t>Examples of standard I/O functions:</a:t>
            </a:r>
          </a:p>
          <a:p>
            <a:pPr lvl="1"/>
            <a:r>
              <a:rPr lang="en-US" dirty="0"/>
              <a:t>Opening and closing files (</a:t>
            </a:r>
            <a:r>
              <a:rPr lang="en-US" b="1" dirty="0" err="1">
                <a:latin typeface="Courier New" pitchFamily="49" charset="0"/>
              </a:rPr>
              <a:t>fopen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fclose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bytes (</a:t>
            </a:r>
            <a:r>
              <a:rPr lang="en-US" b="1" dirty="0" err="1">
                <a:latin typeface="Courier New" pitchFamily="49" charset="0"/>
              </a:rPr>
              <a:t>fread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fwrite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Reading and writing text lines (</a:t>
            </a:r>
            <a:r>
              <a:rPr lang="en-US" b="1" dirty="0" err="1">
                <a:latin typeface="Courier New" pitchFamily="49" charset="0"/>
              </a:rPr>
              <a:t>fgets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fputs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Formatted reading and writing (</a:t>
            </a:r>
            <a:r>
              <a:rPr lang="en-US" b="1" dirty="0" err="1">
                <a:latin typeface="Courier New" pitchFamily="49" charset="0"/>
              </a:rPr>
              <a:t>fscanf</a:t>
            </a:r>
            <a:r>
              <a:rPr lang="en-US" dirty="0"/>
              <a:t> and </a:t>
            </a:r>
            <a:r>
              <a:rPr lang="en-US" b="1" dirty="0" err="1">
                <a:latin typeface="Courier New" pitchFamily="49" charset="0"/>
              </a:rPr>
              <a:t>fprintf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38556564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Standard I/O Streams</a:t>
            </a:r>
          </a:p>
        </p:txBody>
      </p:sp>
      <p:sp>
        <p:nvSpPr>
          <p:cNvPr id="67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I/O models open files as </a:t>
            </a:r>
            <a:r>
              <a:rPr lang="en-US" i="1" dirty="0">
                <a:solidFill>
                  <a:srgbClr val="C00000"/>
                </a:solidFill>
              </a:rPr>
              <a:t>streams</a:t>
            </a:r>
          </a:p>
          <a:p>
            <a:pPr lvl="1"/>
            <a:r>
              <a:rPr lang="en-US" dirty="0"/>
              <a:t>Abstraction for a file descriptor and a buffer in memory</a:t>
            </a:r>
          </a:p>
          <a:p>
            <a:r>
              <a:rPr lang="en-US" dirty="0"/>
              <a:t>C programs begin life with three open streams </a:t>
            </a:r>
            <a:br>
              <a:rPr lang="en-US" dirty="0"/>
            </a:br>
            <a:r>
              <a:rPr lang="en-US" dirty="0"/>
              <a:t>(defined in </a:t>
            </a:r>
            <a:r>
              <a:rPr lang="en-US" dirty="0" err="1">
                <a:latin typeface="Courier New" pitchFamily="49" charset="0"/>
              </a:rPr>
              <a:t>stdio.h</a:t>
            </a:r>
            <a:r>
              <a:rPr lang="en-US" dirty="0"/>
              <a:t>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stdin</a:t>
            </a:r>
            <a:r>
              <a:rPr lang="en-US" dirty="0"/>
              <a:t>  (standard input)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stdout</a:t>
            </a:r>
            <a:r>
              <a:rPr lang="en-US" dirty="0"/>
              <a:t> (standard output)</a:t>
            </a:r>
          </a:p>
          <a:p>
            <a:pPr lvl="1"/>
            <a:r>
              <a:rPr lang="en-US" b="1" dirty="0" err="1">
                <a:latin typeface="Courier New" pitchFamily="49" charset="0"/>
              </a:rPr>
              <a:t>stderr</a:t>
            </a:r>
            <a:r>
              <a:rPr lang="en-US" dirty="0"/>
              <a:t> (standard error)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74820" name="Text Box 4"/>
          <p:cNvSpPr txBox="1">
            <a:spLocks noChangeArrowheads="1"/>
          </p:cNvSpPr>
          <p:nvPr/>
        </p:nvSpPr>
        <p:spPr bwMode="auto">
          <a:xfrm>
            <a:off x="2438400" y="4191000"/>
            <a:ext cx="7164388" cy="1871282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sz="1600" dirty="0">
                <a:latin typeface="Courier New" pitchFamily="49" charset="0"/>
              </a:rPr>
              <a:t>#include &lt;</a:t>
            </a:r>
            <a:r>
              <a:rPr lang="en-US" sz="1600" dirty="0" err="1">
                <a:latin typeface="Courier New" pitchFamily="49" charset="0"/>
              </a:rPr>
              <a:t>stdio.h</a:t>
            </a:r>
            <a:r>
              <a:rPr lang="en-US" sz="1600" dirty="0">
                <a:latin typeface="Courier New" pitchFamily="49" charset="0"/>
              </a:rPr>
              <a:t>&gt;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stdin</a:t>
            </a:r>
            <a:r>
              <a:rPr lang="en-US" sz="1600" dirty="0">
                <a:latin typeface="Courier New" pitchFamily="49" charset="0"/>
              </a:rPr>
              <a:t>; 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input  (descriptor 0)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output (descriptor 1) */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extern FILE *</a:t>
            </a:r>
            <a:r>
              <a:rPr lang="en-US" sz="1600" dirty="0" err="1">
                <a:latin typeface="Courier New" pitchFamily="49" charset="0"/>
              </a:rPr>
              <a:t>stderr</a:t>
            </a:r>
            <a:r>
              <a:rPr lang="en-US" sz="1600" dirty="0">
                <a:latin typeface="Courier New" pitchFamily="49" charset="0"/>
              </a:rPr>
              <a:t>; </a:t>
            </a:r>
            <a:r>
              <a:rPr lang="en-US" sz="1600" dirty="0">
                <a:solidFill>
                  <a:srgbClr val="990000"/>
                </a:solidFill>
                <a:latin typeface="Courier New" pitchFamily="49" charset="0"/>
              </a:rPr>
              <a:t>/* standard error  (descriptor 2) */</a:t>
            </a:r>
          </a:p>
          <a:p>
            <a:pPr algn="l"/>
            <a:endParaRPr lang="en-US" sz="1600" dirty="0">
              <a:latin typeface="Courier New" pitchFamily="49" charset="0"/>
            </a:endParaRPr>
          </a:p>
          <a:p>
            <a:pPr algn="l"/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main() {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</a:rPr>
              <a:t>fprintf</a:t>
            </a:r>
            <a:r>
              <a:rPr lang="en-US" sz="1600" dirty="0">
                <a:latin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</a:rPr>
              <a:t>stdout</a:t>
            </a:r>
            <a:r>
              <a:rPr lang="en-US" sz="1600" dirty="0">
                <a:latin typeface="Courier New" pitchFamily="49" charset="0"/>
              </a:rPr>
              <a:t>, "Hello, world\n");</a:t>
            </a:r>
          </a:p>
          <a:p>
            <a:pPr algn="l"/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598033216"/>
      </p:ext>
    </p:extLst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101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Buffering in Standard I/O</a:t>
            </a:r>
          </a:p>
        </p:txBody>
      </p:sp>
      <p:sp>
        <p:nvSpPr>
          <p:cNvPr id="643102" name="Rectangle 30"/>
          <p:cNvSpPr>
            <a:spLocks noGrp="1" noChangeArrowheads="1"/>
          </p:cNvSpPr>
          <p:nvPr>
            <p:ph idx="1"/>
          </p:nvPr>
        </p:nvSpPr>
        <p:spPr>
          <a:xfrm>
            <a:off x="387351" y="1361468"/>
            <a:ext cx="11076516" cy="5224462"/>
          </a:xfrm>
        </p:spPr>
        <p:txBody>
          <a:bodyPr/>
          <a:lstStyle/>
          <a:p>
            <a:r>
              <a:rPr lang="en-US" dirty="0"/>
              <a:t>Standard I/O functions use buffered I/O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Buffer flushed to output </a:t>
            </a:r>
            <a:r>
              <a:rPr lang="en-US" dirty="0" err="1"/>
              <a:t>fd</a:t>
            </a:r>
            <a:r>
              <a:rPr lang="en-US" dirty="0"/>
              <a:t> on '\n‘ (if terminal), call to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fflush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exit</a:t>
            </a:r>
            <a:r>
              <a:rPr lang="en-US" dirty="0">
                <a:latin typeface="+mn-lt"/>
                <a:cs typeface="Courier New" pitchFamily="49" charset="0"/>
              </a:rPr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+mn-lt"/>
                <a:cs typeface="Courier New" pitchFamily="49" charset="0"/>
              </a:rPr>
              <a:t>or return from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. </a:t>
            </a:r>
            <a:endParaRPr lang="en-US" dirty="0"/>
          </a:p>
        </p:txBody>
      </p:sp>
      <p:sp>
        <p:nvSpPr>
          <p:cNvPr id="643076" name="Text Box 4"/>
          <p:cNvSpPr txBox="1">
            <a:spLocks noChangeArrowheads="1"/>
          </p:cNvSpPr>
          <p:nvPr/>
        </p:nvSpPr>
        <p:spPr bwMode="auto">
          <a:xfrm>
            <a:off x="4068762" y="19050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("h");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77" name="Rectangle 5"/>
          <p:cNvSpPr>
            <a:spLocks noChangeArrowheads="1"/>
          </p:cNvSpPr>
          <p:nvPr/>
        </p:nvSpPr>
        <p:spPr bwMode="auto">
          <a:xfrm>
            <a:off x="4144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h</a:t>
            </a:r>
          </a:p>
        </p:txBody>
      </p:sp>
      <p:sp>
        <p:nvSpPr>
          <p:cNvPr id="643078" name="Rectangle 6"/>
          <p:cNvSpPr>
            <a:spLocks noChangeArrowheads="1"/>
          </p:cNvSpPr>
          <p:nvPr/>
        </p:nvSpPr>
        <p:spPr bwMode="auto">
          <a:xfrm>
            <a:off x="4602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e</a:t>
            </a:r>
          </a:p>
        </p:txBody>
      </p:sp>
      <p:sp>
        <p:nvSpPr>
          <p:cNvPr id="643079" name="Rectangle 7"/>
          <p:cNvSpPr>
            <a:spLocks noChangeArrowheads="1"/>
          </p:cNvSpPr>
          <p:nvPr/>
        </p:nvSpPr>
        <p:spPr bwMode="auto">
          <a:xfrm>
            <a:off x="4983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0" name="Rectangle 8"/>
          <p:cNvSpPr>
            <a:spLocks noChangeArrowheads="1"/>
          </p:cNvSpPr>
          <p:nvPr/>
        </p:nvSpPr>
        <p:spPr bwMode="auto">
          <a:xfrm>
            <a:off x="54403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l</a:t>
            </a:r>
          </a:p>
        </p:txBody>
      </p:sp>
      <p:sp>
        <p:nvSpPr>
          <p:cNvPr id="643081" name="Rectangle 9"/>
          <p:cNvSpPr>
            <a:spLocks noChangeArrowheads="1"/>
          </p:cNvSpPr>
          <p:nvPr/>
        </p:nvSpPr>
        <p:spPr bwMode="auto">
          <a:xfrm>
            <a:off x="58975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o</a:t>
            </a:r>
          </a:p>
        </p:txBody>
      </p:sp>
      <p:sp>
        <p:nvSpPr>
          <p:cNvPr id="643082" name="Rectangle 10"/>
          <p:cNvSpPr>
            <a:spLocks noChangeArrowheads="1"/>
          </p:cNvSpPr>
          <p:nvPr/>
        </p:nvSpPr>
        <p:spPr bwMode="auto">
          <a:xfrm>
            <a:off x="63547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\n</a:t>
            </a:r>
          </a:p>
        </p:txBody>
      </p:sp>
      <p:sp>
        <p:nvSpPr>
          <p:cNvPr id="643083" name="Rectangle 11"/>
          <p:cNvSpPr>
            <a:spLocks noChangeArrowheads="1"/>
          </p:cNvSpPr>
          <p:nvPr/>
        </p:nvSpPr>
        <p:spPr bwMode="auto">
          <a:xfrm>
            <a:off x="68119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4" name="Rectangle 12"/>
          <p:cNvSpPr>
            <a:spLocks noChangeArrowheads="1"/>
          </p:cNvSpPr>
          <p:nvPr/>
        </p:nvSpPr>
        <p:spPr bwMode="auto">
          <a:xfrm>
            <a:off x="7269162" y="3995737"/>
            <a:ext cx="457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lnSpc>
                <a:spcPct val="100000"/>
              </a:lnSpc>
            </a:pPr>
            <a:r>
              <a:rPr lang="en-US" sz="2000" dirty="0">
                <a:latin typeface="Calibri" pitchFamily="34" charset="0"/>
              </a:rPr>
              <a:t>.</a:t>
            </a:r>
          </a:p>
        </p:txBody>
      </p:sp>
      <p:sp>
        <p:nvSpPr>
          <p:cNvPr id="643085" name="Line 13"/>
          <p:cNvSpPr>
            <a:spLocks noChangeShapeType="1"/>
          </p:cNvSpPr>
          <p:nvPr/>
        </p:nvSpPr>
        <p:spPr bwMode="auto">
          <a:xfrm>
            <a:off x="4373562" y="2319337"/>
            <a:ext cx="0" cy="1676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6" name="Text Box 14"/>
          <p:cNvSpPr txBox="1">
            <a:spLocks noChangeArrowheads="1"/>
          </p:cNvSpPr>
          <p:nvPr/>
        </p:nvSpPr>
        <p:spPr bwMode="auto">
          <a:xfrm>
            <a:off x="4525962" y="2133600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("e");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7" name="Line 15"/>
          <p:cNvSpPr>
            <a:spLocks noChangeShapeType="1"/>
          </p:cNvSpPr>
          <p:nvPr/>
        </p:nvSpPr>
        <p:spPr bwMode="auto">
          <a:xfrm>
            <a:off x="4830762" y="2471737"/>
            <a:ext cx="0" cy="1524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88" name="Text Box 16"/>
          <p:cNvSpPr txBox="1">
            <a:spLocks noChangeArrowheads="1"/>
          </p:cNvSpPr>
          <p:nvPr/>
        </p:nvSpPr>
        <p:spPr bwMode="auto">
          <a:xfrm>
            <a:off x="4906962" y="23637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89" name="Line 17"/>
          <p:cNvSpPr>
            <a:spLocks noChangeShapeType="1"/>
          </p:cNvSpPr>
          <p:nvPr/>
        </p:nvSpPr>
        <p:spPr bwMode="auto">
          <a:xfrm>
            <a:off x="6583362" y="3462337"/>
            <a:ext cx="0" cy="533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0" name="Text Box 18"/>
          <p:cNvSpPr txBox="1">
            <a:spLocks noChangeArrowheads="1"/>
          </p:cNvSpPr>
          <p:nvPr/>
        </p:nvSpPr>
        <p:spPr bwMode="auto">
          <a:xfrm>
            <a:off x="5283200" y="262413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("l");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1" name="Line 19"/>
          <p:cNvSpPr>
            <a:spLocks noChangeShapeType="1"/>
          </p:cNvSpPr>
          <p:nvPr/>
        </p:nvSpPr>
        <p:spPr bwMode="auto">
          <a:xfrm>
            <a:off x="6049962" y="3233737"/>
            <a:ext cx="0" cy="762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2" name="Text Box 20"/>
          <p:cNvSpPr txBox="1">
            <a:spLocks noChangeArrowheads="1"/>
          </p:cNvSpPr>
          <p:nvPr/>
        </p:nvSpPr>
        <p:spPr bwMode="auto">
          <a:xfrm>
            <a:off x="5664200" y="2897187"/>
            <a:ext cx="1651000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("o");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3" name="Text Box 21"/>
          <p:cNvSpPr txBox="1">
            <a:spLocks noChangeArrowheads="1"/>
          </p:cNvSpPr>
          <p:nvPr/>
        </p:nvSpPr>
        <p:spPr bwMode="auto">
          <a:xfrm>
            <a:off x="6151562" y="3157537"/>
            <a:ext cx="1773238" cy="3365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printf</a:t>
            </a:r>
            <a:r>
              <a:rPr lang="en-US" sz="1600" dirty="0">
                <a:latin typeface="Courier New" pitchFamily="49" charset="0"/>
              </a:rPr>
              <a:t>("\n");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643094" name="Line 22"/>
          <p:cNvSpPr>
            <a:spLocks noChangeShapeType="1"/>
          </p:cNvSpPr>
          <p:nvPr/>
        </p:nvSpPr>
        <p:spPr bwMode="auto">
          <a:xfrm>
            <a:off x="5211762" y="2700337"/>
            <a:ext cx="0" cy="1295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5" name="Line 23"/>
          <p:cNvSpPr>
            <a:spLocks noChangeShapeType="1"/>
          </p:cNvSpPr>
          <p:nvPr/>
        </p:nvSpPr>
        <p:spPr bwMode="auto">
          <a:xfrm>
            <a:off x="5668962" y="2928937"/>
            <a:ext cx="0" cy="1066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6" name="Line 24"/>
          <p:cNvSpPr>
            <a:spLocks noChangeShapeType="1"/>
          </p:cNvSpPr>
          <p:nvPr/>
        </p:nvSpPr>
        <p:spPr bwMode="auto">
          <a:xfrm>
            <a:off x="5440362" y="4300537"/>
            <a:ext cx="0" cy="82296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097" name="Text Box 25"/>
          <p:cNvSpPr txBox="1">
            <a:spLocks noChangeArrowheads="1"/>
          </p:cNvSpPr>
          <p:nvPr/>
        </p:nvSpPr>
        <p:spPr bwMode="auto">
          <a:xfrm>
            <a:off x="5516563" y="4510088"/>
            <a:ext cx="22320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fflush(stdout);</a:t>
            </a:r>
          </a:p>
        </p:txBody>
      </p:sp>
      <p:sp>
        <p:nvSpPr>
          <p:cNvPr id="643098" name="Text Box 26"/>
          <p:cNvSpPr txBox="1">
            <a:spLocks noChangeArrowheads="1"/>
          </p:cNvSpPr>
          <p:nvPr/>
        </p:nvSpPr>
        <p:spPr bwMode="auto">
          <a:xfrm>
            <a:off x="3154363" y="3076575"/>
            <a:ext cx="593725" cy="3667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>
                <a:latin typeface="Courier New" pitchFamily="49" charset="0"/>
              </a:rPr>
              <a:t>buf</a:t>
            </a:r>
          </a:p>
        </p:txBody>
      </p:sp>
      <p:sp>
        <p:nvSpPr>
          <p:cNvPr id="643099" name="Line 27"/>
          <p:cNvSpPr>
            <a:spLocks noChangeShapeType="1"/>
          </p:cNvSpPr>
          <p:nvPr/>
        </p:nvSpPr>
        <p:spPr bwMode="auto">
          <a:xfrm>
            <a:off x="3459162" y="3394075"/>
            <a:ext cx="685800" cy="60166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643100" name="Text Box 28"/>
          <p:cNvSpPr txBox="1">
            <a:spLocks noChangeArrowheads="1"/>
          </p:cNvSpPr>
          <p:nvPr/>
        </p:nvSpPr>
        <p:spPr bwMode="auto">
          <a:xfrm>
            <a:off x="4183400" y="5195887"/>
            <a:ext cx="2528256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1800" dirty="0">
                <a:latin typeface="Courier New" pitchFamily="49" charset="0"/>
              </a:rPr>
              <a:t>write(1, </a:t>
            </a:r>
            <a:r>
              <a:rPr lang="en-US" sz="1800" dirty="0" err="1">
                <a:latin typeface="Courier New" pitchFamily="49" charset="0"/>
              </a:rPr>
              <a:t>buf</a:t>
            </a:r>
            <a:r>
              <a:rPr lang="en-US" sz="1800" dirty="0">
                <a:latin typeface="Courier New" pitchFamily="49" charset="0"/>
              </a:rPr>
              <a:t>, 6);</a:t>
            </a:r>
          </a:p>
        </p:txBody>
      </p:sp>
    </p:spTree>
    <p:extLst>
      <p:ext uri="{BB962C8B-B14F-4D97-AF65-F5344CB8AC3E}">
        <p14:creationId xmlns:p14="http://schemas.microsoft.com/office/powerpoint/2010/main" val="2492500085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Unix Files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A Unix </a:t>
            </a:r>
            <a:r>
              <a:rPr lang="en-US" i="1" dirty="0"/>
              <a:t>file</a:t>
            </a:r>
            <a:r>
              <a:rPr lang="en-US" dirty="0"/>
              <a:t> is a sequence of </a:t>
            </a:r>
            <a:r>
              <a:rPr lang="en-US" i="1" dirty="0"/>
              <a:t>m</a:t>
            </a:r>
            <a:r>
              <a:rPr lang="en-US" dirty="0"/>
              <a:t> bytes:</a:t>
            </a:r>
          </a:p>
          <a:p>
            <a:pPr lvl="1" eaLnBrk="1" hangingPunct="1">
              <a:defRPr/>
            </a:pPr>
            <a:r>
              <a:rPr lang="en-US" i="1" dirty="0"/>
              <a:t>B</a:t>
            </a:r>
            <a:r>
              <a:rPr lang="en-US" i="1" baseline="-25000" dirty="0"/>
              <a:t>0</a:t>
            </a:r>
            <a:r>
              <a:rPr lang="en-US" i="1" dirty="0"/>
              <a:t>, B</a:t>
            </a:r>
            <a:r>
              <a:rPr lang="en-US" i="1" baseline="-25000" dirty="0"/>
              <a:t>1</a:t>
            </a:r>
            <a:r>
              <a:rPr lang="en-US" i="1" dirty="0"/>
              <a:t>, .... , B</a:t>
            </a:r>
            <a:r>
              <a:rPr lang="en-US" i="1" baseline="-25000" dirty="0"/>
              <a:t>k</a:t>
            </a:r>
            <a:r>
              <a:rPr lang="en-US" i="1" dirty="0"/>
              <a:t> , .... , B</a:t>
            </a:r>
            <a:r>
              <a:rPr lang="en-US" i="1" baseline="-25000" dirty="0"/>
              <a:t>m-1</a:t>
            </a:r>
          </a:p>
          <a:p>
            <a:pPr lvl="1" eaLnBrk="1" hangingPunct="1">
              <a:defRPr/>
            </a:pPr>
            <a:endParaRPr lang="en-US" i="1" baseline="-25000" dirty="0"/>
          </a:p>
          <a:p>
            <a:pPr eaLnBrk="1" hangingPunct="1">
              <a:defRPr/>
            </a:pPr>
            <a:r>
              <a:rPr lang="en-US" dirty="0"/>
              <a:t>Cool fact: All I/O devices are represented as files: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/dev/sda1</a:t>
            </a:r>
            <a:r>
              <a:rPr lang="en-US" dirty="0"/>
              <a:t>    (</a:t>
            </a:r>
            <a:r>
              <a:rPr lang="en-US" dirty="0">
                <a:latin typeface="Courier New" pitchFamily="49" charset="0"/>
              </a:rPr>
              <a:t>/boot</a:t>
            </a:r>
            <a:r>
              <a:rPr lang="en-US" dirty="0"/>
              <a:t> disk partition)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/tty2</a:t>
            </a:r>
            <a:r>
              <a:rPr lang="en-US" dirty="0"/>
              <a:t>    (terminal)</a:t>
            </a:r>
          </a:p>
          <a:p>
            <a:pPr lvl="1" eaLnBrk="1" hangingPunct="1">
              <a:defRPr/>
            </a:pPr>
            <a:endParaRPr lang="en-US" dirty="0"/>
          </a:p>
          <a:p>
            <a:pPr eaLnBrk="1" hangingPunct="1">
              <a:defRPr/>
            </a:pPr>
            <a:r>
              <a:rPr lang="en-US" dirty="0"/>
              <a:t>Even the kernel is represented as files: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dev</a:t>
            </a: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kmem</a:t>
            </a:r>
            <a:r>
              <a:rPr lang="en-US" dirty="0"/>
              <a:t>   (access to kernel memory) </a:t>
            </a:r>
          </a:p>
          <a:p>
            <a:pPr lvl="1" eaLnBrk="1" hangingPunct="1">
              <a:defRPr/>
            </a:pPr>
            <a:r>
              <a:rPr lang="en-US" dirty="0">
                <a:latin typeface="Courier New" pitchFamily="49" charset="0"/>
              </a:rPr>
              <a:t>/</a:t>
            </a:r>
            <a:r>
              <a:rPr lang="en-US" dirty="0" err="1">
                <a:latin typeface="Courier New" pitchFamily="49" charset="0"/>
              </a:rPr>
              <a:t>proc</a:t>
            </a:r>
            <a:r>
              <a:rPr lang="en-US" dirty="0"/>
              <a:t>            (kernel data structures)</a:t>
            </a:r>
          </a:p>
          <a:p>
            <a:pPr lvl="1" eaLnBrk="1" hangingPunct="1">
              <a:defRPr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/sys</a:t>
            </a:r>
            <a:r>
              <a:rPr lang="en-US" dirty="0">
                <a:cs typeface="Courier New" panose="02070309020205020404" pitchFamily="49" charset="0"/>
              </a:rPr>
              <a:t>              </a:t>
            </a:r>
            <a:r>
              <a:rPr lang="en-US" dirty="0"/>
              <a:t>(device discovery and control)</a:t>
            </a:r>
          </a:p>
        </p:txBody>
      </p:sp>
    </p:spTree>
  </p:cSld>
  <p:clrMapOvr>
    <a:masterClrMapping/>
  </p:clrMapOvr>
  <p:transition spd="med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41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Standard I/O Buffering in Action</a:t>
            </a:r>
          </a:p>
        </p:txBody>
      </p:sp>
      <p:sp>
        <p:nvSpPr>
          <p:cNvPr id="644103" name="Rectangle 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can see this buffering in action for yourself, using the always fascinating Linux </a:t>
            </a:r>
            <a:r>
              <a:rPr lang="en-US" dirty="0" err="1">
                <a:latin typeface="Courier New" pitchFamily="49" charset="0"/>
              </a:rPr>
              <a:t>strace</a:t>
            </a:r>
            <a:r>
              <a:rPr lang="en-US" dirty="0"/>
              <a:t> program:</a:t>
            </a:r>
          </a:p>
        </p:txBody>
      </p:sp>
      <p:sp>
        <p:nvSpPr>
          <p:cNvPr id="644099" name="Rectangle 3"/>
          <p:cNvSpPr>
            <a:spLocks noChangeArrowheads="1"/>
          </p:cNvSpPr>
          <p:nvPr/>
        </p:nvSpPr>
        <p:spPr bwMode="auto">
          <a:xfrm>
            <a:off x="4800600" y="2438400"/>
            <a:ext cx="5638800" cy="1815882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dirty="0" err="1">
                <a:latin typeface="Courier New" pitchFamily="49" charset="0"/>
              </a:rPr>
              <a:t>strace</a:t>
            </a:r>
            <a:r>
              <a:rPr lang="en-US" sz="1600" dirty="0">
                <a:latin typeface="Courier New" pitchFamily="49" charset="0"/>
              </a:rPr>
              <a:t> ./hello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execve</a:t>
            </a:r>
            <a:r>
              <a:rPr lang="en-US" sz="1600" dirty="0">
                <a:latin typeface="Courier New" pitchFamily="49" charset="0"/>
              </a:rPr>
              <a:t>("./hello", ["hello"], [/* ... */]).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write(1, "hello\n", 6)               = 6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...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exit_group(0)                        = ?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</p:txBody>
      </p:sp>
      <p:sp>
        <p:nvSpPr>
          <p:cNvPr id="644101" name="Rectangle 5"/>
          <p:cNvSpPr>
            <a:spLocks noChangeArrowheads="1"/>
          </p:cNvSpPr>
          <p:nvPr/>
        </p:nvSpPr>
        <p:spPr bwMode="auto">
          <a:xfrm>
            <a:off x="1981200" y="2432050"/>
            <a:ext cx="2590800" cy="3282950"/>
          </a:xfrm>
          <a:prstGeom prst="rect">
            <a:avLst/>
          </a:prstGeom>
          <a:solidFill>
            <a:srgbClr val="F6F5BD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#include &lt;stdio.h&gt;</a:t>
            </a:r>
          </a:p>
          <a:p>
            <a:pPr algn="l">
              <a:lnSpc>
                <a:spcPct val="100000"/>
              </a:lnSpc>
            </a:pP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int main()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printf("h");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printf("e");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printf("l");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printf("o");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printf("\n");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fflush(stdout);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exit(0);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49710685"/>
      </p:ext>
    </p:extLst>
  </p:cSld>
  <p:clrMapOvr>
    <a:masterClrMapping/>
  </p:clrMapOvr>
  <p:transition spd="med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Working with Binary Files</a:t>
            </a:r>
          </a:p>
        </p:txBody>
      </p:sp>
      <p:sp>
        <p:nvSpPr>
          <p:cNvPr id="77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dirty="0"/>
          </a:p>
          <a:p>
            <a:r>
              <a:rPr lang="en-US" dirty="0"/>
              <a:t>Functions you should never use on binary files</a:t>
            </a:r>
          </a:p>
          <a:p>
            <a:pPr lvl="1"/>
            <a:r>
              <a:rPr lang="en-US" dirty="0"/>
              <a:t>Text-oriented I/O such as </a:t>
            </a:r>
            <a:r>
              <a:rPr lang="en-US" b="1" dirty="0" err="1">
                <a:latin typeface="Courier New"/>
                <a:cs typeface="Courier New"/>
              </a:rPr>
              <a:t>fgets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scanf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rio_readlineb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 EOL characters. </a:t>
            </a:r>
          </a:p>
          <a:p>
            <a:pPr lvl="2"/>
            <a:r>
              <a:rPr lang="en-US" dirty="0"/>
              <a:t>Use functions like </a:t>
            </a:r>
            <a:r>
              <a:rPr lang="en-US" b="1" dirty="0" err="1">
                <a:latin typeface="Courier New"/>
                <a:cs typeface="Courier New"/>
              </a:rPr>
              <a:t>rio_readn</a:t>
            </a:r>
            <a:r>
              <a:rPr lang="en-US" dirty="0"/>
              <a:t> or </a:t>
            </a:r>
            <a:r>
              <a:rPr lang="en-US" b="1" dirty="0" err="1">
                <a:latin typeface="Courier New"/>
                <a:cs typeface="Courier New"/>
              </a:rPr>
              <a:t>rio_readnb</a:t>
            </a:r>
            <a:r>
              <a:rPr lang="en-US" dirty="0"/>
              <a:t> instead</a:t>
            </a:r>
          </a:p>
          <a:p>
            <a:pPr lvl="3"/>
            <a:endParaRPr lang="en-US" dirty="0"/>
          </a:p>
          <a:p>
            <a:pPr lvl="1"/>
            <a:r>
              <a:rPr lang="en-US" dirty="0"/>
              <a:t>String functions</a:t>
            </a:r>
          </a:p>
          <a:p>
            <a:pPr lvl="2"/>
            <a:r>
              <a:rPr lang="en-US" b="1" dirty="0" err="1">
                <a:latin typeface="Courier New"/>
                <a:cs typeface="Courier New"/>
              </a:rPr>
              <a:t>strlen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strcpy</a:t>
            </a:r>
            <a:r>
              <a:rPr lang="en-US" b="1" dirty="0">
                <a:latin typeface="Courier New"/>
                <a:cs typeface="Courier New"/>
              </a:rPr>
              <a:t>, </a:t>
            </a:r>
            <a:r>
              <a:rPr lang="en-US" b="1" dirty="0" err="1">
                <a:latin typeface="Courier New"/>
                <a:cs typeface="Courier New"/>
              </a:rPr>
              <a:t>strcat</a:t>
            </a:r>
            <a:endParaRPr lang="en-US" b="1" dirty="0">
              <a:latin typeface="Courier New"/>
              <a:cs typeface="Courier New"/>
            </a:endParaRPr>
          </a:p>
          <a:p>
            <a:pPr lvl="2"/>
            <a:r>
              <a:rPr lang="en-US" dirty="0"/>
              <a:t>Interprets byte value 0 (end of string) as special</a:t>
            </a:r>
          </a:p>
        </p:txBody>
      </p:sp>
    </p:spTree>
    <p:extLst>
      <p:ext uri="{BB962C8B-B14F-4D97-AF65-F5344CB8AC3E}">
        <p14:creationId xmlns:p14="http://schemas.microsoft.com/office/powerpoint/2010/main" val="964173458"/>
      </p:ext>
    </p:extLst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Summary:  Goals of Unix I/O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Uniform view</a:t>
            </a:r>
          </a:p>
          <a:p>
            <a:pPr lvl="1" eaLnBrk="1" hangingPunct="1">
              <a:defRPr/>
            </a:pPr>
            <a:r>
              <a:rPr lang="en-US"/>
              <a:t>User doesn’t see actual devices</a:t>
            </a:r>
          </a:p>
          <a:p>
            <a:pPr lvl="1" eaLnBrk="1" hangingPunct="1">
              <a:defRPr/>
            </a:pPr>
            <a:r>
              <a:rPr lang="en-US"/>
              <a:t>Devices and files look alike (to extent possible)</a:t>
            </a:r>
          </a:p>
          <a:p>
            <a:pPr eaLnBrk="1" hangingPunct="1">
              <a:defRPr/>
            </a:pPr>
            <a:r>
              <a:rPr lang="en-US"/>
              <a:t>Uniform drivers across devices</a:t>
            </a:r>
          </a:p>
          <a:p>
            <a:pPr lvl="1" eaLnBrk="1" hangingPunct="1">
              <a:defRPr/>
            </a:pPr>
            <a:r>
              <a:rPr lang="en-US"/>
              <a:t>ATA disk looks same as IDE, EIDE, SCSI, …</a:t>
            </a:r>
          </a:p>
          <a:p>
            <a:pPr lvl="1" eaLnBrk="1" hangingPunct="1">
              <a:defRPr/>
            </a:pPr>
            <a:r>
              <a:rPr lang="en-US"/>
              <a:t>Tape looks pretty much like disk</a:t>
            </a:r>
          </a:p>
          <a:p>
            <a:pPr eaLnBrk="1" hangingPunct="1">
              <a:defRPr/>
            </a:pPr>
            <a:r>
              <a:rPr lang="en-US"/>
              <a:t>Support for many kinds of I/O objects</a:t>
            </a:r>
          </a:p>
          <a:p>
            <a:pPr lvl="1" eaLnBrk="1" hangingPunct="1">
              <a:defRPr/>
            </a:pPr>
            <a:r>
              <a:rPr lang="en-US"/>
              <a:t>Regular files</a:t>
            </a:r>
          </a:p>
          <a:p>
            <a:pPr lvl="1" eaLnBrk="1" hangingPunct="1">
              <a:defRPr/>
            </a:pPr>
            <a:r>
              <a:rPr lang="en-US"/>
              <a:t>Directories</a:t>
            </a:r>
          </a:p>
          <a:p>
            <a:pPr lvl="1" eaLnBrk="1" hangingPunct="1">
              <a:defRPr/>
            </a:pPr>
            <a:r>
              <a:rPr lang="en-US"/>
              <a:t>Pipes and sockets</a:t>
            </a:r>
          </a:p>
          <a:p>
            <a:pPr lvl="1" eaLnBrk="1" hangingPunct="1">
              <a:defRPr/>
            </a:pPr>
            <a:r>
              <a:rPr lang="en-US"/>
              <a:t>Devices</a:t>
            </a:r>
          </a:p>
          <a:p>
            <a:pPr lvl="1" eaLnBrk="1" hangingPunct="1">
              <a:defRPr/>
            </a:pPr>
            <a:r>
              <a:rPr lang="en-US"/>
              <a:t>Even processes and kernel data</a:t>
            </a:r>
          </a:p>
          <a:p>
            <a:pPr lvl="1"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Unix I/O Overview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/>
              <a:t>Elegant mapping of files to devices allows kernel to export a simple interface called Unix I/O</a:t>
            </a:r>
          </a:p>
          <a:p>
            <a:pPr eaLnBrk="1" hangingPunct="1">
              <a:defRPr/>
            </a:pPr>
            <a:r>
              <a:rPr lang="en-US" dirty="0">
                <a:solidFill>
                  <a:schemeClr val="accent2"/>
                </a:solidFill>
              </a:rPr>
              <a:t>Key Unix idea</a:t>
            </a:r>
            <a:r>
              <a:rPr lang="en-US" dirty="0"/>
              <a:t>: All input and output is handled in a consistent and uniform way</a:t>
            </a:r>
          </a:p>
          <a:p>
            <a:pPr eaLnBrk="1" hangingPunct="1">
              <a:defRPr/>
            </a:pPr>
            <a:r>
              <a:rPr lang="en-US" dirty="0"/>
              <a:t>Basic Unix I/O operations (system calls):  </a:t>
            </a:r>
          </a:p>
          <a:p>
            <a:pPr lvl="1" eaLnBrk="1" hangingPunct="1">
              <a:defRPr/>
            </a:pPr>
            <a:r>
              <a:rPr lang="en-US" dirty="0"/>
              <a:t>Opening and closing files:  </a:t>
            </a:r>
            <a:r>
              <a:rPr lang="en-US" dirty="0">
                <a:latin typeface="Courier New" pitchFamily="49" charset="0"/>
              </a:rPr>
              <a:t>open()</a:t>
            </a:r>
            <a:r>
              <a:rPr lang="en-US" dirty="0"/>
              <a:t>and </a:t>
            </a:r>
            <a:r>
              <a:rPr lang="en-US" dirty="0">
                <a:latin typeface="Courier New" pitchFamily="49" charset="0"/>
              </a:rPr>
              <a:t>close()</a:t>
            </a:r>
          </a:p>
          <a:p>
            <a:pPr lvl="1" eaLnBrk="1" hangingPunct="1">
              <a:defRPr/>
            </a:pPr>
            <a:r>
              <a:rPr lang="en-US" dirty="0"/>
              <a:t>Reading and writing a file: </a:t>
            </a:r>
            <a:r>
              <a:rPr lang="en-US" dirty="0">
                <a:latin typeface="Courier New" pitchFamily="49" charset="0"/>
              </a:rPr>
              <a:t>read()</a:t>
            </a:r>
            <a:r>
              <a:rPr lang="en-US" dirty="0"/>
              <a:t> and </a:t>
            </a:r>
            <a:r>
              <a:rPr lang="en-US" dirty="0">
                <a:latin typeface="Courier New" pitchFamily="49" charset="0"/>
              </a:rPr>
              <a:t>write()</a:t>
            </a:r>
          </a:p>
          <a:p>
            <a:pPr lvl="1" eaLnBrk="1" hangingPunct="1">
              <a:defRPr/>
            </a:pPr>
            <a:r>
              <a:rPr lang="en-US" dirty="0"/>
              <a:t>Changing the </a:t>
            </a:r>
            <a:r>
              <a:rPr lang="en-US" i="1" dirty="0"/>
              <a:t>current file position</a:t>
            </a:r>
            <a:r>
              <a:rPr lang="en-US" dirty="0"/>
              <a:t> (seek): </a:t>
            </a:r>
            <a:r>
              <a:rPr lang="en-US" dirty="0" err="1">
                <a:latin typeface="Courier New" pitchFamily="49" charset="0"/>
              </a:rPr>
              <a:t>lseek</a:t>
            </a:r>
            <a:r>
              <a:rPr lang="en-US" dirty="0"/>
              <a:t> (not discussed)</a:t>
            </a:r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3004752" y="4990111"/>
            <a:ext cx="4767648" cy="1221357"/>
            <a:chOff x="3048000" y="5561999"/>
            <a:chExt cx="4767648" cy="1221357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12" name="Line 12"/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Text Box 13"/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3" cy="4247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Types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file has a </a:t>
            </a:r>
            <a:r>
              <a:rPr lang="en-US" i="1" dirty="0"/>
              <a:t>type</a:t>
            </a:r>
            <a:r>
              <a:rPr lang="en-US" dirty="0"/>
              <a:t> indicating its role in the system</a:t>
            </a:r>
          </a:p>
          <a:p>
            <a:pPr lvl="1"/>
            <a:r>
              <a:rPr lang="en-US" i="1" dirty="0"/>
              <a:t>Regular file: </a:t>
            </a:r>
            <a:r>
              <a:rPr lang="en-US" dirty="0"/>
              <a:t>Contains arbitrary data</a:t>
            </a:r>
          </a:p>
          <a:p>
            <a:pPr lvl="1"/>
            <a:r>
              <a:rPr lang="en-US" i="1" dirty="0"/>
              <a:t>Directory:  </a:t>
            </a:r>
            <a:r>
              <a:rPr lang="en-US" dirty="0"/>
              <a:t>Index for a related group of files</a:t>
            </a:r>
          </a:p>
          <a:p>
            <a:pPr lvl="1"/>
            <a:r>
              <a:rPr lang="en-US" i="1" dirty="0"/>
              <a:t>Socket:</a:t>
            </a:r>
            <a:r>
              <a:rPr lang="en-US" dirty="0"/>
              <a:t> For communicating with a process on same or another machine</a:t>
            </a:r>
          </a:p>
          <a:p>
            <a:endParaRPr lang="en-US" dirty="0"/>
          </a:p>
          <a:p>
            <a:r>
              <a:rPr lang="en-US" dirty="0"/>
              <a:t>Other file types beyond our scope</a:t>
            </a:r>
          </a:p>
          <a:p>
            <a:pPr lvl="1"/>
            <a:r>
              <a:rPr lang="en-US" i="1" dirty="0"/>
              <a:t>Named pipes (FIFOs)</a:t>
            </a:r>
          </a:p>
          <a:p>
            <a:pPr lvl="1"/>
            <a:r>
              <a:rPr lang="en-US" i="1" dirty="0"/>
              <a:t>Symbolic links</a:t>
            </a:r>
          </a:p>
          <a:p>
            <a:pPr lvl="1"/>
            <a:r>
              <a:rPr lang="en-US" i="1" dirty="0"/>
              <a:t>Character and block devices</a:t>
            </a:r>
          </a:p>
        </p:txBody>
      </p:sp>
    </p:spTree>
    <p:extLst>
      <p:ext uri="{BB962C8B-B14F-4D97-AF65-F5344CB8AC3E}">
        <p14:creationId xmlns:p14="http://schemas.microsoft.com/office/powerpoint/2010/main" val="423088344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regular file contains arbitrary data</a:t>
            </a:r>
          </a:p>
          <a:p>
            <a:r>
              <a:rPr lang="en-US" dirty="0"/>
              <a:t>Applications often distinguish between </a:t>
            </a:r>
            <a:r>
              <a:rPr lang="en-US" i="1" dirty="0"/>
              <a:t>text files </a:t>
            </a:r>
            <a:r>
              <a:rPr lang="en-US" dirty="0"/>
              <a:t>and </a:t>
            </a:r>
            <a:r>
              <a:rPr lang="en-US" i="1" dirty="0"/>
              <a:t>binary files</a:t>
            </a:r>
          </a:p>
          <a:p>
            <a:pPr lvl="1"/>
            <a:r>
              <a:rPr lang="en-US" dirty="0"/>
              <a:t>Text files are regular files with only ASCII or Unicode characters</a:t>
            </a:r>
          </a:p>
          <a:p>
            <a:pPr lvl="1"/>
            <a:r>
              <a:rPr lang="en-US" dirty="0"/>
              <a:t>Binary files are everything else</a:t>
            </a:r>
          </a:p>
          <a:p>
            <a:pPr lvl="2"/>
            <a:r>
              <a:rPr lang="en-US" dirty="0"/>
              <a:t>e.g., object files, JPEG images</a:t>
            </a:r>
          </a:p>
          <a:p>
            <a:pPr lvl="1"/>
            <a:r>
              <a:rPr lang="en-US" dirty="0"/>
              <a:t>Kernel </a:t>
            </a:r>
            <a:r>
              <a:rPr lang="en-US" dirty="0" err="1"/>
              <a:t>doesn</a:t>
            </a:r>
            <a:r>
              <a:rPr lang="fr-FR" dirty="0"/>
              <a:t>’</a:t>
            </a:r>
            <a:r>
              <a:rPr lang="en-US" dirty="0"/>
              <a:t>t know the difference!</a:t>
            </a:r>
          </a:p>
          <a:p>
            <a:r>
              <a:rPr lang="en-US" dirty="0"/>
              <a:t>Text file is sequence of </a:t>
            </a:r>
            <a:r>
              <a:rPr lang="en-US" i="1" dirty="0"/>
              <a:t>text lines</a:t>
            </a:r>
          </a:p>
          <a:p>
            <a:pPr lvl="1"/>
            <a:r>
              <a:rPr lang="en-US" dirty="0"/>
              <a:t>Text line is sequence of chars terminated by </a:t>
            </a:r>
            <a:r>
              <a:rPr lang="en-US" i="1" dirty="0"/>
              <a:t>newline character  </a:t>
            </a:r>
            <a:r>
              <a:rPr lang="en-US" dirty="0"/>
              <a:t>(‘</a:t>
            </a:r>
            <a:r>
              <a:rPr lang="en-US" dirty="0">
                <a:latin typeface="Courier New"/>
                <a:cs typeface="Courier New"/>
              </a:rPr>
              <a:t>\n</a:t>
            </a:r>
            <a:r>
              <a:rPr lang="en-US" dirty="0"/>
              <a:t>’)	</a:t>
            </a:r>
          </a:p>
          <a:p>
            <a:pPr lvl="2"/>
            <a:r>
              <a:rPr lang="en-US" dirty="0"/>
              <a:t>Newline is 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, same as ASCII line feed character (LF)</a:t>
            </a:r>
          </a:p>
          <a:p>
            <a:pPr lvl="1"/>
            <a:r>
              <a:rPr lang="en-US" dirty="0"/>
              <a:t>Note that a proper text file always ends with a newline!</a:t>
            </a:r>
          </a:p>
          <a:p>
            <a:r>
              <a:rPr lang="en-US" dirty="0"/>
              <a:t>End of line (EOL) indicators in other systems</a:t>
            </a:r>
          </a:p>
          <a:p>
            <a:pPr lvl="1"/>
            <a:r>
              <a:rPr lang="en-US" dirty="0"/>
              <a:t>Linux and Mac OS: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'\n'</a:t>
            </a:r>
            <a:r>
              <a:rPr lang="en-US" dirty="0"/>
              <a:t> (</a:t>
            </a:r>
            <a:r>
              <a:rPr lang="en-US" dirty="0">
                <a:latin typeface="Courier New"/>
                <a:cs typeface="Courier New"/>
              </a:rPr>
              <a:t>0xa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line feed (LF)</a:t>
            </a:r>
          </a:p>
          <a:p>
            <a:pPr lvl="1"/>
            <a:r>
              <a:rPr lang="en-US" dirty="0"/>
              <a:t>Windows and Internet protocols: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'\r' '\n'</a:t>
            </a:r>
            <a:r>
              <a:rPr lang="en-US" dirty="0"/>
              <a:t> (</a:t>
            </a:r>
            <a:r>
              <a:rPr lang="en-US" dirty="0">
                <a:latin typeface="Courier New"/>
                <a:cs typeface="Courier New"/>
              </a:rPr>
              <a:t>0xd 0xa</a:t>
            </a:r>
            <a:r>
              <a:rPr lang="en-US" dirty="0"/>
              <a:t>) </a:t>
            </a:r>
          </a:p>
          <a:p>
            <a:pPr lvl="2"/>
            <a:r>
              <a:rPr lang="en-US" dirty="0"/>
              <a:t>Carriage return (CR) followed by line feed (LF)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07777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Directories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Directory consists of a dictionary of </a:t>
            </a:r>
            <a:r>
              <a:rPr lang="en-US" i="1" dirty="0"/>
              <a:t>links</a:t>
            </a:r>
          </a:p>
          <a:p>
            <a:pPr lvl="1"/>
            <a:r>
              <a:rPr lang="en-US" dirty="0"/>
              <a:t>Each link maps a </a:t>
            </a:r>
            <a:r>
              <a:rPr lang="en-US" i="1" dirty="0"/>
              <a:t>filenam</a:t>
            </a:r>
            <a:r>
              <a:rPr lang="en-US" dirty="0"/>
              <a:t>e to a file</a:t>
            </a:r>
          </a:p>
          <a:p>
            <a:r>
              <a:rPr lang="en-US" dirty="0"/>
              <a:t>Each directory contains at least two entries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</a:t>
            </a:r>
            <a:r>
              <a:rPr lang="en-US" dirty="0"/>
              <a:t> (dot) is  a link to itself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..</a:t>
            </a:r>
            <a:r>
              <a:rPr lang="en-US" dirty="0"/>
              <a:t> (dot dot) is a link to </a:t>
            </a:r>
            <a:r>
              <a:rPr lang="en-US" i="1" dirty="0"/>
              <a:t>the parent directory </a:t>
            </a:r>
            <a:r>
              <a:rPr lang="en-US" dirty="0"/>
              <a:t>in the </a:t>
            </a:r>
            <a:r>
              <a:rPr lang="en-US" i="1" dirty="0"/>
              <a:t>directory hierarchy</a:t>
            </a:r>
            <a:r>
              <a:rPr lang="en-US" dirty="0"/>
              <a:t> (next slide)</a:t>
            </a:r>
          </a:p>
          <a:p>
            <a:r>
              <a:rPr lang="en-US" dirty="0"/>
              <a:t>Commands for manipulating directories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mkdir</a:t>
            </a:r>
            <a:r>
              <a:rPr lang="en-US" dirty="0"/>
              <a:t>: create empty directory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ls</a:t>
            </a:r>
            <a:r>
              <a:rPr lang="en-US" dirty="0"/>
              <a:t>: view directory contents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rmdir</a:t>
            </a:r>
            <a:r>
              <a:rPr lang="en-US" dirty="0"/>
              <a:t>: delete empty directory</a:t>
            </a:r>
          </a:p>
        </p:txBody>
      </p:sp>
    </p:spTree>
    <p:extLst>
      <p:ext uri="{BB962C8B-B14F-4D97-AF65-F5344CB8AC3E}">
        <p14:creationId xmlns:p14="http://schemas.microsoft.com/office/powerpoint/2010/main" val="88895178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Directory Hierarchy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1" y="1362076"/>
            <a:ext cx="8899525" cy="5267325"/>
          </a:xfrm>
        </p:spPr>
        <p:txBody>
          <a:bodyPr/>
          <a:lstStyle/>
          <a:p>
            <a:r>
              <a:rPr lang="en-US" dirty="0"/>
              <a:t>All files are organized as a hierarchy anchored by root directory named </a:t>
            </a:r>
            <a:r>
              <a:rPr lang="en-US" dirty="0">
                <a:latin typeface="Courier New"/>
                <a:cs typeface="Courier New"/>
              </a:rPr>
              <a:t>/</a:t>
            </a:r>
            <a:r>
              <a:rPr lang="en-US" dirty="0"/>
              <a:t> (slash)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/>
            <a:endParaRPr lang="en-US" dirty="0"/>
          </a:p>
          <a:p>
            <a:r>
              <a:rPr lang="en-US" dirty="0"/>
              <a:t>Kernel maintains </a:t>
            </a:r>
            <a:r>
              <a:rPr lang="en-US" i="1" dirty="0"/>
              <a:t>current working directory (</a:t>
            </a:r>
            <a:r>
              <a:rPr lang="en-US" i="1" dirty="0" err="1"/>
              <a:t>cwd</a:t>
            </a:r>
            <a:r>
              <a:rPr lang="en-US" i="1" dirty="0"/>
              <a:t>) </a:t>
            </a:r>
            <a:r>
              <a:rPr lang="en-US" dirty="0"/>
              <a:t>for each process</a:t>
            </a:r>
          </a:p>
          <a:p>
            <a:pPr lvl="1"/>
            <a:r>
              <a:rPr lang="en-US" dirty="0"/>
              <a:t>Modified using the </a:t>
            </a:r>
            <a:r>
              <a:rPr lang="en-US" dirty="0">
                <a:latin typeface="Courier New"/>
                <a:cs typeface="Courier New"/>
              </a:rPr>
              <a:t>cd</a:t>
            </a:r>
            <a:r>
              <a:rPr lang="en-US" dirty="0"/>
              <a:t> command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1697753" y="2209800"/>
            <a:ext cx="8346765" cy="3181934"/>
            <a:chOff x="173752" y="2209800"/>
            <a:chExt cx="8346765" cy="3181934"/>
          </a:xfrm>
        </p:grpSpPr>
        <p:sp>
          <p:nvSpPr>
            <p:cNvPr id="115" name="TextBox 114"/>
            <p:cNvSpPr txBox="1"/>
            <p:nvPr/>
          </p:nvSpPr>
          <p:spPr>
            <a:xfrm>
              <a:off x="3962250" y="2209800"/>
              <a:ext cx="30809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173752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1142399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dev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2376234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etc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4456729" y="29337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home/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094610" y="29337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usr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173752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bash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1142399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tty1</a:t>
              </a: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1956763" y="3581400"/>
              <a:ext cx="801822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group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733249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passwd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3967083" y="3581400"/>
              <a:ext cx="92525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geoff</a:t>
              </a:r>
              <a:r>
                <a:rPr lang="en-US" sz="1600" dirty="0">
                  <a:latin typeface="Courier New"/>
                  <a:cs typeface="Courier New"/>
                </a:rPr>
                <a:t>/</a:t>
              </a: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5204545" y="3581400"/>
              <a:ext cx="431528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z/</a:t>
              </a: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094798" y="3581400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include/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80410" y="35814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bin/</a:t>
              </a: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5637748" y="4419600"/>
              <a:ext cx="1048685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stdio.h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18694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emacs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sp>
          <p:nvSpPr>
            <p:cNvPr id="131" name="TextBox 130"/>
            <p:cNvSpPr txBox="1"/>
            <p:nvPr/>
          </p:nvSpPr>
          <p:spPr>
            <a:xfrm>
              <a:off x="6875060" y="4419600"/>
              <a:ext cx="678391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>
                  <a:latin typeface="Courier New"/>
                  <a:cs typeface="Courier New"/>
                </a:rPr>
                <a:t>sys/</a:t>
              </a: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628198" y="5071646"/>
              <a:ext cx="1172116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unistd.h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  <p:cxnSp>
          <p:nvCxnSpPr>
            <p:cNvPr id="133" name="Straight Connector 132"/>
            <p:cNvCxnSpPr>
              <a:stCxn id="115" idx="2"/>
              <a:endCxn id="116" idx="0"/>
            </p:cNvCxnSpPr>
            <p:nvPr/>
          </p:nvCxnSpPr>
          <p:spPr bwMode="auto">
            <a:xfrm flipH="1">
              <a:off x="512948" y="2529888"/>
              <a:ext cx="360335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Straight Connector 133"/>
            <p:cNvCxnSpPr>
              <a:stCxn id="115" idx="2"/>
              <a:endCxn id="117" idx="0"/>
            </p:cNvCxnSpPr>
            <p:nvPr/>
          </p:nvCxnSpPr>
          <p:spPr bwMode="auto">
            <a:xfrm flipH="1">
              <a:off x="1481595" y="2529888"/>
              <a:ext cx="2634704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5" name="Straight Connector 134"/>
            <p:cNvCxnSpPr>
              <a:stCxn id="115" idx="2"/>
              <a:endCxn id="118" idx="0"/>
            </p:cNvCxnSpPr>
            <p:nvPr/>
          </p:nvCxnSpPr>
          <p:spPr bwMode="auto">
            <a:xfrm flipH="1">
              <a:off x="2715430" y="2529888"/>
              <a:ext cx="1400869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6" name="Straight Connector 135"/>
            <p:cNvCxnSpPr>
              <a:stCxn id="115" idx="2"/>
              <a:endCxn id="119" idx="0"/>
            </p:cNvCxnSpPr>
            <p:nvPr/>
          </p:nvCxnSpPr>
          <p:spPr bwMode="auto">
            <a:xfrm>
              <a:off x="4116299" y="2529888"/>
              <a:ext cx="741341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7" name="Straight Connector 136"/>
            <p:cNvCxnSpPr>
              <a:stCxn id="115" idx="2"/>
              <a:endCxn id="120" idx="0"/>
            </p:cNvCxnSpPr>
            <p:nvPr/>
          </p:nvCxnSpPr>
          <p:spPr bwMode="auto">
            <a:xfrm>
              <a:off x="4116299" y="2529888"/>
              <a:ext cx="3317507" cy="4038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8" name="Straight Connector 137"/>
            <p:cNvCxnSpPr>
              <a:stCxn id="119" idx="2"/>
              <a:endCxn id="125" idx="0"/>
            </p:cNvCxnSpPr>
            <p:nvPr/>
          </p:nvCxnSpPr>
          <p:spPr bwMode="auto">
            <a:xfrm flipH="1">
              <a:off x="4429710" y="3253788"/>
              <a:ext cx="42793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9" name="Straight Connector 138"/>
            <p:cNvCxnSpPr>
              <a:stCxn id="119" idx="2"/>
              <a:endCxn id="126" idx="0"/>
            </p:cNvCxnSpPr>
            <p:nvPr/>
          </p:nvCxnSpPr>
          <p:spPr bwMode="auto">
            <a:xfrm>
              <a:off x="4857640" y="3253788"/>
              <a:ext cx="562669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0" name="Straight Connector 139"/>
            <p:cNvCxnSpPr>
              <a:stCxn id="125" idx="2"/>
            </p:cNvCxnSpPr>
            <p:nvPr/>
          </p:nvCxnSpPr>
          <p:spPr bwMode="auto">
            <a:xfrm>
              <a:off x="4429710" y="3901488"/>
              <a:ext cx="0" cy="5562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1" name="Straight Connector 140"/>
            <p:cNvCxnSpPr>
              <a:stCxn id="116" idx="2"/>
              <a:endCxn id="121" idx="0"/>
            </p:cNvCxnSpPr>
            <p:nvPr/>
          </p:nvCxnSpPr>
          <p:spPr bwMode="auto">
            <a:xfrm>
              <a:off x="512948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2" name="Straight Connector 141"/>
            <p:cNvCxnSpPr>
              <a:stCxn id="117" idx="2"/>
              <a:endCxn id="122" idx="0"/>
            </p:cNvCxnSpPr>
            <p:nvPr/>
          </p:nvCxnSpPr>
          <p:spPr bwMode="auto">
            <a:xfrm>
              <a:off x="1481595" y="3253788"/>
              <a:ext cx="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3" name="Straight Connector 142"/>
            <p:cNvCxnSpPr>
              <a:stCxn id="118" idx="2"/>
              <a:endCxn id="123" idx="0"/>
            </p:cNvCxnSpPr>
            <p:nvPr/>
          </p:nvCxnSpPr>
          <p:spPr bwMode="auto">
            <a:xfrm flipH="1">
              <a:off x="2357674" y="3253788"/>
              <a:ext cx="35775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4" name="Straight Connector 143"/>
            <p:cNvCxnSpPr>
              <a:stCxn id="118" idx="2"/>
              <a:endCxn id="124" idx="0"/>
            </p:cNvCxnSpPr>
            <p:nvPr/>
          </p:nvCxnSpPr>
          <p:spPr bwMode="auto">
            <a:xfrm>
              <a:off x="2715430" y="3253788"/>
              <a:ext cx="480446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5" name="Straight Connector 144"/>
            <p:cNvCxnSpPr>
              <a:stCxn id="120" idx="2"/>
              <a:endCxn id="127" idx="0"/>
            </p:cNvCxnSpPr>
            <p:nvPr/>
          </p:nvCxnSpPr>
          <p:spPr bwMode="auto">
            <a:xfrm flipH="1">
              <a:off x="6680856" y="3253788"/>
              <a:ext cx="75295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6" name="Straight Connector 145"/>
            <p:cNvCxnSpPr>
              <a:stCxn id="120" idx="2"/>
              <a:endCxn id="128" idx="0"/>
            </p:cNvCxnSpPr>
            <p:nvPr/>
          </p:nvCxnSpPr>
          <p:spPr bwMode="auto">
            <a:xfrm>
              <a:off x="7433806" y="3253788"/>
              <a:ext cx="685800" cy="3276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7" name="Straight Connector 146"/>
            <p:cNvCxnSpPr>
              <a:stCxn id="127" idx="2"/>
              <a:endCxn id="129" idx="0"/>
            </p:cNvCxnSpPr>
            <p:nvPr/>
          </p:nvCxnSpPr>
          <p:spPr bwMode="auto">
            <a:xfrm flipH="1">
              <a:off x="6162091" y="3901488"/>
              <a:ext cx="518765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8" name="Straight Connector 147"/>
            <p:cNvCxnSpPr>
              <a:stCxn id="127" idx="2"/>
              <a:endCxn id="131" idx="0"/>
            </p:cNvCxnSpPr>
            <p:nvPr/>
          </p:nvCxnSpPr>
          <p:spPr bwMode="auto">
            <a:xfrm>
              <a:off x="6680856" y="3901488"/>
              <a:ext cx="53340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9" name="Straight Connector 148"/>
            <p:cNvCxnSpPr>
              <a:stCxn id="128" idx="2"/>
              <a:endCxn id="130" idx="0"/>
            </p:cNvCxnSpPr>
            <p:nvPr/>
          </p:nvCxnSpPr>
          <p:spPr bwMode="auto">
            <a:xfrm>
              <a:off x="8119606" y="3901488"/>
              <a:ext cx="0" cy="5181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50" name="Straight Connector 149"/>
            <p:cNvCxnSpPr>
              <a:stCxn id="131" idx="2"/>
            </p:cNvCxnSpPr>
            <p:nvPr/>
          </p:nvCxnSpPr>
          <p:spPr bwMode="auto">
            <a:xfrm>
              <a:off x="7214256" y="4739688"/>
              <a:ext cx="0" cy="365712"/>
            </a:xfrm>
            <a:prstGeom prst="line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51" name="TextBox 150"/>
            <p:cNvSpPr txBox="1"/>
            <p:nvPr/>
          </p:nvSpPr>
          <p:spPr>
            <a:xfrm>
              <a:off x="4028799" y="4419600"/>
              <a:ext cx="801823" cy="3200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dirty="0" err="1">
                  <a:latin typeface="Courier New"/>
                  <a:cs typeface="Courier New"/>
                </a:rPr>
                <a:t>foo.c</a:t>
              </a:r>
              <a:endParaRPr lang="en-US" sz="1600" dirty="0">
                <a:latin typeface="Courier New"/>
                <a:cs typeface="Courier New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219602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lass02">
  <a:themeElements>
    <a:clrScheme name="">
      <a:dk1>
        <a:srgbClr val="000066"/>
      </a:dk1>
      <a:lt1>
        <a:srgbClr val="FFFFFF"/>
      </a:lt1>
      <a:dk2>
        <a:srgbClr val="003300"/>
      </a:dk2>
      <a:lt2>
        <a:srgbClr val="00FF99"/>
      </a:lt2>
      <a:accent1>
        <a:srgbClr val="800000"/>
      </a:accent1>
      <a:accent2>
        <a:srgbClr val="33CCCC"/>
      </a:accent2>
      <a:accent3>
        <a:srgbClr val="FFFFFF"/>
      </a:accent3>
      <a:accent4>
        <a:srgbClr val="000056"/>
      </a:accent4>
      <a:accent5>
        <a:srgbClr val="C0AAAA"/>
      </a:accent5>
      <a:accent6>
        <a:srgbClr val="2DB9B9"/>
      </a:accent6>
      <a:hlink>
        <a:srgbClr val="660033"/>
      </a:hlink>
      <a:folHlink>
        <a:srgbClr val="000099"/>
      </a:folHlink>
    </a:clrScheme>
    <a:fontScheme name="class02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2"/>
          </a:solidFill>
          <a:prstDash val="solid"/>
          <a:round/>
          <a:headEnd type="none" w="med" len="med"/>
          <a:tailEnd type="none" w="sm" len="sm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17961" dir="2700000" algn="ctr" rotWithShape="0">
                  <a:schemeClr val="tx2"/>
                </a:outerShdw>
              </a:effectLst>
            </a14:hiddenEffects>
          </a:ext>
        </a:extLst>
      </a:spPr>
      <a:bodyPr vert="horz" wrap="none" lIns="45720" tIns="45720" rIns="4572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elvetica" pitchFamily="34" charset="0"/>
            <a:ea typeface="ＭＳ Ｐゴシック" charset="-128"/>
          </a:defRPr>
        </a:defPPr>
      </a:lstStyle>
    </a:lnDef>
  </a:objectDefaults>
  <a:extraClrSchemeLst>
    <a:extraClrScheme>
      <a:clrScheme name="class0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02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02 8">
        <a:dk1>
          <a:srgbClr val="000000"/>
        </a:dk1>
        <a:lt1>
          <a:srgbClr val="FFFFFF"/>
        </a:lt1>
        <a:dk2>
          <a:srgbClr val="002396"/>
        </a:dk2>
        <a:lt2>
          <a:srgbClr val="00FF64"/>
        </a:lt2>
        <a:accent1>
          <a:srgbClr val="DC0A00"/>
        </a:accent1>
        <a:accent2>
          <a:srgbClr val="00FFFF"/>
        </a:accent2>
        <a:accent3>
          <a:srgbClr val="AAACC9"/>
        </a:accent3>
        <a:accent4>
          <a:srgbClr val="DADADA"/>
        </a:accent4>
        <a:accent5>
          <a:srgbClr val="EBAAAA"/>
        </a:accent5>
        <a:accent6>
          <a:srgbClr val="00E7E7"/>
        </a:accent6>
        <a:hlink>
          <a:srgbClr val="E1E100"/>
        </a:hlink>
        <a:folHlink>
          <a:srgbClr val="FF963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class20_semaphores</Template>
  <TotalTime>2183</TotalTime>
  <Words>3822</Words>
  <Application>Microsoft Office PowerPoint</Application>
  <PresentationFormat>Widescreen</PresentationFormat>
  <Paragraphs>787</Paragraphs>
  <Slides>42</Slides>
  <Notes>35</Notes>
  <HiddenSlides>4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8" baseType="lpstr">
      <vt:lpstr>Arial</vt:lpstr>
      <vt:lpstr>Calibri</vt:lpstr>
      <vt:lpstr>Courier New</vt:lpstr>
      <vt:lpstr>Helvetica</vt:lpstr>
      <vt:lpstr>Wingdings</vt:lpstr>
      <vt:lpstr>class02</vt:lpstr>
      <vt:lpstr>Input and Output </vt:lpstr>
      <vt:lpstr>I/O: A Typical Hardware System</vt:lpstr>
      <vt:lpstr>Abstracting I/O</vt:lpstr>
      <vt:lpstr>Unix Files</vt:lpstr>
      <vt:lpstr>Unix I/O Overview</vt:lpstr>
      <vt:lpstr>File Types </vt:lpstr>
      <vt:lpstr>Regular Files</vt:lpstr>
      <vt:lpstr>Directories </vt:lpstr>
      <vt:lpstr>Directory Hierarchy </vt:lpstr>
      <vt:lpstr>Pathnames </vt:lpstr>
      <vt:lpstr>Opening Files</vt:lpstr>
      <vt:lpstr>Redirecting Files</vt:lpstr>
      <vt:lpstr>Closing Files</vt:lpstr>
      <vt:lpstr>Reading Files</vt:lpstr>
      <vt:lpstr>Writing Files</vt:lpstr>
      <vt:lpstr>Simple Unix I/O Example</vt:lpstr>
      <vt:lpstr>Dealing with Short Counts</vt:lpstr>
      <vt:lpstr>“Foolproof” I/O</vt:lpstr>
      <vt:lpstr>Implementation of rio_readn</vt:lpstr>
      <vt:lpstr>Where’s the Bug?</vt:lpstr>
      <vt:lpstr>Unbuffered I/O</vt:lpstr>
      <vt:lpstr>Buffered I/O: Motivation</vt:lpstr>
      <vt:lpstr>Buffered Input</vt:lpstr>
      <vt:lpstr>Buffered I/O: Implementation</vt:lpstr>
      <vt:lpstr>Buffered I/O: Declaration</vt:lpstr>
      <vt:lpstr>Buffered RIO Example</vt:lpstr>
      <vt:lpstr>I/O Choices</vt:lpstr>
      <vt:lpstr>I/O Choices, continued</vt:lpstr>
      <vt:lpstr>How the Unix Kernel Represents Open Files</vt:lpstr>
      <vt:lpstr>File Sharing</vt:lpstr>
      <vt:lpstr>How Processes Share Files: fork</vt:lpstr>
      <vt:lpstr>How Processes Share Files: fork</vt:lpstr>
      <vt:lpstr>I/O Redirection</vt:lpstr>
      <vt:lpstr>I/O Redirection Example</vt:lpstr>
      <vt:lpstr>I/O Redirection Example (cont.)</vt:lpstr>
      <vt:lpstr>File Metadata</vt:lpstr>
      <vt:lpstr>Standard I/O Functions</vt:lpstr>
      <vt:lpstr>Standard I/O Streams</vt:lpstr>
      <vt:lpstr>Buffering in Standard I/O</vt:lpstr>
      <vt:lpstr>Standard I/O Buffering in Action</vt:lpstr>
      <vt:lpstr>Aside: Working with Binary Files</vt:lpstr>
      <vt:lpstr>Summary:  Goals of Unix I/O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105 November 22, 2004</dc:title>
  <dc:creator>Everett Bull</dc:creator>
  <cp:lastModifiedBy>Kuenning</cp:lastModifiedBy>
  <cp:revision>70</cp:revision>
  <cp:lastPrinted>2019-10-10T18:38:54Z</cp:lastPrinted>
  <dcterms:created xsi:type="dcterms:W3CDTF">2004-11-21T22:29:03Z</dcterms:created>
  <dcterms:modified xsi:type="dcterms:W3CDTF">2020-01-06T21:40:44Z</dcterms:modified>
</cp:coreProperties>
</file>