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96" r:id="rId2"/>
    <p:sldId id="262" r:id="rId3"/>
    <p:sldId id="297" r:id="rId4"/>
    <p:sldId id="266" r:id="rId5"/>
    <p:sldId id="268" r:id="rId6"/>
    <p:sldId id="301" r:id="rId7"/>
    <p:sldId id="302" r:id="rId8"/>
    <p:sldId id="303" r:id="rId9"/>
    <p:sldId id="304" r:id="rId10"/>
    <p:sldId id="305" r:id="rId11"/>
    <p:sldId id="269" r:id="rId12"/>
    <p:sldId id="300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99" r:id="rId21"/>
    <p:sldId id="277" r:id="rId22"/>
    <p:sldId id="314" r:id="rId23"/>
    <p:sldId id="278" r:id="rId24"/>
    <p:sldId id="306" r:id="rId25"/>
    <p:sldId id="307" r:id="rId26"/>
    <p:sldId id="318" r:id="rId27"/>
    <p:sldId id="285" r:id="rId28"/>
    <p:sldId id="286" r:id="rId29"/>
    <p:sldId id="281" r:id="rId30"/>
    <p:sldId id="282" r:id="rId31"/>
    <p:sldId id="308" r:id="rId32"/>
    <p:sldId id="309" r:id="rId33"/>
    <p:sldId id="284" r:id="rId34"/>
    <p:sldId id="310" r:id="rId35"/>
    <p:sldId id="311" r:id="rId36"/>
    <p:sldId id="280" r:id="rId37"/>
    <p:sldId id="312" r:id="rId38"/>
    <p:sldId id="313" r:id="rId39"/>
    <p:sldId id="315" r:id="rId40"/>
    <p:sldId id="316" r:id="rId41"/>
    <p:sldId id="317" r:id="rId42"/>
    <p:sldId id="298" r:id="rId43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4737" autoAdjust="0"/>
  </p:normalViewPr>
  <p:slideViewPr>
    <p:cSldViewPr>
      <p:cViewPr varScale="1">
        <p:scale>
          <a:sx n="68" d="100"/>
          <a:sy n="68" d="100"/>
        </p:scale>
        <p:origin x="3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ADC0F06-3E82-44F6-A99E-5A1711D9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A1BD33F-15F7-4996-B077-59DE104F2C71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215A018-00F8-44B8-9186-C9DCBB4BB4BA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E1E17B4-2909-419B-B83D-8B2FF674167F}" type="slidenum">
              <a:rPr lang="en-US" altLang="en-US" sz="1200" b="0" smtClean="0">
                <a:latin typeface="Arial" pitchFamily="34" charset="0"/>
              </a:rPr>
              <a:pPr/>
              <a:t>19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1AE12A-C14D-47AA-80E4-B59365268F6D}" type="slidenum">
              <a:rPr lang="en-US" altLang="en-US" sz="1200" b="0" smtClean="0">
                <a:latin typeface="Arial" pitchFamily="34" charset="0"/>
              </a:rPr>
              <a:pPr/>
              <a:t>20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EAA018-A937-479B-8928-6E7FA90AD975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217F9ED-DD95-4D23-9229-D744DF4311A5}" type="slidenum">
              <a:rPr lang="en-US" altLang="en-US" sz="1200" b="0" smtClean="0">
                <a:latin typeface="Arial" pitchFamily="34" charset="0"/>
              </a:rPr>
              <a:pPr/>
              <a:t>23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567F72F-4853-457A-B346-95B8F7006D61}" type="slidenum">
              <a:rPr lang="en-US" altLang="en-US" sz="1200" b="0" smtClean="0">
                <a:latin typeface="Arial" pitchFamily="34" charset="0"/>
              </a:rPr>
              <a:pPr/>
              <a:t>26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z="1200" b="0" smtClean="0">
                <a:latin typeface="Arial" pitchFamily="34" charset="0"/>
              </a:rPr>
              <a:pPr/>
              <a:t>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9DD17F-DFF0-4DB7-830E-BC09EA147FA6}" type="slidenum">
              <a:rPr lang="en-US" altLang="en-US" sz="1200" b="0" smtClean="0">
                <a:latin typeface="Arial" pitchFamily="34" charset="0"/>
              </a:rPr>
              <a:pPr/>
              <a:t>27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C4B0C6-DE97-4BC7-ACD9-0EDB58DD4975}" type="slidenum">
              <a:rPr lang="en-US" altLang="en-US" sz="1200" b="0" smtClean="0">
                <a:latin typeface="Arial" pitchFamily="34" charset="0"/>
              </a:rPr>
              <a:pPr/>
              <a:t>28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z="1200" b="0" smtClean="0">
                <a:latin typeface="Arial" pitchFamily="34" charset="0"/>
              </a:rPr>
              <a:pPr/>
              <a:t>29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z="1200" b="0" smtClean="0">
                <a:latin typeface="Arial" pitchFamily="34" charset="0"/>
              </a:rPr>
              <a:pPr/>
              <a:t>30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z="1200" b="0" smtClean="0">
                <a:latin typeface="Arial" pitchFamily="34" charset="0"/>
              </a:rPr>
              <a:pPr/>
              <a:t>33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z="1200" b="0" smtClean="0">
                <a:latin typeface="Arial" pitchFamily="34" charset="0"/>
              </a:rPr>
              <a:pPr/>
              <a:t>36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z="1200" b="0" smtClean="0">
                <a:latin typeface="Arial" pitchFamily="34" charset="0"/>
              </a:rPr>
              <a:pPr/>
              <a:t>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z="1200" b="0" smtClean="0">
                <a:latin typeface="Arial" pitchFamily="34" charset="0"/>
              </a:rPr>
              <a:pPr/>
              <a:t>42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87E3D51-2050-4156-86FF-AC479E09A552}" type="slidenum">
              <a:rPr lang="en-US" altLang="en-US" sz="1200" b="0" smtClean="0">
                <a:latin typeface="Arial" pitchFamily="34" charset="0"/>
              </a:rPr>
              <a:pPr/>
              <a:t>11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z="1200" b="0" smtClean="0">
                <a:latin typeface="Arial" pitchFamily="34" charset="0"/>
              </a:rPr>
              <a:pPr/>
              <a:t>12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38A32D16-9EF3-4927-B8B6-AE07A781F12A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06D8B83-A156-4237-8EAE-F7E6A93EBC4C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CAAF9-A5E1-4621-97B8-BC757725B2E0}" type="slidenum">
              <a:rPr lang="en-US" altLang="en-US" sz="1200" b="0" smtClean="0">
                <a:latin typeface="Arial" pitchFamily="34" charset="0"/>
              </a:rPr>
              <a:pPr/>
              <a:t>15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7C4D19-B8A5-448A-AE0E-23C29851F9DA}" type="slidenum">
              <a:rPr lang="en-US" altLang="en-US" sz="1200" b="0" smtClean="0">
                <a:latin typeface="Arial" pitchFamily="34" charset="0"/>
              </a:rPr>
              <a:pPr/>
              <a:t>16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113458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Input and Output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I/O hardware</a:t>
            </a:r>
          </a:p>
          <a:p>
            <a:pPr lvl="1" eaLnBrk="1" hangingPunct="1">
              <a:defRPr/>
            </a:pPr>
            <a:r>
              <a:rPr lang="en-US"/>
              <a:t>Unix file abstraction</a:t>
            </a:r>
          </a:p>
          <a:p>
            <a:pPr lvl="1" eaLnBrk="1" hangingPunct="1">
              <a:defRPr/>
            </a:pPr>
            <a:r>
              <a:rPr lang="en-US"/>
              <a:t>Robust I/O</a:t>
            </a:r>
          </a:p>
          <a:p>
            <a:pPr lvl="1" eaLnBrk="1" hangingPunct="1">
              <a:defRPr/>
            </a:pPr>
            <a:r>
              <a:rPr lang="en-US"/>
              <a:t>File sharing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5645" y="3474422"/>
            <a:ext cx="181331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97753" y="3505200"/>
            <a:ext cx="8346765" cy="3181934"/>
            <a:chOff x="173752" y="2209800"/>
            <a:chExt cx="8346765" cy="3181934"/>
          </a:xfrm>
        </p:grpSpPr>
        <p:sp>
          <p:nvSpPr>
            <p:cNvPr id="43" name="TextBox 42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429000"/>
            <a:ext cx="11076516" cy="3016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Opening a file tells kernel you are getting ready to access 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Returns small identifying integer </a:t>
            </a:r>
            <a:r>
              <a:rPr lang="en-US" sz="2000" i="1" dirty="0"/>
              <a:t>file descriptor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fd</a:t>
            </a:r>
            <a:r>
              <a:rPr lang="en-US" sz="1800" dirty="0">
                <a:latin typeface="Courier New" pitchFamily="49" charset="0"/>
              </a:rPr>
              <a:t> == -1</a:t>
            </a:r>
            <a:r>
              <a:rPr lang="en-US" sz="1800" dirty="0"/>
              <a:t> indicates that an error occurred; </a:t>
            </a:r>
            <a:r>
              <a:rPr lang="en-US" sz="1800" dirty="0" err="1">
                <a:latin typeface="Courier New" pitchFamily="49" charset="0"/>
              </a:rPr>
              <a:t>errno</a:t>
            </a:r>
            <a:r>
              <a:rPr lang="en-US" sz="1800" dirty="0"/>
              <a:t> has reason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strerror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converts to English (Note: use </a:t>
            </a:r>
            <a:r>
              <a:rPr lang="en-US" sz="1800" dirty="0" err="1">
                <a:latin typeface="Courier New" pitchFamily="49" charset="0"/>
              </a:rPr>
              <a:t>strerror_r</a:t>
            </a:r>
            <a:r>
              <a:rPr lang="en-US" sz="1800" dirty="0"/>
              <a:t> for thread safety)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Each process created by a Unix shell begins life with three open files (normally connected to terminal):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0: standard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1: standard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2: standard error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47800" y="1138297"/>
            <a:ext cx="9220200" cy="206210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#include &lt;</a:t>
            </a:r>
            <a:r>
              <a:rPr lang="en-US" altLang="en-US" sz="1600" dirty="0" err="1">
                <a:latin typeface="Courier New" pitchFamily="49" charset="0"/>
              </a:rPr>
              <a:t>errno.h</a:t>
            </a:r>
            <a:r>
              <a:rPr lang="en-US" altLang="en-US" sz="1600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;   /* file descriptor */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 = open("/</a:t>
            </a:r>
            <a:r>
              <a:rPr lang="en-US" altLang="en-US" sz="1600" dirty="0" err="1">
                <a:latin typeface="Courier New" pitchFamily="49" charset="0"/>
              </a:rPr>
              <a:t>etc</a:t>
            </a:r>
            <a:r>
              <a:rPr lang="en-US" altLang="en-US" sz="1600" dirty="0">
                <a:latin typeface="Courier New" pitchFamily="49" charset="0"/>
              </a:rPr>
              <a:t>/hosts", </a:t>
            </a:r>
            <a:r>
              <a:rPr lang="en-US" altLang="en-US" sz="1600" dirty="0" err="1">
                <a:latin typeface="Courier New" pitchFamily="49" charset="0"/>
              </a:rPr>
              <a:t>O_RDONLY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if 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(stderr, "Couldn’t open /</a:t>
            </a:r>
            <a:r>
              <a:rPr lang="en-US" altLang="en-US" sz="1600" dirty="0" err="1">
                <a:latin typeface="Courier New" pitchFamily="49" charset="0"/>
              </a:rPr>
              <a:t>etc</a:t>
            </a:r>
            <a:r>
              <a:rPr lang="en-US" altLang="en-US" sz="1600" dirty="0">
                <a:latin typeface="Courier New" pitchFamily="49" charset="0"/>
              </a:rPr>
              <a:t>/hosts: %s", </a:t>
            </a:r>
            <a:r>
              <a:rPr lang="en-US" altLang="en-US" sz="1600" dirty="0" err="1">
                <a:latin typeface="Courier New" pitchFamily="49" charset="0"/>
              </a:rPr>
              <a:t>strerror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easily redirect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</a:rPr>
              <a:t>echoclient</a:t>
            </a:r>
            <a:r>
              <a:rPr lang="en-US" sz="1800" dirty="0">
                <a:latin typeface="Courier New" pitchFamily="49" charset="0"/>
              </a:rPr>
              <a:t> &lt; /</a:t>
            </a:r>
            <a:r>
              <a:rPr lang="en-US" sz="1800" dirty="0" err="1">
                <a:latin typeface="Courier New" pitchFamily="49" charset="0"/>
              </a:rPr>
              <a:t>etc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passwd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>
                <a:cs typeface="Courier New" panose="02070309020205020404" pitchFamily="49" charset="0"/>
              </a:rPr>
              <a:t>redirects error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Six or more: scary ninja</a:t>
            </a:r>
            <a:endParaRPr lang="en-US" dirty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>
                <a:cs typeface="Courier New" panose="02070309020205020404" pitchFamily="49" charset="0"/>
              </a:rPr>
              <a:t>is </a:t>
            </a:r>
            <a:r>
              <a:rPr lang="en-US" sz="1600" i="1" dirty="0">
                <a:cs typeface="Courier New" panose="02070309020205020404" pitchFamily="49" charset="0"/>
              </a:rPr>
              <a:t>always</a:t>
            </a:r>
            <a:r>
              <a:rPr lang="en-US" sz="1600" dirty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cs typeface="Courier New" panose="02070309020205020404" pitchFamily="49" charset="0"/>
              </a:rPr>
              <a:t>Use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>
                <a:cs typeface="Courier New" panose="02070309020205020404" pitchFamily="49" charset="0"/>
              </a:rPr>
              <a:t>instead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let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stackoverflow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fool you!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Closing Files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200400"/>
            <a:ext cx="11076516" cy="3244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Closing a file tells kernel that you’re finished with it</a:t>
            </a:r>
          </a:p>
          <a:p>
            <a:pPr eaLnBrk="1" hangingPunct="1">
              <a:defRPr/>
            </a:pPr>
            <a:r>
              <a:rPr lang="en-US" dirty="0"/>
              <a:t>Closing an already closed file is recipe for disaster in threaded programs (more on this later)</a:t>
            </a:r>
          </a:p>
          <a:p>
            <a:pPr eaLnBrk="1" hangingPunct="1">
              <a:defRPr/>
            </a:pPr>
            <a:r>
              <a:rPr lang="en-US" dirty="0"/>
              <a:t>Some error reports are delayed until close!</a:t>
            </a:r>
          </a:p>
          <a:p>
            <a:pPr eaLnBrk="1" hangingPunct="1">
              <a:defRPr/>
            </a:pPr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perror</a:t>
            </a:r>
            <a:r>
              <a:rPr lang="en-US" dirty="0"/>
              <a:t> is simplified </a:t>
            </a:r>
            <a:r>
              <a:rPr lang="en-US" dirty="0" err="1">
                <a:latin typeface="Courier New" pitchFamily="49" charset="0"/>
              </a:rPr>
              <a:t>strerror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fprintf</a:t>
            </a:r>
            <a:r>
              <a:rPr lang="en-US" dirty="0"/>
              <a:t>; see man page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71800" y="1143000"/>
            <a:ext cx="6324600" cy="1828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;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</a:t>
            </a:r>
            <a:r>
              <a:rPr lang="en-US" altLang="en-US" sz="1600" dirty="0" err="1">
                <a:latin typeface="Courier New" pitchFamily="49" charset="0"/>
              </a:rPr>
              <a:t>retval</a:t>
            </a:r>
            <a:r>
              <a:rPr lang="en-US" altLang="en-US" sz="1600" dirty="0">
                <a:latin typeface="Courier New" pitchFamily="49" charset="0"/>
              </a:rPr>
              <a:t>; /* return value */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if ((</a:t>
            </a:r>
            <a:r>
              <a:rPr lang="en-US" altLang="en-US" sz="1600" dirty="0" err="1">
                <a:latin typeface="Courier New" pitchFamily="49" charset="0"/>
              </a:rPr>
              <a:t>retval</a:t>
            </a:r>
            <a:r>
              <a:rPr lang="en-US" altLang="en-US" sz="1600" dirty="0">
                <a:latin typeface="Courier New" pitchFamily="49" charset="0"/>
              </a:rPr>
              <a:t> = close(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</a:t>
            </a:r>
            <a:r>
              <a:rPr lang="en-US" altLang="en-US" sz="1600" dirty="0" err="1">
                <a:latin typeface="Courier New" pitchFamily="49" charset="0"/>
              </a:rPr>
              <a:t>perror</a:t>
            </a:r>
            <a:r>
              <a:rPr lang="en-US" altLang="en-US" sz="1600" dirty="0">
                <a:latin typeface="Courier New" pitchFamily="49" charset="0"/>
              </a:rPr>
              <a:t>("close");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Files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933826"/>
            <a:ext cx="11076516" cy="251142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Reading a file copies bytes from current file position into memory, then updates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i="1" dirty="0"/>
              <a:t>You</a:t>
            </a:r>
            <a:r>
              <a:rPr lang="en-US" sz="2000" dirty="0"/>
              <a:t> must provide the memory (buffer)</a:t>
            </a:r>
            <a:endParaRPr lang="en-US" sz="20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Returns number of bytes read from file </a:t>
            </a:r>
            <a:r>
              <a:rPr lang="en-US" sz="2000" dirty="0" err="1">
                <a:latin typeface="Courier New" pitchFamily="49" charset="0"/>
              </a:rPr>
              <a:t>fd</a:t>
            </a:r>
            <a:r>
              <a:rPr lang="en-US" sz="2000" dirty="0"/>
              <a:t> into </a:t>
            </a:r>
            <a:r>
              <a:rPr lang="en-US" sz="2000" dirty="0" err="1">
                <a:latin typeface="Courier New" pitchFamily="49" charset="0"/>
              </a:rPr>
              <a:t>buf</a:t>
            </a:r>
            <a:endParaRPr lang="en-US" sz="2000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nbytes</a:t>
            </a:r>
            <a:r>
              <a:rPr lang="en-US" sz="1800" dirty="0">
                <a:latin typeface="Courier New" pitchFamily="49" charset="0"/>
              </a:rPr>
              <a:t> == -1</a:t>
            </a:r>
            <a:r>
              <a:rPr lang="en-US" sz="1800" dirty="0"/>
              <a:t> indicates error occurred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</a:t>
            </a:r>
            <a:r>
              <a:rPr lang="en-US" sz="1800" dirty="0"/>
              <a:t> indicates end of file (</a:t>
            </a:r>
            <a:r>
              <a:rPr lang="en-US" sz="1800" dirty="0" err="1"/>
              <a:t>EOF</a:t>
            </a:r>
            <a:r>
              <a:rPr lang="en-US" sz="18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i="1" dirty="0">
                <a:solidFill>
                  <a:srgbClr val="FF0000"/>
                </a:solidFill>
              </a:rPr>
              <a:t>Short counts</a:t>
            </a:r>
            <a:r>
              <a:rPr lang="en-US" sz="1800" dirty="0"/>
              <a:t> (</a:t>
            </a:r>
            <a:r>
              <a:rPr lang="en-US" sz="1800" dirty="0" err="1">
                <a:latin typeface="Courier New" pitchFamily="49" charset="0"/>
              </a:rPr>
              <a:t>nbytes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/>
              <a:t>) are possible and are not errors!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352801" y="1219201"/>
            <a:ext cx="6321425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      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file fd ... 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read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read(fd, buf, sizeof buf))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perror("read");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Files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3024"/>
            <a:ext cx="11076516" cy="2562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Writing a file copies bytes from memory to current file position, then updates current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Returns number of bytes written from </a:t>
            </a:r>
            <a:r>
              <a:rPr lang="en-US" sz="2000">
                <a:latin typeface="Courier New" pitchFamily="49" charset="0"/>
              </a:rPr>
              <a:t>buf</a:t>
            </a:r>
            <a:r>
              <a:rPr lang="en-US" sz="2000"/>
              <a:t> to file </a:t>
            </a:r>
            <a:r>
              <a:rPr lang="en-US" sz="2000">
                <a:latin typeface="Courier New" pitchFamily="49" charset="0"/>
              </a:rPr>
              <a:t>fd</a:t>
            </a:r>
            <a:endParaRPr lang="en-US" sz="200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>
                <a:latin typeface="Courier New" pitchFamily="49" charset="0"/>
              </a:rPr>
              <a:t>nbytes == -1</a:t>
            </a:r>
            <a:r>
              <a:rPr lang="en-US" sz="1800"/>
              <a:t> indicates that an error occurred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As with reads, short counts are possible and are not errors!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Here, transfers up to 4096 bytes from address </a:t>
            </a:r>
            <a:r>
              <a:rPr lang="en-US" sz="2000">
                <a:latin typeface="Courier New" pitchFamily="49" charset="0"/>
              </a:rPr>
              <a:t>buf</a:t>
            </a:r>
            <a:r>
              <a:rPr lang="en-US" sz="2000"/>
              <a:t> to file </a:t>
            </a:r>
            <a:r>
              <a:rPr lang="en-US" sz="2000">
                <a:latin typeface="Courier New" pitchFamily="49" charset="0"/>
              </a:rPr>
              <a:t>fd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1143001"/>
            <a:ext cx="6688138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	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the file fd ...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write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buf to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write(fd, buf, sizeof buf)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perror("write");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Simple Unix I/O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962400"/>
            <a:ext cx="11076516" cy="2482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Copies standard input to standard output one byte at a time (basically, this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r>
              <a:rPr lang="en-US" dirty="0"/>
              <a:t>Note the use of error-handling wrappers for read and write (Appendix B in text)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429000" y="1447800"/>
            <a:ext cx="5153014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main(void)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c;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while(Read(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, &amp;c, 1) &gt; 0)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Write(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&amp;c, 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Dealing with Short Counts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Short counts can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Encountering (end-of-file) </a:t>
            </a:r>
            <a:r>
              <a:rPr lang="en-US" dirty="0" err="1"/>
              <a:t>EOF</a:t>
            </a:r>
            <a:r>
              <a:rPr lang="en-US" dirty="0"/>
              <a:t> on reads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text lines from a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and writing network sockets or Unix pipes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Short counts never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from disk files, except for </a:t>
            </a:r>
            <a:r>
              <a:rPr lang="en-US" dirty="0" err="1"/>
              <a:t>EOF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to disk files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How should you deal with short counts in your code?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the RIO (Robust I/O) package from your textbook’s </a:t>
            </a:r>
            <a:r>
              <a:rPr lang="en-US" dirty="0" err="1">
                <a:latin typeface="Courier New" pitchFamily="49" charset="0"/>
              </a:rPr>
              <a:t>csapp.c</a:t>
            </a:r>
            <a:r>
              <a:rPr lang="en-US" dirty="0"/>
              <a:t> file (Appendix B)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(But note that it handles </a:t>
            </a:r>
            <a:r>
              <a:rPr lang="en-US" dirty="0" err="1"/>
              <a:t>EOF</a:t>
            </a:r>
            <a:r>
              <a:rPr lang="en-US" dirty="0"/>
              <a:t> wrong on terminal)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C </a:t>
            </a:r>
            <a:r>
              <a:rPr lang="en-US" dirty="0" err="1"/>
              <a:t>stdio</a:t>
            </a:r>
            <a:r>
              <a:rPr lang="en-US" dirty="0"/>
              <a:t> or C++ streams (also sometimes blows </a:t>
            </a:r>
            <a:r>
              <a:rPr lang="en-US" dirty="0" err="1"/>
              <a:t>EOF</a:t>
            </a:r>
            <a:r>
              <a:rPr lang="en-US" dirty="0"/>
              <a:t>!)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 your code very, very carefully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Ignore the problem and accept that your code is fragile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“Foolproof” I/O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Low-level I/O is difficult because of short counts and other possible errors</a:t>
            </a:r>
          </a:p>
          <a:p>
            <a:pPr eaLnBrk="1" hangingPunct="1">
              <a:defRPr/>
            </a:pPr>
            <a:r>
              <a:rPr lang="en-US" dirty="0"/>
              <a:t>Textbook provides RIO package, a (fairly) good example of how to encapsulate low-level I/O</a:t>
            </a:r>
          </a:p>
          <a:p>
            <a:pPr eaLnBrk="1" hangingPunct="1">
              <a:defRPr/>
            </a:pPr>
            <a:r>
              <a:rPr lang="en-US" dirty="0"/>
              <a:t>RIO is set of wrappers that provide efficient and robust I/O in applications (e.g., network programs) that are subject to short counts.</a:t>
            </a:r>
          </a:p>
          <a:p>
            <a:pPr eaLnBrk="1" hangingPunct="1">
              <a:defRPr/>
            </a:pPr>
            <a:r>
              <a:rPr lang="en-US" dirty="0"/>
              <a:t>Download from </a:t>
            </a:r>
            <a:r>
              <a:rPr lang="en-US" sz="2000" dirty="0">
                <a:latin typeface="Courier New" pitchFamily="49" charset="0"/>
              </a:rPr>
              <a:t>csapp.cs.cmu.edu/public/ics2/code/</a:t>
            </a:r>
            <a:r>
              <a:rPr lang="en-US" sz="2000" dirty="0" err="1">
                <a:latin typeface="Courier New" pitchFamily="49" charset="0"/>
              </a:rPr>
              <a:t>src</a:t>
            </a:r>
            <a:r>
              <a:rPr lang="en-US" sz="2000" dirty="0">
                <a:latin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</a:rPr>
              <a:t>csapp.c</a:t>
            </a:r>
            <a:r>
              <a:rPr lang="en-US" sz="2000" dirty="0">
                <a:latin typeface="Courier New" pitchFamily="49" charset="0"/>
              </a:rPr>
              <a:t> csapp.cs.cmu.edu/public/ics2/code/include/</a:t>
            </a:r>
            <a:r>
              <a:rPr lang="en-US" sz="2000" dirty="0" err="1">
                <a:latin typeface="Courier New" pitchFamily="49" charset="0"/>
              </a:rPr>
              <a:t>csapp.h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of </a:t>
            </a:r>
            <a:r>
              <a:rPr lang="en-US" altLang="en-US">
                <a:latin typeface="Courier New" pitchFamily="49" charset="0"/>
              </a:rPr>
              <a:t>rio_readn</a:t>
            </a:r>
            <a:endParaRPr lang="en-US" altLang="en-US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590800" y="1144587"/>
            <a:ext cx="7067550" cy="5180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/*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* </a:t>
            </a:r>
            <a:r>
              <a:rPr lang="en-US" altLang="en-US" sz="1600" dirty="0" err="1">
                <a:latin typeface="Courier New" pitchFamily="49" charset="0"/>
              </a:rPr>
              <a:t>rio_readn</a:t>
            </a:r>
            <a:r>
              <a:rPr lang="en-US" altLang="en-US" sz="1600" dirty="0">
                <a:latin typeface="Courier New" pitchFamily="49" charset="0"/>
              </a:rPr>
              <a:t> - robustly read n bytes (unbuffered)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ssize_t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rio_readn</a:t>
            </a:r>
            <a:r>
              <a:rPr lang="en-US" altLang="en-US" sz="1600" dirty="0">
                <a:latin typeface="Courier New" pitchFamily="49" charset="0"/>
              </a:rPr>
              <a:t>(int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, void *</a:t>
            </a:r>
            <a:r>
              <a:rPr lang="en-US" altLang="en-US" sz="1600" dirty="0" err="1">
                <a:latin typeface="Courier New" pitchFamily="49" charset="0"/>
              </a:rPr>
              <a:t>usrbuf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size_t</a:t>
            </a:r>
            <a:r>
              <a:rPr lang="en-US" altLang="en-US" sz="1600" dirty="0">
                <a:latin typeface="Courier New" pitchFamily="49" charset="0"/>
              </a:rPr>
              <a:t> n)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ssize_t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usrbuf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 read(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)) == -1)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 == EINTR) /* interrupted by signal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                        handler return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 0;      /* so call read() again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return -1;      /* 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if (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break;              /* EOF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-=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 +=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return (n -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);         /* return &gt;= 0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I/O:</a:t>
            </a:r>
            <a:r>
              <a:rPr lang="en-US" altLang="en-US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404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6880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965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4508501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2608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524251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3524251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3524251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3524251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3524251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4297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4208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41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236054" y="1430923"/>
            <a:ext cx="12939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3598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2455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2343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5389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5275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6910389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7561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189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7294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6875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4964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4545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3287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2944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3173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3935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2738439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3414714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5230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4729177" y="5942598"/>
            <a:ext cx="9492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7535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7231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2379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3455989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5132389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7466014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6050302" y="4558298"/>
            <a:ext cx="8819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6356351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8247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8551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8856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8232775" y="4644579"/>
            <a:ext cx="22268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Where’s the Bug?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Suppose 5 bytes remain in input, 10 requested:</a:t>
            </a:r>
          </a:p>
          <a:p>
            <a:pPr lvl="1" eaLnBrk="1" hangingPunct="1">
              <a:defRPr/>
            </a:pPr>
            <a:r>
              <a:rPr lang="en-US" dirty="0"/>
              <a:t>5 bytes will be read (short count)</a:t>
            </a:r>
          </a:p>
          <a:p>
            <a:pPr lvl="1" eaLnBrk="1" hangingPunct="1">
              <a:defRPr/>
            </a:pPr>
            <a:r>
              <a:rPr lang="en-US" dirty="0"/>
              <a:t>Loop will try to read more, get 0 (</a:t>
            </a:r>
            <a:r>
              <a:rPr lang="en-US" dirty="0" err="1"/>
              <a:t>EOF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Function will return 5 bytes that were read</a:t>
            </a:r>
          </a:p>
          <a:p>
            <a:pPr lvl="1" eaLnBrk="1" hangingPunct="1">
              <a:defRPr/>
            </a:pPr>
            <a:r>
              <a:rPr lang="en-US" dirty="0"/>
              <a:t>On next call, forgets that </a:t>
            </a:r>
            <a:r>
              <a:rPr lang="en-US" dirty="0" err="1"/>
              <a:t>EOF</a:t>
            </a:r>
            <a:r>
              <a:rPr lang="en-US" dirty="0"/>
              <a:t> was hit and tries to read again</a:t>
            </a:r>
          </a:p>
          <a:p>
            <a:pPr lvl="2" eaLnBrk="1" hangingPunct="1">
              <a:defRPr/>
            </a:pPr>
            <a:r>
              <a:rPr lang="en-US" dirty="0"/>
              <a:t>OK on files; </a:t>
            </a:r>
            <a:r>
              <a:rPr lang="en-US" dirty="0" err="1"/>
              <a:t>EOF</a:t>
            </a:r>
            <a:r>
              <a:rPr lang="en-US" dirty="0"/>
              <a:t> will be issued over again</a:t>
            </a:r>
          </a:p>
          <a:p>
            <a:pPr lvl="2" eaLnBrk="1" hangingPunct="1">
              <a:defRPr/>
            </a:pPr>
            <a:r>
              <a:rPr lang="en-US" dirty="0"/>
              <a:t>On terminal, means you have to type Control-D twice</a:t>
            </a:r>
          </a:p>
          <a:p>
            <a:pPr lvl="1" eaLnBrk="1" hangingPunct="1">
              <a:defRPr/>
            </a:pPr>
            <a:r>
              <a:rPr lang="en-US" dirty="0"/>
              <a:t>Cure: need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rio_t</a:t>
            </a:r>
            <a:r>
              <a:rPr lang="en-US" dirty="0"/>
              <a:t> to describe file, and flag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rio_t</a:t>
            </a:r>
            <a:r>
              <a:rPr lang="en-US" dirty="0"/>
              <a:t> that remembers </a:t>
            </a:r>
            <a:r>
              <a:rPr lang="en-US" dirty="0" err="1"/>
              <a:t>EOF</a:t>
            </a:r>
            <a:r>
              <a:rPr lang="en-US" dirty="0"/>
              <a:t> was hit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197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Unbuffered I/O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RIO provides buffered and </a:t>
            </a:r>
            <a:r>
              <a:rPr lang="en-US" dirty="0" err="1"/>
              <a:t>unbuffered</a:t>
            </a:r>
            <a:r>
              <a:rPr lang="en-US" dirty="0"/>
              <a:t> routines</a:t>
            </a:r>
          </a:p>
          <a:p>
            <a:pPr eaLnBrk="1" hangingPunct="1">
              <a:defRPr/>
            </a:pPr>
            <a:r>
              <a:rPr lang="en-US" dirty="0" err="1"/>
              <a:t>Unbuffered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/>
              <a:t>Especially useful for transferring data on network sockets</a:t>
            </a:r>
          </a:p>
          <a:p>
            <a:pPr lvl="1" eaLnBrk="1" hangingPunct="1">
              <a:defRPr/>
            </a:pPr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</a:t>
            </a:r>
            <a:r>
              <a:rPr lang="en-US" dirty="0" err="1"/>
              <a:t>EOF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Usually incorrect if reading from terminal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rio_writen</a:t>
            </a:r>
            <a:r>
              <a:rPr lang="en-US" dirty="0"/>
              <a:t> never returns a short count</a:t>
            </a:r>
          </a:p>
          <a:p>
            <a:pPr lvl="1" eaLnBrk="1" hangingPunct="1">
              <a:defRPr/>
            </a:pPr>
            <a:r>
              <a:rPr lang="en-US" dirty="0"/>
              <a:t>Calls to </a:t>
            </a: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</a:rPr>
              <a:t>rio_writen</a:t>
            </a:r>
            <a:r>
              <a:rPr lang="en-US" dirty="0"/>
              <a:t> can be interleaved arbitrarily on the same descriptor</a:t>
            </a:r>
          </a:p>
          <a:p>
            <a:pPr lvl="1" eaLnBrk="1" hangingPunct="1">
              <a:defRPr/>
            </a:pPr>
            <a:r>
              <a:rPr lang="en-US" dirty="0"/>
              <a:t>Small </a:t>
            </a:r>
            <a:r>
              <a:rPr lang="en-US" dirty="0" err="1"/>
              <a:t>unbuffered</a:t>
            </a:r>
            <a:r>
              <a:rPr lang="en-US" dirty="0"/>
              <a:t> I/</a:t>
            </a:r>
            <a:r>
              <a:rPr lang="en-US" dirty="0" err="1"/>
              <a:t>Os</a:t>
            </a:r>
            <a:r>
              <a:rPr lang="en-US" dirty="0"/>
              <a:t> are horribly inefficient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197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ourier New"/>
                <a:cs typeface="Courier New"/>
              </a:rPr>
              <a:t>gets, </a:t>
            </a:r>
            <a:r>
              <a:rPr lang="en-US" dirty="0" err="1">
                <a:latin typeface="Courier New"/>
                <a:cs typeface="Courier New"/>
              </a:rPr>
              <a:t>fgets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 dirty="0"/>
              <a:t>Implementing as Unix I/O calls expensive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>
                <a:latin typeface="Courier New"/>
                <a:cs typeface="Courier New"/>
              </a:rPr>
              <a:t>read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50476" y="580707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988276" y="580707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88276" y="5807076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133601" y="5831299"/>
            <a:ext cx="8423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31176482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Buffered Input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Buffered:</a:t>
            </a:r>
          </a:p>
          <a:p>
            <a:pPr lvl="1" eaLnBrk="1" hangingPunct="1">
              <a:defRPr/>
            </a:pPr>
            <a:r>
              <a:rPr lang="en-US" i="1" dirty="0"/>
              <a:t>Efficiently</a:t>
            </a:r>
            <a:r>
              <a:rPr lang="en-US" dirty="0"/>
              <a:t> read text lines and binary data from file partially cached in an internal memory buffer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rio_readlineb</a:t>
            </a:r>
            <a:r>
              <a:rPr lang="en-US" dirty="0"/>
              <a:t> reads text line of up to </a:t>
            </a:r>
            <a:r>
              <a:rPr lang="en-US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and stores it in </a:t>
            </a:r>
            <a:r>
              <a:rPr lang="en-US" dirty="0" err="1">
                <a:latin typeface="Courier New" pitchFamily="49" charset="0"/>
              </a:rPr>
              <a:t>usrbuf</a:t>
            </a:r>
            <a:r>
              <a:rPr lang="en-US" dirty="0"/>
              <a:t>.  Especially useful for reading lines from network sockets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Calls to </a:t>
            </a:r>
            <a:r>
              <a:rPr lang="en-US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same descriptor</a:t>
            </a:r>
          </a:p>
          <a:p>
            <a:pPr lvl="2" eaLnBrk="1" hangingPunct="1">
              <a:defRPr/>
            </a:pPr>
            <a:r>
              <a:rPr lang="en-US" dirty="0"/>
              <a:t>Warning: Don’t interleave calls to </a:t>
            </a: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/>
              <a:t> with calls to *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 versions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6248400" y="3040063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Layered on Unix file: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3886200" y="3040063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3886200" y="3040063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3025037" y="3056538"/>
            <a:ext cx="842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3502110" y="3437295"/>
            <a:ext cx="3048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5788110" y="3513495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2244811" y="3649662"/>
            <a:ext cx="1039813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4226010" y="3802062"/>
            <a:ext cx="1600200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6248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8610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6248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6781800" y="2659062"/>
            <a:ext cx="1219200" cy="320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6629400" y="5452647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4267200" y="5452647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2286000" y="5452647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2286000" y="5452647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8991600" y="5452647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8531310" y="5926079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5902410" y="6214646"/>
            <a:ext cx="25908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4267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8991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4267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5410200" y="5029200"/>
            <a:ext cx="2667000" cy="3139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21995393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1976438" y="4267201"/>
            <a:ext cx="8539163" cy="14280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248400" y="2430463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86200" y="2430463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886200" y="2430463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25037" y="2452994"/>
            <a:ext cx="842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3502110" y="2827695"/>
            <a:ext cx="3048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5788110" y="2903895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2244811" y="3040062"/>
            <a:ext cx="1039813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4226010" y="3192462"/>
            <a:ext cx="1600200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6248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8610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6248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6781800" y="2049462"/>
            <a:ext cx="1219200" cy="320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211281472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Buffered RIO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Copying the lines of a text file from standard input to standard output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667001" y="2057400"/>
            <a:ext cx="6076343" cy="386567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argc</a:t>
            </a:r>
            <a:r>
              <a:rPr lang="en-US" altLang="en-US" sz="1600" dirty="0">
                <a:latin typeface="Courier New" pitchFamily="49" charset="0"/>
              </a:rPr>
              <a:t>, char **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MAXLINE</a:t>
            </a:r>
            <a:r>
              <a:rPr lang="en-US" altLang="en-US" sz="1600" dirty="0">
                <a:latin typeface="Courier New" pitchFamily="49" charset="0"/>
              </a:rPr>
              <a:t>];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Rio_readinitb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n = </a:t>
            </a:r>
            <a:r>
              <a:rPr lang="en-US" altLang="en-US" sz="1600" dirty="0" err="1">
                <a:latin typeface="Courier New" pitchFamily="49" charset="0"/>
              </a:rPr>
              <a:t>Rio_readlineb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sizeof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(n == 0)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break;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Rio_writen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n);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28571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Choices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Unix I/O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Most general and basic; others are implemented using it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err="1"/>
              <a:t>Unbuffered</a:t>
            </a:r>
            <a:r>
              <a:rPr lang="en-US" sz="1800" dirty="0"/>
              <a:t>; efficient input requires buffering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Tricky and error-prone; short counts, for example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C-Style “Standard I/O”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Buffered; tricky to use on network sockets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Potential interactions with other I/O on streams and sockets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Not all info is available (see later slide on metadata)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RIO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C++ streams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Roll your own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Choices, continued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/>
              <a:t>Unix I/O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/>
              <a:t>Standard I/O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/>
              <a:t>RIO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Buffered and unbuffered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Nicely packaged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Author’s choice for sockets and pipes</a:t>
            </a:r>
          </a:p>
          <a:p>
            <a:pPr marL="1371600" lvl="2" indent="-46355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/>
              <a:t>But buffered version has problems dealing with EOF on terminals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Non-standard, but built on Stevens’s work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/>
              <a:t>C++ streams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Standard (sort of)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Very complex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/>
              <a:t>Roll your own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Time consuming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/>
              <a:t>Error-prone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400800" y="4343400"/>
            <a:ext cx="40386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defRPr/>
            </a:pP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Unix Bible:  W. Richard  Stevens, </a:t>
            </a:r>
            <a:r>
              <a:rPr lang="en-US" sz="2000" b="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Advanced Programming in the Unix Environment,</a:t>
            </a: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Addison Wesley, 1993.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the Unix Kernel Represents</a:t>
            </a:r>
            <a:br>
              <a:rPr lang="en-US" altLang="en-US" dirty="0"/>
            </a:br>
            <a:r>
              <a:rPr lang="en-US" altLang="en-US" dirty="0"/>
              <a:t>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30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30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30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030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30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420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20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20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420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420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12026" y="2636551"/>
            <a:ext cx="2443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570414" y="2590801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283450" y="2590801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92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92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392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429000" y="3505201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230938" y="5076826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392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5392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392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92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392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479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1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52601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858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6310314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721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721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721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721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721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721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721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7721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5067301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5251907" y="4875798"/>
            <a:ext cx="1350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9220200" y="3733801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8846491" y="3867519"/>
            <a:ext cx="518818" cy="494562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/>
              <a:t>Vary from device to device</a:t>
            </a:r>
          </a:p>
          <a:p>
            <a:pPr lvl="1" eaLnBrk="1" hangingPunct="1">
              <a:defRPr/>
            </a:pPr>
            <a:r>
              <a:rPr lang="en-US" dirty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/>
              <a:t>Still need access to full power of hardware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E.g., Calling </a:t>
            </a:r>
            <a:r>
              <a:rPr lang="en-US" sz="1800">
                <a:latin typeface="Courier New" pitchFamily="49" charset="0"/>
              </a:rPr>
              <a:t>open </a:t>
            </a:r>
            <a:r>
              <a:rPr lang="en-US" sz="1800"/>
              <a:t>twice with the same </a:t>
            </a:r>
            <a:r>
              <a:rPr lang="en-US" sz="1800">
                <a:latin typeface="Courier New" pitchFamily="49" charset="0"/>
              </a:rPr>
              <a:t>filename </a:t>
            </a:r>
            <a:r>
              <a:rPr lang="en-US" sz="1800"/>
              <a:t>argument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95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95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95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95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95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86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6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86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586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586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633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58348" y="2588053"/>
            <a:ext cx="16594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7580314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557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557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57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644900" y="3762376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396039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557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557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557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557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57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44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6475414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861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861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861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861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732464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32464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ea typeface="+mn-ea"/>
                <a:cs typeface="+mn-cs"/>
              </a:rPr>
              <a:t>Note: situation unchanged by </a:t>
            </a:r>
            <a:r>
              <a:rPr lang="en-US" dirty="0">
                <a:latin typeface="Courier New" pitchFamily="49" charset="0"/>
                <a:ea typeface="+mn-ea"/>
                <a:cs typeface="Courier New" pitchFamily="49" charset="0"/>
              </a:rPr>
              <a:t>exec</a:t>
            </a:r>
            <a:r>
              <a:rPr lang="en-US" dirty="0">
                <a:ea typeface="+mn-ea"/>
                <a:cs typeface="+mn-cs"/>
              </a:rPr>
              <a:t> functions (use </a:t>
            </a:r>
            <a:r>
              <a:rPr lang="en-US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52B6-F8C5-4B90-B22D-BEEC1C38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fork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>
                <a:cs typeface="Courier New"/>
              </a:rPr>
              <a:t> call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</a:t>
            </a:r>
            <a:r>
              <a:rPr lang="en-US" dirty="0"/>
              <a:t>;</a:t>
            </a:r>
            <a:r>
              <a:rPr lang="en-US" dirty="0">
                <a:latin typeface="+mn-lt"/>
              </a:rPr>
              <a:t> add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3352800" y="4683126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031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031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3031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3031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031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421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2421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2421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2421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2421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2921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2913743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3332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3336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bash$ </a:t>
            </a:r>
            <a:r>
              <a:rPr lang="en-US" sz="1800" dirty="0" err="1">
                <a:latin typeface="Courier New" pitchFamily="49" charset="0"/>
              </a:rPr>
              <a:t>ls</a:t>
            </a:r>
            <a:r>
              <a:rPr lang="en-US" sz="1800" dirty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/>
              <a:t>Answer: By calling the </a:t>
            </a:r>
            <a:r>
              <a:rPr lang="en-US" sz="2000" dirty="0">
                <a:latin typeface="Courier New" pitchFamily="49" charset="0"/>
              </a:rPr>
              <a:t>dup2(</a:t>
            </a:r>
            <a:r>
              <a:rPr lang="en-US" sz="2000" dirty="0" err="1">
                <a:latin typeface="Courier New" pitchFamily="49" charset="0"/>
              </a:rPr>
              <a:t>oldfd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newfd</a:t>
            </a:r>
            <a:r>
              <a:rPr lang="en-US" sz="2000" dirty="0">
                <a:latin typeface="Courier New" pitchFamily="49" charset="0"/>
              </a:rPr>
              <a:t>)</a:t>
            </a:r>
            <a:r>
              <a:rPr lang="en-US" sz="2000" dirty="0"/>
              <a:t> function</a:t>
            </a:r>
          </a:p>
          <a:p>
            <a:pPr lvl="1" eaLnBrk="1" hangingPunct="1">
              <a:defRPr/>
            </a:pPr>
            <a:r>
              <a:rPr lang="en-US" sz="1800" dirty="0"/>
              <a:t>Copies (per-process) descriptor table entry </a:t>
            </a:r>
            <a:r>
              <a:rPr lang="en-US" sz="1800" dirty="0" err="1">
                <a:latin typeface="Courier New" pitchFamily="49" charset="0"/>
              </a:rPr>
              <a:t>oldfd</a:t>
            </a:r>
            <a:r>
              <a:rPr lang="en-US" sz="1800" dirty="0"/>
              <a:t> to entry </a:t>
            </a:r>
            <a:r>
              <a:rPr lang="en-US" sz="1800" dirty="0" err="1"/>
              <a:t>n</a:t>
            </a:r>
            <a:r>
              <a:rPr lang="en-US" sz="1800" dirty="0" err="1">
                <a:latin typeface="Courier New" pitchFamily="49" charset="0"/>
              </a:rPr>
              <a:t>ewfd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3533776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3533776" y="4627564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3533776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3533776" y="5316539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3533776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2614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2614613" y="4627564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2614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2614613" y="5316539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2614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2697164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7773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7773988" y="4627564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7773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7773988" y="5316539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7773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6856414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6856414" y="4627564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6856414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6856414" y="5316539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6856414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7016751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5003271" y="4741865"/>
            <a:ext cx="1804460" cy="574674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352800" y="4683126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3352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57401" y="2587752"/>
            <a:ext cx="8245475" cy="4016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075364"/>
            <a:ext cx="11076516" cy="5369886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Metadata</a:t>
            </a:r>
            <a:r>
              <a:rPr lang="en-US" dirty="0"/>
              <a:t> is data about data, in this case file data.</a:t>
            </a:r>
          </a:p>
          <a:p>
            <a:pPr eaLnBrk="1" hangingPunct="1">
              <a:defRPr/>
            </a:pPr>
            <a:r>
              <a:rPr lang="en-US" dirty="0"/>
              <a:t>Maintained by kernel, accessed by users with the </a:t>
            </a:r>
            <a:r>
              <a:rPr lang="en-US" dirty="0">
                <a:latin typeface="Courier New" pitchFamily="49" charset="0"/>
              </a:rPr>
              <a:t>stat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fstat</a:t>
            </a:r>
            <a:r>
              <a:rPr lang="en-US" dirty="0"/>
              <a:t> functions.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4600" y="3506353"/>
            <a:ext cx="7788276" cy="424732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/>
        </p:spPr>
        <p:txBody>
          <a:bodyPr wrap="squar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4600" y="4138971"/>
            <a:ext cx="7788276" cy="424732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/>
        </p:spPr>
        <p:txBody>
          <a:bodyPr wrap="squar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14600" y="4762066"/>
            <a:ext cx="7788276" cy="424732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/>
        </p:spPr>
        <p:txBody>
          <a:bodyPr wrap="squar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14600" y="5716947"/>
            <a:ext cx="7788276" cy="64008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/>
        </p:spPr>
        <p:txBody>
          <a:bodyPr wrap="squar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1" y="2590801"/>
            <a:ext cx="8247888" cy="40142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/* Metadata returned by the stat and </a:t>
            </a:r>
            <a:r>
              <a:rPr lang="en-US" altLang="en-US" sz="1600" dirty="0" err="1">
                <a:latin typeface="Courier New" pitchFamily="49" charset="0"/>
              </a:rPr>
              <a:t>fstat</a:t>
            </a:r>
            <a:r>
              <a:rPr lang="en-US" altLang="en-US" sz="1600" dirty="0">
                <a:latin typeface="Courier New" pitchFamily="49" charset="0"/>
              </a:rPr>
              <a:t>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struct</a:t>
            </a:r>
            <a:r>
              <a:rPr lang="en-US" altLang="en-US" sz="1600" dirty="0">
                <a:latin typeface="Courier New" pitchFamily="49" charset="0"/>
              </a:rPr>
              <a:t>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st_dev</a:t>
            </a:r>
            <a:r>
              <a:rPr lang="en-US" altLang="en-US" sz="1600" dirty="0">
                <a:latin typeface="Courier New" pitchFamily="49" charset="0"/>
              </a:rPr>
              <a:t>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ino_t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st_ino</a:t>
            </a:r>
            <a:r>
              <a:rPr lang="en-US" altLang="en-US" sz="1600" dirty="0">
                <a:latin typeface="Courier New" pitchFamily="49" charset="0"/>
              </a:rPr>
              <a:t>;      /*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mode_t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st_mode</a:t>
            </a:r>
            <a:r>
              <a:rPr lang="en-US" altLang="en-US" sz="1600" dirty="0">
                <a:latin typeface="Courier New" pitchFamily="49" charset="0"/>
              </a:rPr>
              <a:t>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nlink_t</a:t>
            </a:r>
            <a:r>
              <a:rPr lang="en-US" altLang="en-US" sz="1600" dirty="0">
                <a:latin typeface="Courier New" pitchFamily="49" charset="0"/>
              </a:rPr>
              <a:t>       </a:t>
            </a:r>
            <a:r>
              <a:rPr lang="en-US" altLang="en-US" sz="1600" dirty="0" err="1">
                <a:latin typeface="Courier New" pitchFamily="49" charset="0"/>
              </a:rPr>
              <a:t>st_nlink</a:t>
            </a:r>
            <a:r>
              <a:rPr lang="en-US" altLang="en-US" sz="1600" dirty="0">
                <a:latin typeface="Courier New" pitchFamily="49" charset="0"/>
              </a:rPr>
              <a:t>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uid_t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st_uid</a:t>
            </a:r>
            <a:r>
              <a:rPr lang="en-US" altLang="en-US" sz="1600" dirty="0">
                <a:latin typeface="Courier New" pitchFamily="49" charset="0"/>
              </a:rPr>
              <a:t>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gid_t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st_gid</a:t>
            </a:r>
            <a:r>
              <a:rPr lang="en-US" altLang="en-US" sz="1600" dirty="0">
                <a:latin typeface="Courier New" pitchFamily="49" charset="0"/>
              </a:rPr>
              <a:t>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st_rdev</a:t>
            </a:r>
            <a:r>
              <a:rPr lang="en-US" altLang="en-US" sz="1600" dirty="0">
                <a:latin typeface="Courier New" pitchFamily="49" charset="0"/>
              </a:rPr>
              <a:t>;     /* device type (if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off_t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st_size</a:t>
            </a:r>
            <a:r>
              <a:rPr lang="en-US" altLang="en-US" sz="1600" dirty="0">
                <a:latin typeface="Courier New" pitchFamily="49" charset="0"/>
              </a:rPr>
              <a:t>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st_blksize</a:t>
            </a:r>
            <a:r>
              <a:rPr lang="en-US" altLang="en-US" sz="1600" dirty="0">
                <a:latin typeface="Courier New" pitchFamily="49" charset="0"/>
              </a:rPr>
              <a:t>;  /* </a:t>
            </a:r>
            <a:r>
              <a:rPr lang="en-US" altLang="en-US" sz="1600" dirty="0" err="1">
                <a:latin typeface="Courier New" pitchFamily="49" charset="0"/>
              </a:rPr>
              <a:t>blocksize</a:t>
            </a:r>
            <a:r>
              <a:rPr lang="en-US" altLang="en-US" sz="1600" dirty="0">
                <a:latin typeface="Courier New" pitchFamily="49" charset="0"/>
              </a:rPr>
              <a:t>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st_blocks</a:t>
            </a:r>
            <a:r>
              <a:rPr lang="en-US" altLang="en-US" sz="1600" dirty="0">
                <a:latin typeface="Courier New" pitchFamily="49" charset="0"/>
              </a:rPr>
              <a:t>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st_atime</a:t>
            </a:r>
            <a:r>
              <a:rPr lang="en-US" altLang="en-US" sz="1600" dirty="0">
                <a:latin typeface="Courier New" pitchFamily="49" charset="0"/>
              </a:rPr>
              <a:t>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st_mtime</a:t>
            </a:r>
            <a:r>
              <a:rPr lang="en-US" altLang="en-US" sz="1600" dirty="0">
                <a:latin typeface="Courier New" pitchFamily="49" charset="0"/>
              </a:rPr>
              <a:t>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st_ctime</a:t>
            </a:r>
            <a:r>
              <a:rPr lang="en-US" altLang="en-US" sz="1600" dirty="0">
                <a:latin typeface="Courier New" pitchFamily="49" charset="0"/>
              </a:rPr>
              <a:t>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2438400" y="4191000"/>
            <a:ext cx="7164388" cy="1871282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idx="1"/>
          </p:nvPr>
        </p:nvSpPr>
        <p:spPr>
          <a:xfrm>
            <a:off x="387351" y="1361468"/>
            <a:ext cx="11076516" cy="5224462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'\n‘ (if terminal),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068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4144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4602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4983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5440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5897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6354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11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726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4373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4525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4830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4906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6583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5283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6049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5664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6151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5211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5668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5440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5516563" y="4510088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3154363" y="3076575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3459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4183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Unix </a:t>
            </a:r>
            <a:r>
              <a:rPr lang="en-US" i="1" dirty="0"/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 eaLnBrk="1" hangingPunct="1">
              <a:defRPr/>
            </a:pPr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B</a:t>
            </a:r>
            <a:r>
              <a:rPr lang="en-US" i="1" baseline="-25000" dirty="0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lvl="1" eaLnBrk="1" hangingPunct="1">
              <a:defRPr/>
            </a:pPr>
            <a:endParaRPr lang="en-US" i="1" baseline="-25000" dirty="0"/>
          </a:p>
          <a:p>
            <a:pPr eaLnBrk="1" hangingPunct="1">
              <a:defRPr/>
            </a:pPr>
            <a:r>
              <a:rPr lang="en-US" dirty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/dev/sda1</a:t>
            </a:r>
            <a:r>
              <a:rPr lang="en-US" dirty="0"/>
              <a:t>    (</a:t>
            </a:r>
            <a:r>
              <a:rPr lang="en-US" dirty="0">
                <a:latin typeface="Courier New" pitchFamily="49" charset="0"/>
              </a:rPr>
              <a:t>/boot</a:t>
            </a:r>
            <a:r>
              <a:rPr lang="en-US" dirty="0"/>
              <a:t> disk partition)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/tty2</a:t>
            </a:r>
            <a:r>
              <a:rPr lang="en-US" dirty="0"/>
              <a:t>    (terminal)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kmem</a:t>
            </a:r>
            <a:r>
              <a:rPr lang="en-US" dirty="0"/>
              <a:t>   (access to kernel memory) 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proc</a:t>
            </a:r>
            <a:r>
              <a:rPr lang="en-US" dirty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             </a:t>
            </a:r>
            <a:r>
              <a:rPr lang="en-US" dirty="0"/>
              <a:t>(device discovery and control)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4800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1981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Uniform view</a:t>
            </a:r>
          </a:p>
          <a:p>
            <a:pPr lvl="1" eaLnBrk="1" hangingPunct="1">
              <a:defRPr/>
            </a:pPr>
            <a:r>
              <a:rPr lang="en-US"/>
              <a:t>User doesn’t see actual devices</a:t>
            </a:r>
          </a:p>
          <a:p>
            <a:pPr lvl="1" eaLnBrk="1" hangingPunct="1">
              <a:defRPr/>
            </a:pPr>
            <a:r>
              <a:rPr lang="en-US"/>
              <a:t>Devices and files look alike (to extent possible)</a:t>
            </a:r>
          </a:p>
          <a:p>
            <a:pPr eaLnBrk="1" hangingPunct="1">
              <a:defRPr/>
            </a:pPr>
            <a:r>
              <a:rPr lang="en-US"/>
              <a:t>Uniform drivers across devices</a:t>
            </a:r>
          </a:p>
          <a:p>
            <a:pPr lvl="1" eaLnBrk="1" hangingPunct="1">
              <a:defRPr/>
            </a:pPr>
            <a:r>
              <a:rPr lang="en-US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/>
              <a:t>Tape looks pretty much like disk</a:t>
            </a:r>
          </a:p>
          <a:p>
            <a:pPr eaLnBrk="1" hangingPunct="1">
              <a:defRPr/>
            </a:pPr>
            <a:r>
              <a:rPr lang="en-US"/>
              <a:t>Support for many kinds of I/O objects</a:t>
            </a:r>
          </a:p>
          <a:p>
            <a:pPr lvl="1" eaLnBrk="1" hangingPunct="1">
              <a:defRPr/>
            </a:pPr>
            <a:r>
              <a:rPr lang="en-US"/>
              <a:t>Regular files</a:t>
            </a:r>
          </a:p>
          <a:p>
            <a:pPr lvl="1" eaLnBrk="1" hangingPunct="1">
              <a:defRPr/>
            </a:pPr>
            <a:r>
              <a:rPr lang="en-US"/>
              <a:t>Directories</a:t>
            </a:r>
          </a:p>
          <a:p>
            <a:pPr lvl="1" eaLnBrk="1" hangingPunct="1">
              <a:defRPr/>
            </a:pPr>
            <a:r>
              <a:rPr lang="en-US"/>
              <a:t>Pipes and sockets</a:t>
            </a:r>
          </a:p>
          <a:p>
            <a:pPr lvl="1" eaLnBrk="1" hangingPunct="1">
              <a:defRPr/>
            </a:pPr>
            <a:r>
              <a:rPr lang="en-US"/>
              <a:t>Devices</a:t>
            </a:r>
          </a:p>
          <a:p>
            <a:pPr lvl="1" eaLnBrk="1" hangingPunct="1">
              <a:defRPr/>
            </a:pPr>
            <a:r>
              <a:rPr lang="en-US"/>
              <a:t>Even processes and kernel data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Key Unix idea</a:t>
            </a:r>
            <a:r>
              <a:rPr lang="en-US" dirty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/>
              <a:t>Opening and closing files:  </a:t>
            </a:r>
            <a:r>
              <a:rPr lang="en-US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/>
              <a:t>Reading and writing a file: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/>
              <a:t>Changing the </a:t>
            </a:r>
            <a:r>
              <a:rPr lang="en-US" i="1" dirty="0"/>
              <a:t>current file position</a:t>
            </a:r>
            <a:r>
              <a:rPr lang="en-US" dirty="0"/>
              <a:t> (seek): </a:t>
            </a:r>
            <a:r>
              <a:rPr lang="en-US" dirty="0" err="1">
                <a:latin typeface="Courier New" pitchFamily="49" charset="0"/>
              </a:rPr>
              <a:t>lseek</a:t>
            </a:r>
            <a:r>
              <a:rPr lang="en-US" dirty="0"/>
              <a:t> (not discussed)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752" y="4990111"/>
            <a:ext cx="4767648" cy="1221357"/>
            <a:chOff x="3048000" y="5561999"/>
            <a:chExt cx="4767648" cy="122135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same or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pPr lvl="1"/>
            <a:r>
              <a:rPr lang="en-US" dirty="0"/>
              <a:t>Note that a proper text file always ends with a newline!</a:t>
            </a:r>
          </a:p>
          <a:p>
            <a:r>
              <a:rPr lang="en-US" dirty="0"/>
              <a:t>End 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 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of a dictionary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1" y="1362076"/>
            <a:ext cx="8899525" cy="5267325"/>
          </a:xfrm>
        </p:spPr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97753" y="2209800"/>
            <a:ext cx="8346765" cy="3181934"/>
            <a:chOff x="173752" y="2209800"/>
            <a:chExt cx="8346765" cy="3181934"/>
          </a:xfrm>
        </p:grpSpPr>
        <p:sp>
          <p:nvSpPr>
            <p:cNvPr id="115" name="TextBox 114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2183</TotalTime>
  <Words>3822</Words>
  <Application>Microsoft Office PowerPoint</Application>
  <PresentationFormat>Widescreen</PresentationFormat>
  <Paragraphs>787</Paragraphs>
  <Slides>42</Slides>
  <Notes>35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Helvetica</vt:lpstr>
      <vt:lpstr>Wingdings</vt:lpstr>
      <vt:lpstr>class02</vt:lpstr>
      <vt:lpstr>Input and Output 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Redirecting Files</vt:lpstr>
      <vt:lpstr>Closing Files</vt:lpstr>
      <vt:lpstr>Reading Files</vt:lpstr>
      <vt:lpstr>Writing Files</vt:lpstr>
      <vt:lpstr>Simple Unix I/O Example</vt:lpstr>
      <vt:lpstr>Dealing with Short Counts</vt:lpstr>
      <vt:lpstr>“Foolproof” I/O</vt:lpstr>
      <vt:lpstr>Implementation of rio_readn</vt:lpstr>
      <vt:lpstr>Where’s the Bug?</vt:lpstr>
      <vt:lpstr>Unbuffered I/O</vt:lpstr>
      <vt:lpstr>Buffered I/O: Motivation</vt:lpstr>
      <vt:lpstr>Buffered Input</vt:lpstr>
      <vt:lpstr>Buffered I/O: Implementation</vt:lpstr>
      <vt:lpstr>Buffered I/O: Declaration</vt:lpstr>
      <vt:lpstr>Buffered RIO Example</vt:lpstr>
      <vt:lpstr>I/O Choices</vt:lpstr>
      <vt:lpstr>I/O Choices, continued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Kuenning</cp:lastModifiedBy>
  <cp:revision>70</cp:revision>
  <cp:lastPrinted>2019-10-10T18:38:54Z</cp:lastPrinted>
  <dcterms:created xsi:type="dcterms:W3CDTF">2004-11-21T22:29:03Z</dcterms:created>
  <dcterms:modified xsi:type="dcterms:W3CDTF">2020-01-06T21:40:44Z</dcterms:modified>
</cp:coreProperties>
</file>