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421" r:id="rId3"/>
    <p:sldId id="422" r:id="rId4"/>
    <p:sldId id="345" r:id="rId5"/>
    <p:sldId id="346" r:id="rId6"/>
    <p:sldId id="347" r:id="rId7"/>
    <p:sldId id="349" r:id="rId8"/>
    <p:sldId id="350" r:id="rId9"/>
    <p:sldId id="351" r:id="rId10"/>
    <p:sldId id="352" r:id="rId11"/>
    <p:sldId id="407" r:id="rId12"/>
    <p:sldId id="408" r:id="rId13"/>
    <p:sldId id="409" r:id="rId14"/>
    <p:sldId id="354" r:id="rId15"/>
    <p:sldId id="355" r:id="rId16"/>
    <p:sldId id="379" r:id="rId17"/>
    <p:sldId id="423" r:id="rId18"/>
    <p:sldId id="390" r:id="rId19"/>
    <p:sldId id="391" r:id="rId20"/>
    <p:sldId id="392" r:id="rId21"/>
    <p:sldId id="393" r:id="rId22"/>
    <p:sldId id="394" r:id="rId23"/>
    <p:sldId id="411" r:id="rId24"/>
    <p:sldId id="400" r:id="rId25"/>
    <p:sldId id="395" r:id="rId26"/>
    <p:sldId id="396" r:id="rId27"/>
    <p:sldId id="397" r:id="rId28"/>
    <p:sldId id="410" r:id="rId29"/>
    <p:sldId id="399" r:id="rId30"/>
    <p:sldId id="401" r:id="rId31"/>
    <p:sldId id="402" r:id="rId32"/>
    <p:sldId id="420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387" r:id="rId41"/>
    <p:sldId id="388" r:id="rId42"/>
    <p:sldId id="389" r:id="rId43"/>
    <p:sldId id="404" r:id="rId44"/>
    <p:sldId id="405" r:id="rId45"/>
    <p:sldId id="406" r:id="rId46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7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5.xml"/><Relationship Id="rId2" Type="http://schemas.openxmlformats.org/officeDocument/2006/relationships/slide" Target="slides/slide15.xml"/><Relationship Id="rId1" Type="http://schemas.openxmlformats.org/officeDocument/2006/relationships/slide" Target="slides/slide14.xml"/><Relationship Id="rId4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3AFBA74-EB58-4A84-A4A1-971595DE8435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338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E99707E-5BE4-425D-906B-78BC43CBC6A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4522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we eliminate the process-group example completely?</a:t>
            </a:r>
          </a:p>
        </p:txBody>
      </p:sp>
    </p:spTree>
    <p:extLst>
      <p:ext uri="{BB962C8B-B14F-4D97-AF65-F5344CB8AC3E}">
        <p14:creationId xmlns:p14="http://schemas.microsoft.com/office/powerpoint/2010/main" val="20772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41005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0867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813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2844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4581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6470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86458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10210800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2682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32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2770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518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620249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EF0D81C-A69C-4360-8D72-ABA0DB40940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Exceptional 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Shells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321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that occur as result of executing an instruction:</a:t>
            </a:r>
          </a:p>
          <a:p>
            <a:pPr lvl="1" eaLnBrk="1" hangingPunct="1">
              <a:defRPr/>
            </a:pPr>
            <a:r>
              <a:rPr lang="en-US" dirty="0"/>
              <a:t>Traps</a:t>
            </a:r>
          </a:p>
          <a:p>
            <a:pPr lvl="2" eaLnBrk="1" hangingPunct="1">
              <a:defRPr/>
            </a:pPr>
            <a:r>
              <a:rPr lang="en-US" dirty="0"/>
              <a:t>Intentional</a:t>
            </a:r>
          </a:p>
          <a:p>
            <a:pPr lvl="2" eaLnBrk="1" hangingPunct="1">
              <a:defRPr/>
            </a:pPr>
            <a:r>
              <a:rPr lang="en-US" dirty="0"/>
              <a:t>Examples: system calls, breakpoint traps, special instructions</a:t>
            </a:r>
          </a:p>
          <a:p>
            <a:pPr lvl="2" eaLnBrk="1" hangingPunct="1">
              <a:defRPr/>
            </a:pPr>
            <a:r>
              <a:rPr lang="en-US" dirty="0"/>
              <a:t>Returns control to “next” instruction</a:t>
            </a:r>
          </a:p>
          <a:p>
            <a:pPr lvl="1" eaLnBrk="1" hangingPunct="1">
              <a:defRPr/>
            </a:pPr>
            <a:r>
              <a:rPr lang="en-US" dirty="0"/>
              <a:t>Faults</a:t>
            </a:r>
          </a:p>
          <a:p>
            <a:pPr lvl="2" eaLnBrk="1" hangingPunct="1">
              <a:defRPr/>
            </a:pPr>
            <a:r>
              <a:rPr lang="en-US" dirty="0"/>
              <a:t>Unintentional but possibly recoverable </a:t>
            </a:r>
          </a:p>
          <a:p>
            <a:pPr lvl="2" eaLnBrk="1" hangingPunct="1">
              <a:defRPr/>
            </a:pPr>
            <a:r>
              <a:rPr lang="en-US" dirty="0"/>
              <a:t>Examples: page faults (recoverable), protection faults (unrecoverable)</a:t>
            </a:r>
          </a:p>
          <a:p>
            <a:pPr lvl="2" eaLnBrk="1" hangingPunct="1">
              <a:defRPr/>
            </a:pPr>
            <a:r>
              <a:rPr lang="en-US" dirty="0"/>
              <a:t>Either re-executes faulting (“current”) instruction or aborts</a:t>
            </a:r>
          </a:p>
          <a:p>
            <a:pPr lvl="1" eaLnBrk="1" hangingPunct="1">
              <a:defRPr/>
            </a:pPr>
            <a:r>
              <a:rPr lang="en-US" dirty="0"/>
              <a:t>Aborts</a:t>
            </a:r>
          </a:p>
          <a:p>
            <a:pPr lvl="2" eaLnBrk="1" hangingPunct="1">
              <a:defRPr/>
            </a:pPr>
            <a:r>
              <a:rPr lang="en-US" dirty="0"/>
              <a:t>Unintentional and unrecoverable</a:t>
            </a:r>
          </a:p>
          <a:p>
            <a:pPr lvl="2" eaLnBrk="1" hangingPunct="1">
              <a:defRPr/>
            </a:pPr>
            <a:r>
              <a:rPr lang="en-US" dirty="0"/>
              <a:t>Examples: parity error, machine fails ongoing self-tests</a:t>
            </a:r>
          </a:p>
          <a:p>
            <a:pPr lvl="2" eaLnBrk="1" hangingPunct="1">
              <a:defRPr/>
            </a:pPr>
            <a:r>
              <a:rPr lang="en-US" dirty="0"/>
              <a:t>Aborts current program or entire 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x86-64 Exceptions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13717"/>
              </p:ext>
            </p:extLst>
          </p:nvPr>
        </p:nvGraphicFramePr>
        <p:xfrm>
          <a:off x="2133600" y="1965960"/>
          <a:ext cx="7086600" cy="2225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Divide by zero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General protection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Page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Machine check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Abort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32-255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OS-defined exceptions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Interrupt or trap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3720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8051"/>
              </p:ext>
            </p:extLst>
          </p:nvPr>
        </p:nvGraphicFramePr>
        <p:xfrm>
          <a:off x="1981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0876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42991677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1905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1125537" y="1011238"/>
            <a:ext cx="8399463" cy="1046162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200" b="0" dirty="0"/>
          </a:p>
          <a:p>
            <a:pPr marL="0" indent="0"/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2053303" y="1917919"/>
            <a:ext cx="8458200" cy="16496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00000000000e5d70 &lt;__open&gt;:</a:t>
            </a:r>
          </a:p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e5d79:   b8 02 00 00 00  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  $0x2,%eax  # open is syscall #2</a:t>
            </a:r>
            <a:endParaRPr lang="de-DE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e5d7e:   0f 05      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e5d80:   48 3d 01 f0 ff ff  cmp  $0xfffffffffffff001,%rax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e5dfa:   c3                 retq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006382" y="4191000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97772" y="4191000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820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2827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640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2814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2814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689132" y="4953001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670332" y="5410201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689132" y="5719763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Returns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209801" y="5086514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306335" y="5291873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6934200" y="4241216"/>
            <a:ext cx="419100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2689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That portion (page) of user’s memory is currently on disk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Page handler must load page into physical memory</a:t>
            </a:r>
          </a:p>
          <a:p>
            <a:pPr lvl="1" eaLnBrk="1" hangingPunct="1">
              <a:defRPr/>
            </a:pPr>
            <a:r>
              <a:rPr lang="en-US" dirty="0"/>
              <a:t>Returns to faulting instruction</a:t>
            </a:r>
          </a:p>
          <a:p>
            <a:pPr lvl="1" eaLnBrk="1" hangingPunct="1">
              <a:defRPr/>
            </a:pPr>
            <a:r>
              <a:rPr lang="en-US" dirty="0"/>
              <a:t>Successful on second try</a:t>
            </a:r>
          </a:p>
        </p:txBody>
      </p:sp>
      <p:grpSp>
        <p:nvGrpSpPr>
          <p:cNvPr id="12291" name="Group 20"/>
          <p:cNvGrpSpPr>
            <a:grpSpLocks/>
          </p:cNvGrpSpPr>
          <p:nvPr/>
        </p:nvGrpSpPr>
        <p:grpSpPr bwMode="auto">
          <a:xfrm>
            <a:off x="2133600" y="4495801"/>
            <a:ext cx="8045450" cy="1909763"/>
            <a:chOff x="384" y="2832"/>
            <a:chExt cx="5068" cy="1203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484" y="2832"/>
              <a:ext cx="103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chemeClr val="hlink"/>
                  </a:solidFill>
                  <a:latin typeface="Arial" charset="0"/>
                </a:rPr>
                <a:t>User Process</a:t>
              </a:r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3566" y="2832"/>
              <a:ext cx="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>
                  <a:solidFill>
                    <a:schemeClr val="hlink"/>
                  </a:solidFill>
                  <a:latin typeface="Arial" charset="0"/>
                </a:rPr>
                <a:t>OS kernel</a:t>
              </a: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1997" y="3161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ShapeType="1"/>
            </p:cNvSpPr>
            <p:nvPr/>
          </p:nvSpPr>
          <p:spPr bwMode="auto">
            <a:xfrm>
              <a:off x="2001" y="3542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3773" y="3546"/>
              <a:ext cx="0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001" y="3538"/>
              <a:ext cx="1776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>
              <a:off x="1997" y="3641"/>
              <a:ext cx="0" cy="3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11"/>
            <p:cNvSpPr>
              <a:spLocks noChangeArrowheads="1"/>
            </p:cNvSpPr>
            <p:nvPr/>
          </p:nvSpPr>
          <p:spPr bwMode="auto">
            <a:xfrm>
              <a:off x="2564" y="3336"/>
              <a:ext cx="74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page fault</a:t>
              </a:r>
            </a:p>
          </p:txBody>
        </p:sp>
        <p:sp>
          <p:nvSpPr>
            <p:cNvPr id="12303" name="Rectangle 12"/>
            <p:cNvSpPr>
              <a:spLocks noChangeArrowheads="1"/>
            </p:cNvSpPr>
            <p:nvPr/>
          </p:nvSpPr>
          <p:spPr bwMode="auto">
            <a:xfrm>
              <a:off x="3860" y="3508"/>
              <a:ext cx="159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Create page and load into memory</a:t>
              </a:r>
            </a:p>
          </p:txBody>
        </p:sp>
        <p:sp>
          <p:nvSpPr>
            <p:cNvPr id="12304" name="Rectangle 13"/>
            <p:cNvSpPr>
              <a:spLocks noChangeArrowheads="1"/>
            </p:cNvSpPr>
            <p:nvPr/>
          </p:nvSpPr>
          <p:spPr bwMode="auto">
            <a:xfrm>
              <a:off x="2304" y="3747"/>
              <a:ext cx="4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return</a:t>
              </a:r>
              <a:endParaRPr lang="en-US" altLang="en-US" b="0">
                <a:latin typeface="Arial" charset="0"/>
              </a:endParaRPr>
            </a:p>
          </p:txBody>
        </p:sp>
        <p:sp>
          <p:nvSpPr>
            <p:cNvPr id="12305" name="Rectangle 14"/>
            <p:cNvSpPr>
              <a:spLocks noChangeArrowheads="1"/>
            </p:cNvSpPr>
            <p:nvPr/>
          </p:nvSpPr>
          <p:spPr bwMode="auto">
            <a:xfrm>
              <a:off x="384" y="3374"/>
              <a:ext cx="50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event </a:t>
              </a:r>
            </a:p>
          </p:txBody>
        </p:sp>
        <p:sp>
          <p:nvSpPr>
            <p:cNvPr id="12306" name="Text Box 15"/>
            <p:cNvSpPr txBox="1">
              <a:spLocks noChangeArrowheads="1"/>
            </p:cNvSpPr>
            <p:nvPr/>
          </p:nvSpPr>
          <p:spPr bwMode="auto">
            <a:xfrm>
              <a:off x="1488" y="3459"/>
              <a:ext cx="4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movl</a:t>
              </a:r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>
              <a:off x="960" y="3507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8534400" y="1066800"/>
            <a:ext cx="2160588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2286001" y="26670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10 9d 04 08 0d 	movl   $0xd,0x8049d10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Invalid Memory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idx="1"/>
          </p:nvPr>
        </p:nvSpPr>
        <p:spPr>
          <a:xfrm>
            <a:off x="387351" y="1328738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Address is not valid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Page handler detects invalid address</a:t>
            </a:r>
          </a:p>
          <a:p>
            <a:pPr lvl="1" eaLnBrk="1" hangingPunct="1">
              <a:defRPr/>
            </a:pPr>
            <a:r>
              <a:rPr lang="en-US" dirty="0"/>
              <a:t>Sends </a:t>
            </a:r>
            <a:r>
              <a:rPr lang="en-US" dirty="0">
                <a:latin typeface="Courier New" pitchFamily="49" charset="0"/>
              </a:rPr>
              <a:t>SIGSEGV</a:t>
            </a:r>
            <a:r>
              <a:rPr lang="en-US" dirty="0"/>
              <a:t> signal to user process (discussed in a few minutes)</a:t>
            </a:r>
          </a:p>
          <a:p>
            <a:pPr lvl="1" eaLnBrk="1" hangingPunct="1">
              <a:defRPr/>
            </a:pPr>
            <a:r>
              <a:rPr lang="en-US" dirty="0"/>
              <a:t>User process exits with “segmentation fault”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727451" y="4513264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User Process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032626" y="4513264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OS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41838" y="5035550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48188" y="5640388"/>
            <a:ext cx="2233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858000" y="5646738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4200" y="6265863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441951" y="5313364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page fault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934200" y="5732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Detect invalid address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981201" y="5373689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733801" y="5508625"/>
            <a:ext cx="6783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movl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895600" y="558482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077201" y="1327150"/>
            <a:ext cx="2282825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05001" y="28194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543800" y="6113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Signal process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ECF Exists at All Levels of a System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Exceptions</a:t>
            </a:r>
          </a:p>
          <a:p>
            <a:pPr lvl="1" eaLnBrk="1" hangingPunct="1">
              <a:defRPr/>
            </a:pPr>
            <a:r>
              <a:rPr lang="en-US" dirty="0"/>
              <a:t>Hardware and operating system kernel software</a:t>
            </a:r>
          </a:p>
          <a:p>
            <a:pPr eaLnBrk="1" hangingPunct="1">
              <a:defRPr/>
            </a:pPr>
            <a:r>
              <a:rPr lang="en-US" dirty="0"/>
              <a:t>Concurrent processes</a:t>
            </a:r>
          </a:p>
          <a:p>
            <a:pPr lvl="1" eaLnBrk="1" hangingPunct="1">
              <a:defRPr/>
            </a:pPr>
            <a:r>
              <a:rPr lang="en-US" dirty="0"/>
              <a:t>Hardware timer and kernel software</a:t>
            </a:r>
          </a:p>
          <a:p>
            <a:pPr eaLnBrk="1" hangingPunct="1">
              <a:defRPr/>
            </a:pPr>
            <a:r>
              <a:rPr lang="en-US" dirty="0"/>
              <a:t>Signals</a:t>
            </a:r>
          </a:p>
          <a:p>
            <a:pPr lvl="1" eaLnBrk="1" hangingPunct="1">
              <a:defRPr/>
            </a:pPr>
            <a:r>
              <a:rPr lang="en-US" dirty="0"/>
              <a:t>Kernel software</a:t>
            </a:r>
          </a:p>
          <a:p>
            <a:pPr eaLnBrk="1" hangingPunct="1">
              <a:defRPr/>
            </a:pPr>
            <a:r>
              <a:rPr lang="en-US" dirty="0"/>
              <a:t>Non-local jumps (ignored in this class)</a:t>
            </a:r>
          </a:p>
          <a:p>
            <a:pPr lvl="1" eaLnBrk="1" hangingPunct="1">
              <a:defRPr/>
            </a:pPr>
            <a:r>
              <a:rPr lang="en-US" dirty="0"/>
              <a:t>Application code</a:t>
            </a:r>
          </a:p>
          <a:p>
            <a:pPr lvl="1" eaLnBrk="1" hangingPunct="1">
              <a:defRPr/>
            </a:pPr>
            <a:r>
              <a:rPr lang="en-US" dirty="0"/>
              <a:t>Unsupported in C (except for horrible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setjmp</a:t>
            </a:r>
            <a:r>
              <a:rPr lang="en-US" dirty="0"/>
              <a:t> hack)</a:t>
            </a:r>
          </a:p>
          <a:p>
            <a:pPr lvl="1" eaLnBrk="1" hangingPunct="1">
              <a:defRPr/>
            </a:pPr>
            <a:r>
              <a:rPr lang="en-US" dirty="0"/>
              <a:t>C++/Java </a:t>
            </a:r>
            <a:r>
              <a:rPr lang="en-US" dirty="0">
                <a:latin typeface="Courier New" pitchFamily="49" charset="0"/>
              </a:rPr>
              <a:t>throw</a:t>
            </a:r>
            <a:r>
              <a:rPr lang="en-US" dirty="0"/>
              <a:t>/</a:t>
            </a:r>
            <a:r>
              <a:rPr lang="en-US" dirty="0">
                <a:latin typeface="Courier New" pitchFamily="49" charset="0"/>
              </a:rPr>
              <a:t>catch</a:t>
            </a:r>
          </a:p>
          <a:p>
            <a:pPr lvl="1" eaLnBrk="1" hangingPunct="1">
              <a:defRPr/>
            </a:pPr>
            <a:r>
              <a:rPr lang="en-US" dirty="0"/>
              <a:t>Python </a:t>
            </a:r>
            <a:r>
              <a:rPr lang="en-US" dirty="0">
                <a:latin typeface="Courier New" pitchFamily="49" charset="0"/>
              </a:rPr>
              <a:t>try/except</a:t>
            </a: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Killing a Process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Problem: runaway process (e.g., unintentional infinite loop)</a:t>
            </a:r>
          </a:p>
          <a:p>
            <a:pPr lvl="1" eaLnBrk="1" hangingPunct="1">
              <a:defRPr/>
            </a:pPr>
            <a:r>
              <a:rPr lang="en-US" dirty="0"/>
              <a:t>Solution: kernel has superpowers, can kill it off</a:t>
            </a:r>
          </a:p>
          <a:p>
            <a:pPr eaLnBrk="1" hangingPunct="1">
              <a:defRPr/>
            </a:pPr>
            <a:r>
              <a:rPr lang="en-US" dirty="0"/>
              <a:t>Problem: cleaning up after killing process</a:t>
            </a:r>
          </a:p>
          <a:p>
            <a:pPr lvl="1" eaLnBrk="1" hangingPunct="1">
              <a:defRPr/>
            </a:pPr>
            <a:r>
              <a:rPr lang="en-US" dirty="0"/>
              <a:t>Kernel can close open files, release memory, etc.</a:t>
            </a:r>
          </a:p>
          <a:p>
            <a:pPr lvl="1" eaLnBrk="1" hangingPunct="1">
              <a:defRPr/>
            </a:pPr>
            <a:r>
              <a:rPr lang="en-US" dirty="0"/>
              <a:t>Kernel </a:t>
            </a:r>
            <a:r>
              <a:rPr lang="en-US" i="1" dirty="0"/>
              <a:t>can’t</a:t>
            </a:r>
            <a:r>
              <a:rPr lang="en-US" dirty="0"/>
              <a:t> know whether to delete temporary files or send “bye-bye” message across network</a:t>
            </a:r>
          </a:p>
          <a:p>
            <a:pPr eaLnBrk="1" hangingPunct="1">
              <a:defRPr/>
            </a:pPr>
            <a:r>
              <a:rPr lang="en-US" dirty="0"/>
              <a:t>Solution: let processes intercept attempt to kill</a:t>
            </a:r>
          </a:p>
          <a:p>
            <a:pPr lvl="1" eaLnBrk="1" hangingPunct="1">
              <a:defRPr/>
            </a:pPr>
            <a:r>
              <a:rPr lang="en-US" dirty="0"/>
              <a:t>Assumption is that they will clean up and exit gracefully</a:t>
            </a:r>
          </a:p>
          <a:p>
            <a:pPr lvl="1" eaLnBrk="1" hangingPunct="1">
              <a:defRPr/>
            </a:pPr>
            <a:r>
              <a:rPr lang="en-US" dirty="0"/>
              <a:t>No direct enforcement of that assumption!</a:t>
            </a: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3647180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signal</a:t>
            </a:r>
            <a:r>
              <a:rPr lang="en-US" dirty="0"/>
              <a:t> is a small “message” that notifies a process that an event of some type has occurred in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Kernel abstraction for exceptions and interrupts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Sent from kernel (sometimes at request of another process) to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Different signals are identified by small integer 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Only information in a signal is its ID and fact of arrival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Represented internally by </a:t>
            </a:r>
            <a:r>
              <a:rPr lang="en-US" i="1" dirty="0">
                <a:solidFill>
                  <a:schemeClr val="hlink"/>
                </a:solidFill>
              </a:rPr>
              <a:t>one bit</a:t>
            </a:r>
            <a:r>
              <a:rPr lang="en-US" dirty="0">
                <a:solidFill>
                  <a:schemeClr val="hlink"/>
                </a:solidFill>
              </a:rPr>
              <a:t> in kernel</a:t>
            </a:r>
          </a:p>
        </p:txBody>
      </p:sp>
      <p:graphicFrame>
        <p:nvGraphicFramePr>
          <p:cNvPr id="522244" name="Group 4"/>
          <p:cNvGraphicFramePr>
            <a:graphicFrameLocks noGrp="1"/>
          </p:cNvGraphicFramePr>
          <p:nvPr/>
        </p:nvGraphicFramePr>
        <p:xfrm>
          <a:off x="1676400" y="4038600"/>
          <a:ext cx="8872538" cy="21296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8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161"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ID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Default Action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Corresponding Event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Interrupt from keyboard 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ctl-c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SIGKILL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Kill program (cannot override or ignore)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SIGSEGV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 &amp; Dump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Segmentation violation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SIGALRM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Timer signal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SIGCHLD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Ignore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Child stopped or terminated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Sending 	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</a:t>
            </a:r>
            <a:r>
              <a:rPr lang="en-US" i="1" dirty="0">
                <a:solidFill>
                  <a:srgbClr val="FF33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FF3300"/>
                </a:solidFill>
              </a:rPr>
              <a:t>destination process</a:t>
            </a:r>
            <a:r>
              <a:rPr lang="en-US" dirty="0"/>
              <a:t> by updating some state in the context of the destination process</a:t>
            </a:r>
          </a:p>
          <a:p>
            <a:pPr eaLnBrk="1" hangingPunct="1">
              <a:defRPr/>
            </a:pPr>
            <a:r>
              <a:rPr lang="en-US" dirty="0"/>
              <a:t>Kernel sends a signal for one of the following reasons:</a:t>
            </a:r>
          </a:p>
          <a:p>
            <a:pPr lvl="1" eaLnBrk="1" hangingPunct="1">
              <a:defRPr/>
            </a:pPr>
            <a:r>
              <a:rPr lang="en-US" dirty="0"/>
              <a:t>Kernel has detected a system event such as divide by zero (</a:t>
            </a:r>
            <a:r>
              <a:rPr lang="en-US" dirty="0" err="1"/>
              <a:t>SIGFPE</a:t>
            </a:r>
            <a:r>
              <a:rPr lang="en-US" dirty="0"/>
              <a:t>) or termination of a child process (</a:t>
            </a:r>
            <a:r>
              <a:rPr lang="en-US" dirty="0" err="1"/>
              <a:t>SIGCHLD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Another process has invoked the </a:t>
            </a: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that the kernel send a signal to the destination process</a:t>
            </a:r>
          </a:p>
          <a:p>
            <a:pPr lvl="3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I/O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Problem: I/O devices are slow</a:t>
            </a:r>
          </a:p>
          <a:p>
            <a:pPr eaLnBrk="1" hangingPunct="1">
              <a:defRPr/>
            </a:pPr>
            <a:r>
              <a:rPr lang="en-US" dirty="0"/>
              <a:t>Solution 1: wait for I/O</a:t>
            </a:r>
          </a:p>
          <a:p>
            <a:pPr lvl="1" eaLnBrk="1" hangingPunct="1">
              <a:defRPr/>
            </a:pPr>
            <a:r>
              <a:rPr lang="en-US" dirty="0"/>
              <a:t>CPU stops executing instructions until device gives answer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polling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Every so often, check to see whether I/O is done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Device eventually </a:t>
            </a:r>
            <a:r>
              <a:rPr lang="en-US" i="1" dirty="0"/>
              <a:t>interrupts</a:t>
            </a:r>
            <a:r>
              <a:rPr lang="en-US" dirty="0"/>
              <a:t> CPU to tell it I/O is done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05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Receiving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destination process </a:t>
            </a:r>
            <a:r>
              <a:rPr lang="en-US" i="1" dirty="0">
                <a:solidFill>
                  <a:srgbClr val="FF3300"/>
                </a:solidFill>
              </a:rPr>
              <a:t>receives</a:t>
            </a:r>
            <a:r>
              <a:rPr lang="en-US" dirty="0"/>
              <a:t> a signal when it is forced by kernel to react in some way to delivery of the signal</a:t>
            </a:r>
          </a:p>
          <a:p>
            <a:pPr eaLnBrk="1" hangingPunct="1">
              <a:defRPr/>
            </a:pPr>
            <a:r>
              <a:rPr lang="en-US" dirty="0"/>
              <a:t>Five possible ways to react: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Ignore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signal (do nothing)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Terminate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</a:t>
            </a:r>
          </a:p>
          <a:p>
            <a:pPr lvl="1" eaLnBrk="1" hangingPunct="1">
              <a:defRPr/>
            </a:pPr>
            <a:r>
              <a:rPr lang="en-US" dirty="0"/>
              <a:t>Temporarily </a:t>
            </a:r>
            <a:r>
              <a:rPr lang="en-US" i="1" dirty="0">
                <a:solidFill>
                  <a:srgbClr val="FF0000"/>
                </a:solidFill>
              </a:rPr>
              <a:t>stop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 from running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Continue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stopped process (let it run again)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3300"/>
                </a:solidFill>
              </a:rPr>
              <a:t>Catch </a:t>
            </a:r>
            <a:r>
              <a:rPr lang="en-US" dirty="0"/>
              <a:t>the signal by executing a user-level function called a </a:t>
            </a:r>
            <a:r>
              <a:rPr lang="en-US" dirty="0">
                <a:solidFill>
                  <a:srgbClr val="FF3300"/>
                </a:solidFill>
              </a:rPr>
              <a:t>signal handler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OS-initiated function call</a:t>
            </a:r>
          </a:p>
          <a:p>
            <a:pPr lvl="2" eaLnBrk="1" hangingPunct="1">
              <a:defRPr/>
            </a:pPr>
            <a:r>
              <a:rPr lang="en-US" dirty="0"/>
              <a:t>Akin to hardware exception handler being called in response to asynchronous interrupt</a:t>
            </a:r>
          </a:p>
          <a:p>
            <a:pPr lvl="2" eaLnBrk="1" hangingPunct="1">
              <a:defRPr/>
            </a:pPr>
            <a:r>
              <a:rPr lang="en-US" dirty="0"/>
              <a:t>Like interrupts, signal handler might or might not return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Pending &amp; Blocked Signals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signal is </a:t>
            </a:r>
            <a:r>
              <a:rPr lang="en-US" i="1" dirty="0">
                <a:solidFill>
                  <a:srgbClr val="FF3300"/>
                </a:solidFill>
              </a:rPr>
              <a:t>pending</a:t>
            </a:r>
            <a:r>
              <a:rPr lang="en-US" dirty="0"/>
              <a:t> if it has been sent but not yet received</a:t>
            </a:r>
          </a:p>
          <a:p>
            <a:pPr lvl="1" eaLnBrk="1" hangingPunct="1">
              <a:defRPr/>
            </a:pPr>
            <a:r>
              <a:rPr lang="en-US" dirty="0"/>
              <a:t>There can be at most </a:t>
            </a:r>
            <a:r>
              <a:rPr lang="en-US" i="1" dirty="0"/>
              <a:t>one</a:t>
            </a:r>
            <a:r>
              <a:rPr lang="en-US" dirty="0"/>
              <a:t> pending signal of any particular type</a:t>
            </a:r>
          </a:p>
          <a:p>
            <a:pPr lvl="1" eaLnBrk="1" hangingPunct="1">
              <a:defRPr/>
            </a:pPr>
            <a:r>
              <a:rPr lang="en-US" dirty="0"/>
              <a:t>Important: </a:t>
            </a:r>
            <a:r>
              <a:rPr lang="en-US" dirty="0">
                <a:solidFill>
                  <a:schemeClr val="hlink"/>
                </a:solidFill>
              </a:rPr>
              <a:t>signals are not queued</a:t>
            </a:r>
          </a:p>
          <a:p>
            <a:pPr lvl="2" eaLnBrk="1" hangingPunct="1">
              <a:defRPr/>
            </a:pPr>
            <a:r>
              <a:rPr lang="en-US" dirty="0"/>
              <a:t>If a process has pending signal of type </a:t>
            </a:r>
            <a:r>
              <a:rPr lang="en-US" i="1" dirty="0"/>
              <a:t>k</a:t>
            </a:r>
            <a:r>
              <a:rPr lang="en-US" dirty="0"/>
              <a:t>, then subsequent signals of type </a:t>
            </a:r>
            <a:r>
              <a:rPr lang="en-US" i="1" dirty="0"/>
              <a:t>k</a:t>
            </a:r>
            <a:r>
              <a:rPr lang="en-US" dirty="0"/>
              <a:t> for that process are discarded</a:t>
            </a:r>
          </a:p>
          <a:p>
            <a:pPr eaLnBrk="1" hangingPunct="1">
              <a:defRPr/>
            </a:pPr>
            <a:r>
              <a:rPr lang="en-US" dirty="0"/>
              <a:t>Process can </a:t>
            </a:r>
            <a:r>
              <a:rPr lang="en-US" i="1" dirty="0">
                <a:solidFill>
                  <a:srgbClr val="FF3300"/>
                </a:solidFill>
              </a:rPr>
              <a:t>block</a:t>
            </a:r>
            <a:r>
              <a:rPr lang="en-US" dirty="0"/>
              <a:t> receipt of certain signals</a:t>
            </a:r>
          </a:p>
          <a:p>
            <a:pPr lvl="1" eaLnBrk="1" hangingPunct="1">
              <a:defRPr/>
            </a:pPr>
            <a:r>
              <a:rPr lang="en-US" dirty="0"/>
              <a:t>Blocked signals can be delivered, but won’t be received until signal is unblocked</a:t>
            </a:r>
          </a:p>
          <a:p>
            <a:pPr eaLnBrk="1" hangingPunct="1">
              <a:defRPr/>
            </a:pPr>
            <a:r>
              <a:rPr lang="en-US" dirty="0"/>
              <a:t>Pending signal is received </a:t>
            </a:r>
            <a:r>
              <a:rPr lang="en-US" i="1" dirty="0"/>
              <a:t>at most</a:t>
            </a:r>
            <a:r>
              <a:rPr lang="en-US" dirty="0"/>
              <a:t> once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Bit Masks	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process.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– represents set of pending signals</a:t>
            </a:r>
          </a:p>
          <a:p>
            <a:pPr lvl="2" eaLnBrk="1" hangingPunct="1">
              <a:defRPr/>
            </a:pPr>
            <a:r>
              <a:rPr lang="en-US" dirty="0"/>
              <a:t>Kernel sets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delivered</a:t>
            </a:r>
          </a:p>
          <a:p>
            <a:pPr lvl="2" eaLnBrk="1" hangingPunct="1">
              <a:defRPr/>
            </a:pPr>
            <a:r>
              <a:rPr lang="en-US" dirty="0"/>
              <a:t>Kernel clears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received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– represents set of blocked signals</a:t>
            </a:r>
          </a:p>
          <a:p>
            <a:pPr lvl="2" eaLnBrk="1" hangingPunct="1">
              <a:defRPr/>
            </a:pPr>
            <a:r>
              <a:rPr lang="en-US" dirty="0"/>
              <a:t>Can be set and cleared by application using </a:t>
            </a:r>
            <a:r>
              <a:rPr lang="en-US" dirty="0" err="1">
                <a:latin typeface="Courier New" pitchFamily="49" charset="0"/>
              </a:rPr>
              <a:t>sigprocmask</a:t>
            </a:r>
            <a:endParaRPr lang="en-US" dirty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Also referred to as the </a:t>
            </a:r>
            <a:r>
              <a:rPr lang="en-US" i="1" dirty="0">
                <a:latin typeface="Courier New" pitchFamily="49" charset="0"/>
              </a:rPr>
              <a:t>signal mask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2" y="1200150"/>
            <a:ext cx="10356848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 err="1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9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39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9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39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39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61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4114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940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642101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42101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642101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624639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642101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8077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8156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8077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8156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752601" y="3962401"/>
            <a:ext cx="6575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2514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4108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5708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4695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4702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5715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7000" y="5943601"/>
            <a:ext cx="902447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Important: All context switches are initiated by calling some exception handler, e.g. timer. </a:t>
            </a:r>
          </a:p>
        </p:txBody>
      </p:sp>
    </p:spTree>
    <p:extLst>
      <p:ext uri="{BB962C8B-B14F-4D97-AF65-F5344CB8AC3E}">
        <p14:creationId xmlns:p14="http://schemas.microsoft.com/office/powerpoint/2010/main" val="34820684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Receiving Signals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Suppose  kernel is returning from exception handler and is ready to pass control to process </a:t>
            </a:r>
            <a:r>
              <a:rPr lang="en-US" i="1"/>
              <a:t>p</a:t>
            </a:r>
            <a:endParaRPr lang="en-US"/>
          </a:p>
          <a:p>
            <a:pPr eaLnBrk="1" hangingPunct="1">
              <a:defRPr/>
            </a:pPr>
            <a:r>
              <a:rPr lang="en-US"/>
              <a:t>Kernel computes</a:t>
            </a:r>
            <a:r>
              <a:rPr lang="en-US">
                <a:latin typeface="Courier New" pitchFamily="49" charset="0"/>
              </a:rPr>
              <a:t> pnb = pending &amp; ~blocked</a:t>
            </a:r>
          </a:p>
          <a:p>
            <a:pPr lvl="1" eaLnBrk="1" hangingPunct="1">
              <a:defRPr/>
            </a:pPr>
            <a:r>
              <a:rPr lang="en-US"/>
              <a:t>The set of pending nonblocked signals for process </a:t>
            </a:r>
            <a:r>
              <a:rPr lang="en-US" i="1"/>
              <a:t>p</a:t>
            </a:r>
            <a:r>
              <a:rPr lang="en-US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/>
              <a:t>If  (</a:t>
            </a:r>
            <a:r>
              <a:rPr lang="en-US">
                <a:latin typeface="Courier New" pitchFamily="49" charset="0"/>
              </a:rPr>
              <a:t>pnb == 0</a:t>
            </a:r>
            <a:r>
              <a:rPr lang="en-US"/>
              <a:t>) </a:t>
            </a:r>
          </a:p>
          <a:p>
            <a:pPr lvl="1" eaLnBrk="1" hangingPunct="1">
              <a:defRPr/>
            </a:pPr>
            <a:r>
              <a:rPr lang="en-US"/>
              <a:t>Pass control to next instruction in logical flow for </a:t>
            </a:r>
            <a:r>
              <a:rPr lang="en-US" i="1"/>
              <a:t>p</a:t>
            </a:r>
            <a:endParaRPr lang="en-US"/>
          </a:p>
          <a:p>
            <a:pPr eaLnBrk="1" hangingPunct="1">
              <a:defRPr/>
            </a:pPr>
            <a:r>
              <a:rPr lang="en-US"/>
              <a:t>Else</a:t>
            </a:r>
          </a:p>
          <a:p>
            <a:pPr lvl="1" eaLnBrk="1" hangingPunct="1">
              <a:defRPr/>
            </a:pPr>
            <a:r>
              <a:rPr lang="en-US"/>
              <a:t>Choose lowest-numbered signal </a:t>
            </a:r>
            <a:r>
              <a:rPr lang="en-US" i="1"/>
              <a:t>k</a:t>
            </a:r>
            <a:r>
              <a:rPr lang="en-US"/>
              <a:t> in </a:t>
            </a:r>
            <a:r>
              <a:rPr lang="en-US">
                <a:latin typeface="Courier New" pitchFamily="49" charset="0"/>
              </a:rPr>
              <a:t>pnb</a:t>
            </a:r>
            <a:r>
              <a:rPr lang="en-US"/>
              <a:t> and force process </a:t>
            </a:r>
            <a:r>
              <a:rPr lang="en-US" i="1"/>
              <a:t>p</a:t>
            </a:r>
            <a:r>
              <a:rPr lang="en-US"/>
              <a:t> to </a:t>
            </a:r>
            <a:r>
              <a:rPr lang="en-US">
                <a:solidFill>
                  <a:srgbClr val="FF3300"/>
                </a:solidFill>
              </a:rPr>
              <a:t>receive</a:t>
            </a:r>
            <a:r>
              <a:rPr lang="en-US"/>
              <a:t> signal </a:t>
            </a:r>
            <a:r>
              <a:rPr lang="en-US" i="1"/>
              <a:t>k</a:t>
            </a:r>
          </a:p>
          <a:p>
            <a:pPr lvl="1" eaLnBrk="1" hangingPunct="1">
              <a:defRPr/>
            </a:pPr>
            <a:r>
              <a:rPr lang="en-US"/>
              <a:t>Receipt of signal triggers some </a:t>
            </a:r>
            <a:r>
              <a:rPr lang="en-US" i="1">
                <a:solidFill>
                  <a:srgbClr val="FF3300"/>
                </a:solidFill>
              </a:rPr>
              <a:t>action</a:t>
            </a:r>
            <a:r>
              <a:rPr lang="en-US"/>
              <a:t> by </a:t>
            </a:r>
            <a:r>
              <a:rPr lang="en-US" i="1"/>
              <a:t>p</a:t>
            </a:r>
          </a:p>
          <a:p>
            <a:pPr lvl="1" eaLnBrk="1" hangingPunct="1">
              <a:defRPr/>
            </a:pPr>
            <a:r>
              <a:rPr lang="en-US"/>
              <a:t>Repeat for all nonzero </a:t>
            </a:r>
            <a:r>
              <a:rPr lang="en-US" i="1"/>
              <a:t>k</a:t>
            </a:r>
            <a:r>
              <a:rPr lang="en-US"/>
              <a:t> in </a:t>
            </a:r>
            <a:r>
              <a:rPr lang="en-US">
                <a:latin typeface="Courier New" pitchFamily="49" charset="0"/>
              </a:rPr>
              <a:t>pnb</a:t>
            </a:r>
          </a:p>
          <a:p>
            <a:pPr lvl="1" eaLnBrk="1" hangingPunct="1">
              <a:defRPr/>
            </a:pPr>
            <a:r>
              <a:rPr lang="en-US"/>
              <a:t>Pass control to next instruction in logical flow for </a:t>
            </a:r>
            <a:r>
              <a:rPr lang="en-US" i="1"/>
              <a:t>p</a:t>
            </a:r>
            <a:endParaRPr lang="en-US"/>
          </a:p>
          <a:p>
            <a:pPr lvl="1" eaLnBrk="1" hangingPunct="1">
              <a:defRPr/>
            </a:pP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1" y="1066801"/>
            <a:ext cx="7918435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Every process belongs to exactly one </a:t>
            </a:r>
            <a:r>
              <a:rPr lang="en-US" i="1" dirty="0"/>
              <a:t>process group</a:t>
            </a:r>
          </a:p>
        </p:txBody>
      </p:sp>
      <p:sp>
        <p:nvSpPr>
          <p:cNvPr id="32772" name="Oval 4"/>
          <p:cNvSpPr>
            <a:spLocks noChangeAspect="1" noChangeArrowheads="1"/>
          </p:cNvSpPr>
          <p:nvPr/>
        </p:nvSpPr>
        <p:spPr bwMode="auto">
          <a:xfrm>
            <a:off x="3422651" y="3228976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</a:t>
            </a:r>
          </a:p>
        </p:txBody>
      </p:sp>
      <p:sp>
        <p:nvSpPr>
          <p:cNvPr id="32773" name="Oval 5"/>
          <p:cNvSpPr>
            <a:spLocks noChangeAspect="1" noChangeArrowheads="1"/>
          </p:cNvSpPr>
          <p:nvPr/>
        </p:nvSpPr>
        <p:spPr bwMode="auto">
          <a:xfrm>
            <a:off x="5618163" y="3228975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#1</a:t>
            </a:r>
          </a:p>
        </p:txBody>
      </p:sp>
      <p:sp>
        <p:nvSpPr>
          <p:cNvPr id="32774" name="Oval 6"/>
          <p:cNvSpPr>
            <a:spLocks noChangeAspect="1" noChangeArrowheads="1"/>
          </p:cNvSpPr>
          <p:nvPr/>
        </p:nvSpPr>
        <p:spPr bwMode="auto">
          <a:xfrm>
            <a:off x="7772400" y="3228976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#2</a:t>
            </a:r>
          </a:p>
        </p:txBody>
      </p:sp>
      <p:sp>
        <p:nvSpPr>
          <p:cNvPr id="32775" name="Oval 7"/>
          <p:cNvSpPr>
            <a:spLocks noChangeAspect="1" noChangeArrowheads="1"/>
          </p:cNvSpPr>
          <p:nvPr/>
        </p:nvSpPr>
        <p:spPr bwMode="auto">
          <a:xfrm>
            <a:off x="5622925" y="190500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Shell</a:t>
            </a:r>
          </a:p>
        </p:txBody>
      </p:sp>
      <p:sp>
        <p:nvSpPr>
          <p:cNvPr id="32776" name="Oval 8"/>
          <p:cNvSpPr>
            <a:spLocks noChangeAspect="1" noChangeArrowheads="1"/>
          </p:cNvSpPr>
          <p:nvPr/>
        </p:nvSpPr>
        <p:spPr bwMode="auto">
          <a:xfrm>
            <a:off x="2863850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7" name="Oval 9"/>
          <p:cNvSpPr>
            <a:spLocks noChangeAspect="1" noChangeArrowheads="1"/>
          </p:cNvSpPr>
          <p:nvPr/>
        </p:nvSpPr>
        <p:spPr bwMode="auto">
          <a:xfrm>
            <a:off x="3989388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8" name="Line 10"/>
          <p:cNvSpPr>
            <a:spLocks noChangeAspect="1" noChangeShapeType="1"/>
          </p:cNvSpPr>
          <p:nvPr/>
        </p:nvSpPr>
        <p:spPr bwMode="auto">
          <a:xfrm flipH="1">
            <a:off x="3430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Aspect="1" noChangeShapeType="1"/>
          </p:cNvSpPr>
          <p:nvPr/>
        </p:nvSpPr>
        <p:spPr bwMode="auto">
          <a:xfrm>
            <a:off x="4210051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0" name="Line 12"/>
          <p:cNvSpPr>
            <a:spLocks noChangeAspect="1" noChangeShapeType="1"/>
          </p:cNvSpPr>
          <p:nvPr/>
        </p:nvSpPr>
        <p:spPr bwMode="auto">
          <a:xfrm>
            <a:off x="6118225" y="2667001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1" name="Line 13"/>
          <p:cNvSpPr>
            <a:spLocks noChangeAspect="1" noChangeShapeType="1"/>
          </p:cNvSpPr>
          <p:nvPr/>
        </p:nvSpPr>
        <p:spPr bwMode="auto">
          <a:xfrm flipH="1">
            <a:off x="4292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Line 14"/>
          <p:cNvSpPr>
            <a:spLocks noChangeAspect="1" noChangeShapeType="1"/>
          </p:cNvSpPr>
          <p:nvPr/>
        </p:nvSpPr>
        <p:spPr bwMode="auto">
          <a:xfrm>
            <a:off x="6492876" y="2535239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spect="1" noChangeArrowheads="1"/>
          </p:cNvSpPr>
          <p:nvPr/>
        </p:nvSpPr>
        <p:spPr bwMode="auto">
          <a:xfrm>
            <a:off x="4814429" y="20678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590800" y="3119439"/>
            <a:ext cx="2448306" cy="257080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7"/>
          <p:cNvSpPr txBox="1">
            <a:spLocks noChangeAspect="1" noChangeArrowheads="1"/>
          </p:cNvSpPr>
          <p:nvPr/>
        </p:nvSpPr>
        <p:spPr bwMode="auto">
          <a:xfrm>
            <a:off x="2909888" y="5816601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2786" name="Rectangle 18"/>
          <p:cNvSpPr>
            <a:spLocks noChangeAspect="1" noChangeArrowheads="1"/>
          </p:cNvSpPr>
          <p:nvPr/>
        </p:nvSpPr>
        <p:spPr bwMode="auto">
          <a:xfrm>
            <a:off x="5530850" y="3119436"/>
            <a:ext cx="1176338" cy="108902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Text Box 19"/>
          <p:cNvSpPr txBox="1">
            <a:spLocks noChangeAspect="1" noChangeArrowheads="1"/>
          </p:cNvSpPr>
          <p:nvPr/>
        </p:nvSpPr>
        <p:spPr bwMode="auto">
          <a:xfrm>
            <a:off x="5229226" y="4202114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32</a:t>
            </a:r>
          </a:p>
        </p:txBody>
      </p:sp>
      <p:sp>
        <p:nvSpPr>
          <p:cNvPr id="32788" name="Text Box 20"/>
          <p:cNvSpPr txBox="1">
            <a:spLocks noChangeAspect="1" noChangeArrowheads="1"/>
          </p:cNvSpPr>
          <p:nvPr/>
        </p:nvSpPr>
        <p:spPr bwMode="auto">
          <a:xfrm>
            <a:off x="7339013" y="42084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40</a:t>
            </a:r>
          </a:p>
        </p:txBody>
      </p:sp>
      <p:sp>
        <p:nvSpPr>
          <p:cNvPr id="32789" name="Rectangle 21"/>
          <p:cNvSpPr>
            <a:spLocks noChangeAspect="1" noChangeArrowheads="1"/>
          </p:cNvSpPr>
          <p:nvPr/>
        </p:nvSpPr>
        <p:spPr bwMode="auto">
          <a:xfrm>
            <a:off x="7669214" y="3119439"/>
            <a:ext cx="1176337" cy="10826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2"/>
          <p:cNvSpPr txBox="1">
            <a:spLocks noChangeAspect="1" noChangeArrowheads="1"/>
          </p:cNvSpPr>
          <p:nvPr/>
        </p:nvSpPr>
        <p:spPr bwMode="auto">
          <a:xfrm>
            <a:off x="2615741" y="33632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1" name="Text Box 23"/>
          <p:cNvSpPr txBox="1">
            <a:spLocks noChangeAspect="1" noChangeArrowheads="1"/>
          </p:cNvSpPr>
          <p:nvPr/>
        </p:nvSpPr>
        <p:spPr bwMode="auto">
          <a:xfrm>
            <a:off x="6684964" y="34140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2792" name="Text Box 24"/>
          <p:cNvSpPr txBox="1">
            <a:spLocks noChangeAspect="1" noChangeArrowheads="1"/>
          </p:cNvSpPr>
          <p:nvPr/>
        </p:nvSpPr>
        <p:spPr bwMode="auto">
          <a:xfrm>
            <a:off x="8796339" y="3441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2793" name="Text Box 25"/>
          <p:cNvSpPr txBox="1">
            <a:spLocks noChangeAspect="1" noChangeArrowheads="1"/>
          </p:cNvSpPr>
          <p:nvPr/>
        </p:nvSpPr>
        <p:spPr bwMode="auto">
          <a:xfrm>
            <a:off x="2915779" y="5219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4058779" y="522858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5738813" y="5029201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getpgrp()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– Return process group of current process</a:t>
            </a:r>
          </a:p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setpgid() –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Change process group of a process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 or process group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</a:t>
            </a:r>
            <a:r>
              <a:rPr lang="en-US" dirty="0" err="1">
                <a:latin typeface="Courier New" pitchFamily="49" charset="0"/>
              </a:rPr>
              <a:t>SIGKILL</a:t>
            </a:r>
            <a:r>
              <a:rPr lang="en-US" dirty="0">
                <a:latin typeface="Courier New" pitchFamily="49" charset="0"/>
              </a:rPr>
              <a:t> to process 24818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–24817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SIGKILL to every process in process </a:t>
            </a:r>
            <a:r>
              <a:rPr lang="en-US" i="1" dirty="0">
                <a:latin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</a:rPr>
              <a:t> 24817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4628190" cy="403187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-9 -24817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SIGINT – default action is to terminate each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5"/>
            <a:ext cx="2200736" cy="166875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5" name="Oval 9"/>
          <p:cNvSpPr>
            <a:spLocks noChangeAspect="1" noChangeArrowheads="1"/>
          </p:cNvSpPr>
          <p:nvPr/>
        </p:nvSpPr>
        <p:spPr bwMode="auto">
          <a:xfrm>
            <a:off x="3724275" y="4730750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6" name="Oval 10"/>
          <p:cNvSpPr>
            <a:spLocks noChangeAspect="1" noChangeArrowheads="1"/>
          </p:cNvSpPr>
          <p:nvPr/>
        </p:nvSpPr>
        <p:spPr bwMode="auto">
          <a:xfrm>
            <a:off x="4624389" y="4730750"/>
            <a:ext cx="788987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 flipH="1">
            <a:off x="4178300" y="4440239"/>
            <a:ext cx="146050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4802189" y="4437063"/>
            <a:ext cx="1301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119229" y="2806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3573463" y="57959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5" name="Text Box 19"/>
          <p:cNvSpPr txBox="1">
            <a:spLocks noChangeAspect="1" noChangeArrowheads="1"/>
          </p:cNvSpPr>
          <p:nvPr/>
        </p:nvSpPr>
        <p:spPr bwMode="auto">
          <a:xfrm>
            <a:off x="5683251" y="4562475"/>
            <a:ext cx="13700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32</a:t>
            </a:r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7370763" y="4562475"/>
            <a:ext cx="13700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40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358691" y="38426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0460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4841" name="Text Box 25"/>
          <p:cNvSpPr txBox="1">
            <a:spLocks noChangeAspect="1" noChangeArrowheads="1"/>
          </p:cNvSpPr>
          <p:nvPr/>
        </p:nvSpPr>
        <p:spPr bwMode="auto">
          <a:xfrm>
            <a:off x="3598404" y="53285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42" name="Text Box 26"/>
          <p:cNvSpPr txBox="1">
            <a:spLocks noChangeAspect="1" noChangeArrowheads="1"/>
          </p:cNvSpPr>
          <p:nvPr/>
        </p:nvSpPr>
        <p:spPr bwMode="auto">
          <a:xfrm>
            <a:off x="4514391" y="533653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3685796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133600" y="1066801"/>
            <a:ext cx="7696200" cy="526297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while(1); /* Child infinite loop */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("Killing process %d\n",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kill(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(WIFEXITED(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	  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, WEXITSTATUS(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abnormally\n",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02B1F1-D34A-4388-90D5-66F8E1709AC6}"/>
              </a:ext>
            </a:extLst>
          </p:cNvPr>
          <p:cNvSpPr/>
          <p:nvPr/>
        </p:nvSpPr>
        <p:spPr bwMode="auto">
          <a:xfrm>
            <a:off x="2819400" y="3276600"/>
            <a:ext cx="2590800" cy="5334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Errors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How to handle bad mistakes like divide by 0?</a:t>
            </a:r>
          </a:p>
          <a:p>
            <a:pPr eaLnBrk="1" hangingPunct="1">
              <a:defRPr/>
            </a:pPr>
            <a:r>
              <a:rPr lang="en-US" dirty="0"/>
              <a:t>Solution 1: ignore completely</a:t>
            </a:r>
          </a:p>
          <a:p>
            <a:pPr eaLnBrk="1" hangingPunct="1">
              <a:defRPr/>
            </a:pPr>
            <a:r>
              <a:rPr lang="en-US" dirty="0"/>
              <a:t>Solution 2: set a flag and let program check</a:t>
            </a:r>
          </a:p>
          <a:p>
            <a:pPr lvl="1" eaLnBrk="1" hangingPunct="1">
              <a:defRPr/>
            </a:pPr>
            <a:r>
              <a:rPr lang="en-US" dirty="0"/>
              <a:t>Used for minor errors like integer overflow</a:t>
            </a:r>
          </a:p>
          <a:p>
            <a:pPr lvl="1" eaLnBrk="1" hangingPunct="1">
              <a:defRPr/>
            </a:pPr>
            <a:r>
              <a:rPr lang="en-US" dirty="0"/>
              <a:t>Nuisance to check after every division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Let CPU notify program in a special way when bad things happen</a:t>
            </a:r>
          </a:p>
          <a:p>
            <a:pPr lvl="1" eaLnBrk="1" hangingPunct="1">
              <a:defRPr/>
            </a:pPr>
            <a:r>
              <a:rPr lang="en-US" dirty="0"/>
              <a:t>Mechanism can be (nearly) identical to that used for I/O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9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Default Actions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Each signal type has predefined </a:t>
            </a:r>
            <a:r>
              <a:rPr lang="en-US" i="1" dirty="0">
                <a:solidFill>
                  <a:srgbClr val="FF33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 eaLnBrk="1" hangingPunct="1">
              <a:defRPr/>
            </a:pPr>
            <a:r>
              <a:rPr lang="en-US" dirty="0"/>
              <a:t>Process terminates</a:t>
            </a:r>
          </a:p>
          <a:p>
            <a:pPr lvl="1" eaLnBrk="1" hangingPunct="1">
              <a:defRPr/>
            </a:pPr>
            <a:r>
              <a:rPr lang="en-US" dirty="0"/>
              <a:t>Process terminates and dumps “core” (memory) to a file</a:t>
            </a:r>
          </a:p>
          <a:p>
            <a:pPr lvl="2" eaLnBrk="1" hangingPunct="1">
              <a:defRPr/>
            </a:pPr>
            <a:r>
              <a:rPr lang="en-US" dirty="0"/>
              <a:t>Nowadays dump is suppressed in normal operation</a:t>
            </a:r>
          </a:p>
          <a:p>
            <a:pPr lvl="1" eaLnBrk="1" hangingPunct="1">
              <a:defRPr/>
            </a:pPr>
            <a:r>
              <a:rPr lang="en-US" dirty="0"/>
              <a:t>Process stops until restarted by a </a:t>
            </a:r>
            <a:r>
              <a:rPr lang="en-US" dirty="0" err="1"/>
              <a:t>SIGCONT</a:t>
            </a:r>
            <a:r>
              <a:rPr lang="en-US" dirty="0"/>
              <a:t> signal</a:t>
            </a:r>
          </a:p>
          <a:p>
            <a:pPr lvl="1" eaLnBrk="1" hangingPunct="1">
              <a:defRPr/>
            </a:pPr>
            <a:r>
              <a:rPr lang="en-US" dirty="0"/>
              <a:t>Process ignores the signal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*signal(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*handler)</a:t>
            </a:r>
          </a:p>
          <a:p>
            <a:pPr eaLnBrk="1" hangingPunct="1">
              <a:defRPr/>
            </a:pPr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/>
              <a:t>SIG_IGN</a:t>
            </a:r>
            <a:r>
              <a:rPr lang="en-US" dirty="0"/>
              <a:t>: ignore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/>
              <a:t>SIG_DFL</a:t>
            </a:r>
            <a:r>
              <a:rPr lang="en-US" dirty="0"/>
              <a:t>: revert to default action on receipt of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Otherwise, handler is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600200" y="990600"/>
            <a:ext cx="8991600" cy="5638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algn="l"/>
            <a:r>
              <a:rPr lang="en-US" sz="1600" dirty="0">
                <a:latin typeface="Menlo-Regular"/>
              </a:rPr>
              <a:t>void </a:t>
            </a:r>
            <a:r>
              <a:rPr lang="en-US" sz="1600" dirty="0" err="1">
                <a:latin typeface="Menlo-Regular"/>
              </a:rPr>
              <a:t>sigint_handler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int</a:t>
            </a:r>
            <a:r>
              <a:rPr lang="en-US" sz="1600" dirty="0">
                <a:latin typeface="Menlo-Regular"/>
              </a:rPr>
              <a:t> sig) /* SIGINT handler */</a:t>
            </a:r>
          </a:p>
          <a:p>
            <a:pPr algn="l"/>
            <a:r>
              <a:rPr lang="en-US" sz="1600" dirty="0">
                <a:latin typeface="Menlo-Regular"/>
              </a:rPr>
              <a:t>{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printf</a:t>
            </a:r>
            <a:r>
              <a:rPr lang="en-US" sz="1600" dirty="0">
                <a:latin typeface="Menlo-Regular"/>
              </a:rPr>
              <a:t>("So you think you can stop the bomb with ctrl-c, do you?\n");</a:t>
            </a:r>
          </a:p>
          <a:p>
            <a:pPr algn="l"/>
            <a:r>
              <a:rPr lang="nl-NL" sz="1600" dirty="0">
                <a:latin typeface="Menlo-Regular"/>
              </a:rPr>
              <a:t>    sleep(2);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printf</a:t>
            </a:r>
            <a:r>
              <a:rPr lang="en-US" sz="1600" dirty="0">
                <a:latin typeface="Menlo-Regular"/>
              </a:rPr>
              <a:t>("Well...");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fflush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stdout</a:t>
            </a:r>
            <a:r>
              <a:rPr lang="en-US" sz="1600" dirty="0">
                <a:latin typeface="Menlo-Regular"/>
              </a:rPr>
              <a:t>);</a:t>
            </a:r>
          </a:p>
          <a:p>
            <a:pPr algn="l"/>
            <a:r>
              <a:rPr lang="nl-NL" sz="1600" dirty="0">
                <a:latin typeface="Menlo-Regular"/>
              </a:rPr>
              <a:t>    sleep(1);</a:t>
            </a:r>
          </a:p>
          <a:p>
            <a:pPr algn="l"/>
            <a:r>
              <a:rPr lang="ro-RO" sz="1600" dirty="0">
                <a:latin typeface="Menlo-Regular"/>
              </a:rPr>
              <a:t>    printf("OK. :-)\n");</a:t>
            </a:r>
          </a:p>
          <a:p>
            <a:pPr algn="l"/>
            <a:r>
              <a:rPr lang="ro-RO" sz="1600" dirty="0">
                <a:latin typeface="Menlo-Regular"/>
              </a:rPr>
              <a:t>    exit(0);</a:t>
            </a:r>
          </a:p>
          <a:p>
            <a:pPr algn="l"/>
            <a:r>
              <a:rPr lang="ro-RO" sz="1600" dirty="0">
                <a:latin typeface="Menlo-Regular"/>
              </a:rPr>
              <a:t>}</a:t>
            </a:r>
          </a:p>
          <a:p>
            <a:pPr algn="l"/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int main()</a:t>
            </a:r>
          </a:p>
          <a:p>
            <a:pPr algn="l"/>
            <a:r>
              <a:rPr lang="ro-RO" sz="1600" dirty="0">
                <a:latin typeface="Menlo-Regular"/>
              </a:rPr>
              <a:t>{</a:t>
            </a:r>
            <a:endParaRPr lang="en-US" sz="1600" dirty="0">
              <a:latin typeface="Menlo-Regular"/>
            </a:endParaRP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sigset_t</a:t>
            </a:r>
            <a:r>
              <a:rPr lang="en-US" sz="1600" dirty="0">
                <a:latin typeface="Menlo-Regular"/>
              </a:rPr>
              <a:t> blocks;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sigemptyset</a:t>
            </a:r>
            <a:r>
              <a:rPr lang="en-US" sz="1600" dirty="0">
                <a:latin typeface="Menlo-Regular"/>
              </a:rPr>
              <a:t>(&amp;blocks);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sigaddset</a:t>
            </a:r>
            <a:r>
              <a:rPr lang="en-US" sz="1600" dirty="0">
                <a:latin typeface="Menlo-Regular"/>
              </a:rPr>
              <a:t>(&amp;blocks, </a:t>
            </a:r>
            <a:r>
              <a:rPr lang="en-US" sz="1600" dirty="0" err="1">
                <a:latin typeface="Menlo-Regular"/>
              </a:rPr>
              <a:t>SIGINT</a:t>
            </a:r>
            <a:r>
              <a:rPr lang="en-US" sz="1600" dirty="0">
                <a:latin typeface="Menlo-Regular"/>
              </a:rPr>
              <a:t>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/* Install the SIGINT handler */</a:t>
            </a:r>
            <a:endParaRPr lang="en-US" sz="1600" dirty="0">
              <a:latin typeface="Menlo-Regular"/>
            </a:endParaRP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sigprocmask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SIG_BLOCK</a:t>
            </a:r>
            <a:r>
              <a:rPr lang="en-US" sz="1600" dirty="0">
                <a:latin typeface="Menlo-Regular"/>
              </a:rPr>
              <a:t>, &amp;blocks, NULL);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if (signal(SIGINT, </a:t>
            </a:r>
            <a:r>
              <a:rPr lang="en-US" sz="1600" dirty="0" err="1">
                <a:latin typeface="Menlo-Regular"/>
              </a:rPr>
              <a:t>SIG_IGN</a:t>
            </a:r>
            <a:r>
              <a:rPr lang="ro-RO" sz="1600" dirty="0">
                <a:latin typeface="Menlo-Regular"/>
              </a:rPr>
              <a:t>) </a:t>
            </a:r>
            <a:r>
              <a:rPr lang="en-US" sz="1600" dirty="0">
                <a:latin typeface="Menlo-Regular"/>
              </a:rPr>
              <a:t>!</a:t>
            </a:r>
            <a:r>
              <a:rPr lang="ro-RO" sz="1600" dirty="0">
                <a:latin typeface="Menlo-Regular"/>
              </a:rPr>
              <a:t>= SIG_</a:t>
            </a:r>
            <a:r>
              <a:rPr lang="en-US" sz="1600" dirty="0" err="1">
                <a:latin typeface="Menlo-Regular"/>
              </a:rPr>
              <a:t>IGN</a:t>
            </a:r>
            <a:r>
              <a:rPr lang="ro-RO" sz="1600" dirty="0">
                <a:latin typeface="Menlo-Regular"/>
              </a:rPr>
              <a:t>)</a:t>
            </a:r>
          </a:p>
          <a:p>
            <a:pPr algn="l"/>
            <a:r>
              <a:rPr lang="ro-RO" sz="1600" dirty="0">
                <a:latin typeface="Menlo-Regular"/>
              </a:rPr>
              <a:t>        </a:t>
            </a:r>
            <a:r>
              <a:rPr lang="en-US" sz="1600" dirty="0">
                <a:latin typeface="Menlo-Regular"/>
              </a:rPr>
              <a:t>signal(</a:t>
            </a:r>
            <a:r>
              <a:rPr lang="en-US" sz="1600" dirty="0" err="1">
                <a:latin typeface="Menlo-Regular"/>
              </a:rPr>
              <a:t>SIGINT</a:t>
            </a:r>
            <a:r>
              <a:rPr lang="en-US" sz="1600" dirty="0">
                <a:latin typeface="Menlo-Regular"/>
              </a:rPr>
              <a:t>, </a:t>
            </a:r>
            <a:r>
              <a:rPr lang="en-US" sz="1600" dirty="0" err="1">
                <a:latin typeface="Menlo-Regular"/>
              </a:rPr>
              <a:t>sigint_handler</a:t>
            </a:r>
            <a:r>
              <a:rPr lang="en-US" sz="1600" dirty="0">
                <a:latin typeface="Menlo-Regular"/>
              </a:rPr>
              <a:t>)</a:t>
            </a:r>
            <a:r>
              <a:rPr lang="ro-RO" sz="1600" dirty="0">
                <a:latin typeface="Menlo-Regular"/>
              </a:rPr>
              <a:t>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sigprocmask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SIG_UNBLOCK</a:t>
            </a:r>
            <a:r>
              <a:rPr lang="en-US" sz="1600" dirty="0">
                <a:latin typeface="Menlo-Regular"/>
              </a:rPr>
              <a:t>, &amp;blocks, NULL);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Menlo-Regular"/>
              </a:rPr>
              <a:t>    pause();</a:t>
            </a:r>
          </a:p>
          <a:p>
            <a:pPr algn="l"/>
            <a:r>
              <a:rPr lang="is-IS" sz="1600" dirty="0">
                <a:latin typeface="Menlo-Regular"/>
              </a:rPr>
              <a:t>    return 0;</a:t>
            </a:r>
          </a:p>
          <a:p>
            <a:pPr algn="l"/>
            <a:r>
              <a:rPr lang="is-IS" sz="1600" dirty="0"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3033" y="6096000"/>
            <a:ext cx="8558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700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4511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3944939" y="3124201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5468939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6992939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6035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7559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4511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7559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4054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4054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4054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4054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4054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2514601" y="4796136"/>
            <a:ext cx="81785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3256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7962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295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95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Another View of Signal Handlers</a:t>
            </a:r>
            <a:br>
              <a:rPr lang="en-US" sz="3400" dirty="0"/>
            </a:br>
            <a:r>
              <a:rPr lang="en-US" sz="3400" dirty="0"/>
              <a:t>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2227379" y="2667001"/>
            <a:ext cx="1604092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delivered</a:t>
            </a:r>
          </a:p>
          <a:p>
            <a:r>
              <a:rPr lang="en-US" dirty="0">
                <a:latin typeface="Calibri" pitchFamily="34" charset="0"/>
              </a:rPr>
              <a:t>to process A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3886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2310428" y="4132053"/>
            <a:ext cx="1520736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received</a:t>
            </a:r>
          </a:p>
          <a:p>
            <a:r>
              <a:rPr lang="en-US" dirty="0">
                <a:latin typeface="Calibri" pitchFamily="34" charset="0"/>
              </a:rPr>
              <a:t>by process A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3886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95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95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5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95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295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517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040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5070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5895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6996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6996452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6996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6978990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996452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9032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9111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9032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111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5063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6664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5647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5655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062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5062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981542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998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654740" y="2709446"/>
            <a:ext cx="374461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648201" y="5071646"/>
            <a:ext cx="397993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029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5013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160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4368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4374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6722533" y="4116925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4369878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557202" y="2825740"/>
            <a:ext cx="2051032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3541190" y="2286001"/>
            <a:ext cx="1644643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7136346" y="4571995"/>
            <a:ext cx="1478488" cy="75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3865052" y="3144828"/>
            <a:ext cx="50687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3865053" y="3849678"/>
            <a:ext cx="5212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1960034" y="31051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6119290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8473024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4893734" y="3600457"/>
            <a:ext cx="1854200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6755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6749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6881302" y="3409940"/>
            <a:ext cx="211453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9130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6755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4360333" y="4040724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5053546" y="4698995"/>
            <a:ext cx="1478488" cy="97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1960034" y="39306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417728660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Implicit blocking mechanism	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Kernel blocks any pending signals of type currently being handled.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E.g., A SIGINT handler can’t be interrupted by another SIGINT</a:t>
            </a:r>
          </a:p>
          <a:p>
            <a:pPr marL="0" indent="0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Explicit blocking and unblocking mechanism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Supporting functions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3086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81200" y="1828801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(&amp;mask, SIGINT);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/* Code region that will not be interrupted by SIGINT */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2037666" y="3476436"/>
            <a:ext cx="8382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66827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G0: Keep your handlers as simple as possible</a:t>
            </a:r>
          </a:p>
          <a:p>
            <a:pPr lvl="1"/>
            <a:r>
              <a:rPr lang="en-US" sz="1800" dirty="0"/>
              <a:t>e.g., Set a global flag and return</a:t>
            </a:r>
          </a:p>
          <a:p>
            <a:r>
              <a:rPr lang="en-US" sz="1800" dirty="0"/>
              <a:t>G1: Call only </a:t>
            </a:r>
            <a:r>
              <a:rPr lang="en-US" sz="1800" dirty="0" err="1"/>
              <a:t>async</a:t>
            </a:r>
            <a:r>
              <a:rPr lang="en-US" sz="1800" dirty="0"/>
              <a:t>-signal-safe functions in your handlers</a:t>
            </a:r>
          </a:p>
          <a:p>
            <a:pPr lvl="1"/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sprintf</a:t>
            </a:r>
            <a:r>
              <a:rPr lang="en-US" sz="1800" dirty="0"/>
              <a:t>,  </a:t>
            </a:r>
            <a:r>
              <a:rPr lang="en-US" sz="1800" dirty="0" err="1">
                <a:latin typeface="Courier New"/>
                <a:cs typeface="Courier New"/>
              </a:rPr>
              <a:t>malloc</a:t>
            </a:r>
            <a:r>
              <a:rPr lang="en-US" sz="1800" dirty="0"/>
              <a:t>, and </a:t>
            </a:r>
            <a:r>
              <a:rPr lang="en-US" sz="1800" dirty="0">
                <a:latin typeface="Courier New"/>
                <a:cs typeface="Courier New"/>
              </a:rPr>
              <a:t>exit</a:t>
            </a:r>
            <a:r>
              <a:rPr lang="en-US" sz="1800" dirty="0"/>
              <a:t> are not safe!</a:t>
            </a:r>
          </a:p>
          <a:p>
            <a:r>
              <a:rPr lang="en-US" sz="1800" dirty="0"/>
              <a:t>G2: Save and restore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 on entry and exit</a:t>
            </a:r>
          </a:p>
          <a:p>
            <a:pPr lvl="1"/>
            <a:r>
              <a:rPr lang="en-US" sz="1800" dirty="0"/>
              <a:t>So that other handlers don’t overwrite your value of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	</a:t>
            </a:r>
          </a:p>
          <a:p>
            <a:r>
              <a:rPr lang="en-US" sz="1800" dirty="0"/>
              <a:t>G3: Protect accesses to shared data structures by temporarily blocking all signals. </a:t>
            </a:r>
          </a:p>
          <a:p>
            <a:pPr lvl="1"/>
            <a:r>
              <a:rPr lang="en-US" sz="1800" dirty="0"/>
              <a:t>To prevent possible corruption</a:t>
            </a:r>
          </a:p>
          <a:p>
            <a:r>
              <a:rPr lang="en-US" sz="1800" dirty="0"/>
              <a:t>G4: Declare global variables as </a:t>
            </a:r>
            <a:r>
              <a:rPr lang="en-US" sz="1800" dirty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sz="1800" dirty="0">
                <a:cs typeface="Courier New"/>
              </a:rPr>
              <a:t>To prevent compiler from storing them in a register</a:t>
            </a:r>
          </a:p>
          <a:p>
            <a:r>
              <a:rPr lang="en-US" sz="1800" dirty="0">
                <a:cs typeface="Courier New"/>
              </a:rPr>
              <a:t>G5: Declare global flags as </a:t>
            </a:r>
            <a:r>
              <a:rPr lang="en-US" sz="1800" dirty="0">
                <a:latin typeface="Courier New"/>
                <a:cs typeface="Courier New"/>
              </a:rPr>
              <a:t>volatile </a:t>
            </a:r>
            <a:r>
              <a:rPr lang="en-US" sz="1800" dirty="0" err="1">
                <a:latin typeface="Courier New"/>
                <a:cs typeface="Courier New"/>
              </a:rPr>
              <a:t>sig_atomic_t</a:t>
            </a:r>
            <a:endParaRPr lang="en-US" sz="1800" dirty="0">
              <a:latin typeface="Courier New"/>
              <a:cs typeface="Courier New"/>
            </a:endParaRPr>
          </a:p>
          <a:p>
            <a:pPr lvl="1"/>
            <a:r>
              <a:rPr lang="en-US" sz="1800" i="1" dirty="0">
                <a:cs typeface="Courier New"/>
              </a:rPr>
              <a:t>flag</a:t>
            </a:r>
            <a:r>
              <a:rPr lang="en-US" sz="1800" dirty="0">
                <a:cs typeface="Courier New"/>
              </a:rPr>
              <a:t>: variable that is only read or only written (e.g. flag = 1, not flag++)</a:t>
            </a:r>
          </a:p>
          <a:p>
            <a:pPr lvl="1"/>
            <a:r>
              <a:rPr lang="en-US" sz="1800" dirty="0">
                <a:cs typeface="Courier New"/>
              </a:rPr>
              <a:t>Flag declared this way does not need to be protected  like other </a:t>
            </a:r>
            <a:r>
              <a:rPr lang="en-US" sz="1800" dirty="0" err="1">
                <a:cs typeface="Courier New"/>
              </a:rPr>
              <a:t>globals</a:t>
            </a:r>
            <a:endParaRPr lang="en-US" sz="1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57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-Signal-Safety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 err="1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output function</a:t>
            </a:r>
          </a:p>
        </p:txBody>
      </p:sp>
    </p:spTree>
    <p:extLst>
      <p:ext uri="{BB962C8B-B14F-4D97-AF65-F5344CB8AC3E}">
        <p14:creationId xmlns:p14="http://schemas.microsoft.com/office/powerpoint/2010/main" val="233265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9772650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Control Flow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Computers do only one thing</a:t>
            </a:r>
          </a:p>
          <a:p>
            <a:pPr lvl="1" eaLnBrk="1" hangingPunct="1">
              <a:defRPr/>
            </a:pPr>
            <a:r>
              <a:rPr lang="en-US"/>
              <a:t>From startup to shutdown, a CPU simply reads and executes (interprets) a sequence of instructions, one at a time</a:t>
            </a:r>
          </a:p>
          <a:p>
            <a:pPr lvl="1" eaLnBrk="1" hangingPunct="1">
              <a:defRPr/>
            </a:pPr>
            <a:r>
              <a:rPr lang="en-US"/>
              <a:t>This sequence is the system’s physical </a:t>
            </a:r>
            <a:r>
              <a:rPr lang="en-US" i="1"/>
              <a:t>control flow</a:t>
            </a:r>
            <a:r>
              <a:rPr lang="en-US"/>
              <a:t> (or </a:t>
            </a:r>
            <a:r>
              <a:rPr lang="en-US" i="1"/>
              <a:t>flow of control</a:t>
            </a:r>
            <a:r>
              <a:rPr lang="en-US"/>
              <a:t>)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095875" y="3624264"/>
            <a:ext cx="1530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&lt;startup&gt;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1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3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…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&lt;shutdown&gt;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14875" y="324485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Physical control flow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29138" y="3454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0" y="39624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Shell Programs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shell</a:t>
            </a:r>
            <a:r>
              <a:rPr lang="en-US" dirty="0"/>
              <a:t> is an application program that runs programs on behalf of the user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sh</a:t>
            </a:r>
            <a:r>
              <a:rPr lang="en-US" sz="1800" dirty="0"/>
              <a:t> – Original Unix Bourne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BSD Unix C shell, </a:t>
            </a:r>
            <a:r>
              <a:rPr lang="en-US" sz="1800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Enhanced C shell (both deprecated)</a:t>
            </a:r>
          </a:p>
          <a:p>
            <a:pPr lvl="1" eaLnBrk="1" hangingPunct="1">
              <a:defRPr/>
            </a:pPr>
            <a:r>
              <a:rPr lang="en-US" sz="1800" dirty="0">
                <a:latin typeface="Courier New" pitchFamily="49" charset="0"/>
              </a:rPr>
              <a:t>bash – </a:t>
            </a:r>
            <a:r>
              <a:rPr lang="en-US" sz="1800" dirty="0"/>
              <a:t>“Bourne-Again”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zsh</a:t>
            </a:r>
            <a:r>
              <a:rPr lang="en-US" sz="1800" dirty="0"/>
              <a:t> – “Z”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09800" y="3276601"/>
            <a:ext cx="4800600" cy="34020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>
                <a:latin typeface="Courier New" pitchFamily="49" charset="0"/>
              </a:rPr>
              <a:t>int main()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char cmdline[MAXLINE]; 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/* read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printf("&gt; ");                  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Fgets(cmdline, MAXLINE, stdin);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if (feof(stdin))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    exit(0);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	/* evaluate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eval(cmdline);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}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7010400" y="4419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Shell </a:t>
            </a:r>
            <a:r>
              <a:rPr lang="en-US" altLang="en-US">
                <a:latin typeface="Courier New" pitchFamily="49" charset="0"/>
              </a:rPr>
              <a:t>eval</a:t>
            </a:r>
            <a:r>
              <a:rPr lang="en-US" altLang="en-US"/>
              <a:t>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1" y="1143001"/>
            <a:ext cx="8340725" cy="51673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void </a:t>
            </a:r>
            <a:r>
              <a:rPr lang="en-US" altLang="en-US" sz="1600" dirty="0" err="1">
                <a:latin typeface="Courier New" pitchFamily="49" charset="0"/>
              </a:rPr>
              <a:t>eval</a:t>
            </a:r>
            <a:r>
              <a:rPr lang="en-US" altLang="en-US" sz="1600" dirty="0">
                <a:latin typeface="Courier New" pitchFamily="49" charset="0"/>
              </a:rPr>
              <a:t>(char *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MAXARGS</a:t>
            </a:r>
            <a:r>
              <a:rPr lang="en-US" altLang="en-US" sz="1600" dirty="0">
                <a:latin typeface="Courier New" pitchFamily="49" charset="0"/>
              </a:rPr>
              <a:t>]; /*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 for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()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;              /* should the job run in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?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           /* process id */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parseline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if (!</a:t>
            </a:r>
            <a:r>
              <a:rPr lang="en-US" altLang="en-US" sz="1600" dirty="0" err="1">
                <a:latin typeface="Courier New" pitchFamily="49" charset="0"/>
              </a:rPr>
              <a:t>builtin_command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)) {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Fork()) == 0) {   /* child runs user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stderr</a:t>
            </a:r>
            <a:r>
              <a:rPr lang="en-US" altLang="en-US" sz="1600" dirty="0">
                <a:latin typeface="Courier New" pitchFamily="49" charset="0"/>
              </a:rPr>
              <a:t>, "%s: Command not found.\n",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(!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) {   /* parent waits for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 job to terminate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status;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&amp;status, 0) == -1)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unix_error</a:t>
            </a:r>
            <a:r>
              <a:rPr lang="en-US" altLang="en-US" sz="1600" dirty="0">
                <a:latin typeface="Courier New" pitchFamily="49" charset="0"/>
              </a:rPr>
              <a:t>("</a:t>
            </a:r>
            <a:r>
              <a:rPr lang="en-US" altLang="en-US" sz="1600" dirty="0" err="1">
                <a:latin typeface="Courier New" pitchFamily="49" charset="0"/>
              </a:rPr>
              <a:t>waitfg</a:t>
            </a:r>
            <a:r>
              <a:rPr lang="en-US" altLang="en-US" sz="1600" dirty="0">
                <a:latin typeface="Courier New" pitchFamily="49" charset="0"/>
              </a:rPr>
              <a:t>: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 error");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        /* otherwise, don’t wait for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("%d %s",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Simple Shell Example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Shell correctly waits for and reaps foreground jobs</a:t>
            </a:r>
          </a:p>
          <a:p>
            <a:pPr eaLnBrk="1" hangingPunct="1">
              <a:defRPr/>
            </a:pPr>
            <a:r>
              <a:rPr lang="en-US" dirty="0"/>
              <a:t>But what about background jobs?</a:t>
            </a:r>
          </a:p>
          <a:p>
            <a:pPr lvl="1" eaLnBrk="1" hangingPunct="1">
              <a:defRPr/>
            </a:pPr>
            <a:r>
              <a:rPr lang="en-US" dirty="0"/>
              <a:t>Will become zombies when they terminate</a:t>
            </a:r>
          </a:p>
          <a:p>
            <a:pPr lvl="1" eaLnBrk="1" hangingPunct="1">
              <a:defRPr/>
            </a:pPr>
            <a:r>
              <a:rPr lang="en-US" dirty="0"/>
              <a:t>Will never be reaped because shell (typically) will not terminate</a:t>
            </a:r>
          </a:p>
          <a:p>
            <a:pPr lvl="1" eaLnBrk="1" hangingPunct="1">
              <a:defRPr/>
            </a:pPr>
            <a:r>
              <a:rPr lang="en-US" dirty="0"/>
              <a:t>Eventually you hit process limit and can’t do any work</a:t>
            </a:r>
          </a:p>
          <a:p>
            <a:pPr eaLnBrk="1" hangingPunct="1">
              <a:defRPr/>
            </a:pPr>
            <a:r>
              <a:rPr lang="en-US" dirty="0" err="1"/>
              <a:t>ECF</a:t>
            </a:r>
            <a:r>
              <a:rPr lang="en-US" dirty="0"/>
              <a:t> to the rescue:</a:t>
            </a:r>
          </a:p>
          <a:p>
            <a:pPr lvl="1" eaLnBrk="1" hangingPunct="1">
              <a:defRPr/>
            </a:pPr>
            <a:r>
              <a:rPr lang="en-US" dirty="0"/>
              <a:t>SIGCHLD will notify us of child termination</a:t>
            </a:r>
          </a:p>
          <a:p>
            <a:pPr lvl="1" eaLnBrk="1" hangingPunct="1">
              <a:defRPr/>
            </a:pPr>
            <a:r>
              <a:rPr lang="en-US" dirty="0"/>
              <a:t>Ignored by default, so must explicitly catch</a:t>
            </a:r>
          </a:p>
          <a:p>
            <a:pPr lvl="1" eaLnBrk="1" hangingPunct="1">
              <a:defRPr/>
            </a:pPr>
            <a:r>
              <a:rPr lang="en-US" dirty="0"/>
              <a:t>But signal handler must be carefully written (see next two slides)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 Handler Funkiness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62800" y="1524000"/>
            <a:ext cx="4724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Pending signals are not queued</a:t>
            </a:r>
          </a:p>
          <a:p>
            <a:pPr lvl="1" eaLnBrk="1" hangingPunct="1">
              <a:defRPr/>
            </a:pPr>
            <a:r>
              <a:rPr lang="en-US" dirty="0"/>
              <a:t>For each signal type, just have single bit indicating whether or not signal is pending</a:t>
            </a:r>
          </a:p>
          <a:p>
            <a:pPr lvl="1" eaLnBrk="1" hangingPunct="1">
              <a:defRPr/>
            </a:pPr>
            <a:r>
              <a:rPr lang="en-US" dirty="0"/>
              <a:t>Even if multiple processes have sent this signal!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295400" y="1063625"/>
            <a:ext cx="5562600" cy="541337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int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       sig,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signal(SIGCHLD,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/* Child: Exit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while (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pause();/* 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Living With Nonqueuing Signals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Must check for all terminated jobs</a:t>
            </a:r>
          </a:p>
          <a:p>
            <a:pPr lvl="1" eaLnBrk="1" hangingPunct="1">
              <a:defRPr/>
            </a:pPr>
            <a:r>
              <a:rPr lang="en-US"/>
              <a:t>Typically loop with </a:t>
            </a:r>
            <a:r>
              <a:rPr lang="en-US">
                <a:latin typeface="Courier New" pitchFamily="49" charset="0"/>
              </a:rPr>
              <a:t>waitpid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7924800" cy="425132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int 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while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(-1, &amp;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, WNOHANG)) !=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ccount</a:t>
            </a:r>
            <a:r>
              <a:rPr lang="en-US" altLang="en-US" sz="16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("Received signal %d from process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  sig,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Signals provide process-level exception handling</a:t>
            </a:r>
          </a:p>
          <a:p>
            <a:pPr lvl="1" eaLnBrk="1" hangingPunct="1">
              <a:defRPr/>
            </a:pPr>
            <a:r>
              <a:rPr lang="en-US"/>
              <a:t>Can generate from user programs</a:t>
            </a:r>
            <a:endParaRPr lang="en-US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/>
              <a:t>Can define effect by declaring signal handler</a:t>
            </a:r>
          </a:p>
          <a:p>
            <a:pPr eaLnBrk="1" hangingPunct="1">
              <a:defRPr/>
            </a:pPr>
            <a:r>
              <a:rPr lang="en-US"/>
              <a:t>Some caveats</a:t>
            </a:r>
          </a:p>
          <a:p>
            <a:pPr lvl="1" eaLnBrk="1" hangingPunct="1">
              <a:defRPr/>
            </a:pPr>
            <a:r>
              <a:rPr lang="en-US"/>
              <a:t>Very high overhead</a:t>
            </a:r>
          </a:p>
          <a:p>
            <a:pPr lvl="2" eaLnBrk="1" hangingPunct="1">
              <a:defRPr/>
            </a:pPr>
            <a:r>
              <a:rPr lang="en-US"/>
              <a:t>&gt;10,000 clock cycles</a:t>
            </a:r>
          </a:p>
          <a:p>
            <a:pPr lvl="2" eaLnBrk="1" hangingPunct="1">
              <a:defRPr/>
            </a:pPr>
            <a:r>
              <a:rPr lang="en-US"/>
              <a:t>Only use for exceptional conditions</a:t>
            </a:r>
          </a:p>
          <a:p>
            <a:pPr lvl="1" eaLnBrk="1" hangingPunct="1">
              <a:defRPr/>
            </a:pPr>
            <a:r>
              <a:rPr lang="en-US"/>
              <a:t>Don’t have queues</a:t>
            </a:r>
          </a:p>
          <a:p>
            <a:pPr lvl="2" eaLnBrk="1" hangingPunct="1">
              <a:defRPr/>
            </a:pPr>
            <a:r>
              <a:rPr lang="en-US"/>
              <a:t>Just one bit for each pending signal type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Up to now: two mechanisms for changing control flow:</a:t>
            </a:r>
          </a:p>
          <a:p>
            <a:pPr lvl="1" eaLnBrk="1" hangingPunct="1">
              <a:defRPr/>
            </a:pPr>
            <a:r>
              <a:rPr lang="en-US" dirty="0"/>
              <a:t>Jumps and branches—react to changes in program state</a:t>
            </a:r>
          </a:p>
          <a:p>
            <a:pPr lvl="1" eaLnBrk="1" hangingPunct="1">
              <a:defRPr/>
            </a:pPr>
            <a:r>
              <a:rPr lang="en-US" dirty="0"/>
              <a:t>Call and return using stack discipline—react to program state</a:t>
            </a:r>
          </a:p>
          <a:p>
            <a:pPr eaLnBrk="1" hangingPunct="1">
              <a:defRPr/>
            </a:pPr>
            <a:r>
              <a:rPr lang="en-US" dirty="0"/>
              <a:t>Insufficient for a useful system</a:t>
            </a:r>
          </a:p>
          <a:p>
            <a:pPr lvl="1" eaLnBrk="1" hangingPunct="1">
              <a:defRPr/>
            </a:pPr>
            <a:r>
              <a:rPr lang="en-US" dirty="0"/>
              <a:t>Difficult for the CPU to react to other changes in system state </a:t>
            </a:r>
          </a:p>
          <a:p>
            <a:pPr lvl="2" eaLnBrk="1" hangingPunct="1">
              <a:defRPr/>
            </a:pPr>
            <a:r>
              <a:rPr lang="en-US" dirty="0"/>
              <a:t>Data arrives from a disk or a network adapter</a:t>
            </a:r>
          </a:p>
          <a:p>
            <a:pPr lvl="2" eaLnBrk="1" hangingPunct="1">
              <a:defRPr/>
            </a:pPr>
            <a:r>
              <a:rPr lang="en-US" dirty="0"/>
              <a:t>Instruction divides by zero</a:t>
            </a:r>
          </a:p>
          <a:p>
            <a:pPr lvl="2" eaLnBrk="1" hangingPunct="1">
              <a:defRPr/>
            </a:pPr>
            <a:r>
              <a:rPr lang="en-US" dirty="0"/>
              <a:t>User hits control-C at the keyboard</a:t>
            </a:r>
          </a:p>
          <a:p>
            <a:pPr lvl="2" eaLnBrk="1" hangingPunct="1">
              <a:defRPr/>
            </a:pPr>
            <a:r>
              <a:rPr lang="en-US" dirty="0"/>
              <a:t>System timer expires</a:t>
            </a:r>
          </a:p>
          <a:p>
            <a:pPr eaLnBrk="1" hangingPunct="1">
              <a:defRPr/>
            </a:pPr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Exists at all levels of a computer system</a:t>
            </a:r>
          </a:p>
          <a:p>
            <a:pPr eaLnBrk="1" hangingPunct="1">
              <a:defRPr/>
            </a:pPr>
            <a:r>
              <a:rPr lang="en-US" dirty="0"/>
              <a:t>Low-Level Mechanism</a:t>
            </a:r>
          </a:p>
          <a:p>
            <a:pPr lvl="1" eaLnBrk="1" hangingPunct="1">
              <a:defRPr/>
            </a:pPr>
            <a:r>
              <a:rPr lang="en-US" dirty="0"/>
              <a:t>Exceptions </a:t>
            </a:r>
          </a:p>
          <a:p>
            <a:pPr lvl="2" eaLnBrk="1" hangingPunct="1">
              <a:defRPr/>
            </a:pPr>
            <a:r>
              <a:rPr lang="en-US" dirty="0"/>
              <a:t>Change in control flow in response to a system event (i.e.,  change in system state)</a:t>
            </a:r>
          </a:p>
          <a:p>
            <a:pPr lvl="1" eaLnBrk="1" hangingPunct="1">
              <a:defRPr/>
            </a:pPr>
            <a:r>
              <a:rPr lang="en-US" dirty="0"/>
              <a:t>Combination of hardware and OS software	</a:t>
            </a:r>
          </a:p>
          <a:p>
            <a:pPr eaLnBrk="1" hangingPunct="1">
              <a:defRPr/>
            </a:pPr>
            <a:r>
              <a:rPr lang="en-US" dirty="0"/>
              <a:t>Higher-Level Mechanisms</a:t>
            </a:r>
          </a:p>
          <a:p>
            <a:pPr lvl="1" eaLnBrk="1" hangingPunct="1">
              <a:defRPr/>
            </a:pPr>
            <a:r>
              <a:rPr lang="en-US" dirty="0"/>
              <a:t>Process context switch (done by OS software and </a:t>
            </a:r>
            <a:r>
              <a:rPr lang="en-US" dirty="0" err="1"/>
              <a:t>HW</a:t>
            </a:r>
            <a:r>
              <a:rPr lang="en-US" dirty="0"/>
              <a:t> timer)</a:t>
            </a:r>
          </a:p>
          <a:p>
            <a:pPr lvl="1" eaLnBrk="1" hangingPunct="1">
              <a:defRPr/>
            </a:pPr>
            <a:r>
              <a:rPr lang="en-US" dirty="0"/>
              <a:t>Signals (done by OS software)</a:t>
            </a:r>
          </a:p>
          <a:p>
            <a:pPr lvl="1" eaLnBrk="1" hangingPunct="1">
              <a:defRPr/>
            </a:pPr>
            <a:r>
              <a:rPr lang="en-US" dirty="0"/>
              <a:t>Nonlocal jumps (throw/catch)—ignored in this course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/>
              <a:t>exception</a:t>
            </a:r>
            <a:r>
              <a:rPr lang="en-US" dirty="0"/>
              <a:t> is a transfer of control to OS kernel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eaLnBrk="1" hangingPunct="1">
              <a:defRPr/>
            </a:pPr>
            <a:r>
              <a:rPr lang="en-US" dirty="0"/>
              <a:t>Exceptions </a:t>
            </a:r>
            <a:r>
              <a:rPr lang="en-US" i="1" dirty="0"/>
              <a:t>interrupt</a:t>
            </a:r>
            <a:r>
              <a:rPr lang="en-US" dirty="0"/>
              <a:t> the normal control flow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03651" y="2586039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User Process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108826" y="2586039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OS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4618038" y="31083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4624388" y="37131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437438" y="37195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 flipV="1">
            <a:off x="4611688" y="3783013"/>
            <a:ext cx="2832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618038" y="38703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518151" y="3386139"/>
            <a:ext cx="1195823" cy="36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7575550" y="3659188"/>
            <a:ext cx="25273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altLang="en-US" b="0" dirty="0">
                <a:latin typeface="Arial" charset="0"/>
              </a:rPr>
              <a:t>by </a:t>
            </a:r>
            <a:r>
              <a:rPr lang="en-US" altLang="en-US" b="0" i="1" dirty="0">
                <a:latin typeface="Arial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altLang="en-US" b="0" i="1" dirty="0">
              <a:latin typeface="Arial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4800600" y="4267201"/>
            <a:ext cx="2843710" cy="920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current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next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Or abort &amp; never return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2057401" y="3446464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3657600" y="3429000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current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3970338" y="3657600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next</a:t>
            </a:r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2971800" y="3657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1752600" y="5530850"/>
            <a:ext cx="86868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Think of it as a hardware-initiated function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28801" y="3556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30389" y="3759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830389" y="401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747838" y="44958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n-1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552BDFBB-4D2F-4189-B194-118DE4C7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80682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6193C728-1F38-47ED-B28D-7CF25DFFC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58413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2E54A0BC-23EC-4180-B014-B9396E7F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029759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1D116019-E582-407A-9D0E-83191F89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509868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526548BA-4788-4402-AC89-BD0FA7681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658968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6" name="Oval 20">
            <a:extLst>
              <a:ext uri="{FF2B5EF4-FFF2-40B4-BE49-F238E27FC236}">
                <a16:creationId xmlns:a16="http://schemas.microsoft.com/office/drawing/2014/main" id="{25FC7D24-E0A7-4A46-AB31-75D6AB359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8735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Oval 20">
            <a:extLst>
              <a:ext uri="{FF2B5EF4-FFF2-40B4-BE49-F238E27FC236}">
                <a16:creationId xmlns:a16="http://schemas.microsoft.com/office/drawing/2014/main" id="{E43885A1-D44A-47B7-9AF7-0B98ECDB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088032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" name="Oval 20">
            <a:extLst>
              <a:ext uri="{FF2B5EF4-FFF2-40B4-BE49-F238E27FC236}">
                <a16:creationId xmlns:a16="http://schemas.microsoft.com/office/drawing/2014/main" id="{62BE2123-751A-42FB-902D-C390D7ABF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593296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Text Box 13">
            <a:extLst>
              <a:ext uri="{FF2B5EF4-FFF2-40B4-BE49-F238E27FC236}">
                <a16:creationId xmlns:a16="http://schemas.microsoft.com/office/drawing/2014/main" id="{48DBF02B-7B1E-41B2-B2BA-0BB2CB30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778" y="4072596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dirty="0">
                <a:latin typeface="Arial" charset="0"/>
              </a:rPr>
              <a:t>...</a:t>
            </a:r>
          </a:p>
        </p:txBody>
      </p:sp>
      <p:sp>
        <p:nvSpPr>
          <p:cNvPr id="819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Exception Tables (Interrupt Vectors)</a:t>
            </a:r>
          </a:p>
        </p:txBody>
      </p:sp>
      <p:sp>
        <p:nvSpPr>
          <p:cNvPr id="81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400800" y="2209801"/>
            <a:ext cx="5105400" cy="2819399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Each type of event has a unique exception number </a:t>
            </a:r>
            <a:r>
              <a:rPr lang="en-US" altLang="en-US" i="1" dirty="0"/>
              <a:t>k</a:t>
            </a:r>
          </a:p>
          <a:p>
            <a:pPr lvl="1" eaLnBrk="1" hangingPunct="1"/>
            <a:r>
              <a:rPr lang="en-US" altLang="en-US" dirty="0"/>
              <a:t>k = index into exception table (a.k.a., interrupt vector)</a:t>
            </a:r>
          </a:p>
          <a:p>
            <a:pPr lvl="1" eaLnBrk="1" hangingPunct="1"/>
            <a:r>
              <a:rPr lang="en-US" altLang="en-US" dirty="0"/>
              <a:t>Jump table entry </a:t>
            </a:r>
            <a:r>
              <a:rPr lang="en-US" altLang="en-US" i="1" dirty="0"/>
              <a:t>k</a:t>
            </a:r>
            <a:r>
              <a:rPr lang="en-US" altLang="en-US" dirty="0"/>
              <a:t> points to a function (exception handler).</a:t>
            </a:r>
          </a:p>
          <a:p>
            <a:pPr lvl="1" eaLnBrk="1" hangingPunct="1"/>
            <a:r>
              <a:rPr lang="en-US" altLang="en-US" dirty="0"/>
              <a:t>Handler </a:t>
            </a:r>
            <a:r>
              <a:rPr lang="en-US" altLang="en-US" i="1" dirty="0"/>
              <a:t>k</a:t>
            </a:r>
            <a:r>
              <a:rPr lang="en-US" altLang="en-US" dirty="0"/>
              <a:t> is called each time exception </a:t>
            </a:r>
            <a:r>
              <a:rPr lang="en-US" altLang="en-US" i="1" dirty="0"/>
              <a:t>k</a:t>
            </a:r>
            <a:r>
              <a:rPr lang="en-US" altLang="en-US" dirty="0"/>
              <a:t> occurs.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43734" y="2914651"/>
            <a:ext cx="1027508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interrupt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vector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888566" y="3797299"/>
            <a:ext cx="1075422" cy="3282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863254" y="2425700"/>
            <a:ext cx="1100734" cy="1279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963988" y="24257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0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63988" y="31115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1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2863254" y="3111500"/>
            <a:ext cx="1100734" cy="7854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963988" y="37973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2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3963988" y="51054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n-1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103813" y="4406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799666" y="4648200"/>
            <a:ext cx="116432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965326" y="1584326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numbers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1981200" y="22860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external to processor</a:t>
            </a:r>
          </a:p>
          <a:p>
            <a:pPr lvl="1" eaLnBrk="1" hangingPunct="1">
              <a:defRPr/>
            </a:pPr>
            <a:r>
              <a:rPr lang="en-US" dirty="0"/>
              <a:t>Indicated by putting voltage on the processor’s interrupt pin(s)</a:t>
            </a:r>
          </a:p>
          <a:p>
            <a:pPr lvl="1" eaLnBrk="1" hangingPunct="1">
              <a:defRPr/>
            </a:pPr>
            <a:r>
              <a:rPr lang="en-US" dirty="0"/>
              <a:t>Handler returns to “next” instruction.</a:t>
            </a:r>
          </a:p>
          <a:p>
            <a:pPr eaLnBrk="1" hangingPunct="1">
              <a:defRPr/>
            </a:pPr>
            <a:r>
              <a:rPr lang="en-US" dirty="0"/>
              <a:t>Examples:</a:t>
            </a:r>
          </a:p>
          <a:p>
            <a:pPr lvl="1" eaLnBrk="1" hangingPunct="1">
              <a:defRPr/>
            </a:pPr>
            <a:r>
              <a:rPr lang="en-US" dirty="0"/>
              <a:t>Timer interrupt</a:t>
            </a:r>
          </a:p>
          <a:p>
            <a:pPr lvl="2" eaLnBrk="1" hangingPunct="1">
              <a:defRPr/>
            </a:pPr>
            <a:r>
              <a:rPr lang="en-US" dirty="0"/>
              <a:t>Every few milliseconds, triggered by external timer chip</a:t>
            </a:r>
          </a:p>
          <a:p>
            <a:pPr lvl="2" eaLnBrk="1" hangingPunct="1">
              <a:defRPr/>
            </a:pPr>
            <a:r>
              <a:rPr lang="en-US" dirty="0"/>
              <a:t>Used by kernel to take control back from user programs</a:t>
            </a:r>
          </a:p>
          <a:p>
            <a:pPr lvl="1" eaLnBrk="1" hangingPunct="1">
              <a:defRPr/>
            </a:pPr>
            <a:r>
              <a:rPr lang="en-US" dirty="0"/>
              <a:t>I/O interrupts</a:t>
            </a:r>
          </a:p>
          <a:p>
            <a:pPr lvl="2" eaLnBrk="1" hangingPunct="1">
              <a:defRPr/>
            </a:pPr>
            <a:r>
              <a:rPr lang="en-US" dirty="0"/>
              <a:t>Hitting control-C (or any key) at the keyboard</a:t>
            </a:r>
          </a:p>
          <a:p>
            <a:pPr lvl="2" eaLnBrk="1" hangingPunct="1">
              <a:defRPr/>
            </a:pPr>
            <a:r>
              <a:rPr lang="en-US" dirty="0"/>
              <a:t>Arrival of packet from network</a:t>
            </a:r>
          </a:p>
          <a:p>
            <a:pPr lvl="2" eaLnBrk="1" hangingPunct="1">
              <a:defRPr/>
            </a:pPr>
            <a:r>
              <a:rPr lang="en-US" dirty="0"/>
              <a:t>Finishing writing data to disk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34079</TotalTime>
  <Pages>35</Pages>
  <Words>3487</Words>
  <Application>Microsoft Office PowerPoint</Application>
  <PresentationFormat>Widescreen</PresentationFormat>
  <Paragraphs>791</Paragraphs>
  <Slides>45</Slides>
  <Notes>7</Notes>
  <HiddenSlides>10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Arial</vt:lpstr>
      <vt:lpstr>Calibri</vt:lpstr>
      <vt:lpstr>Century Gothic</vt:lpstr>
      <vt:lpstr>Courier New</vt:lpstr>
      <vt:lpstr>Helvetica</vt:lpstr>
      <vt:lpstr>Menlo-Regular</vt:lpstr>
      <vt:lpstr>Times New Roman</vt:lpstr>
      <vt:lpstr>Wingdings</vt:lpstr>
      <vt:lpstr>Wingdings 2</vt:lpstr>
      <vt:lpstr>class02</vt:lpstr>
      <vt:lpstr>Exceptional Control Flow</vt:lpstr>
      <vt:lpstr>Dealing With I/O</vt:lpstr>
      <vt:lpstr>Dealing With Errors</vt:lpstr>
      <vt:lpstr>Control Flow</vt:lpstr>
      <vt:lpstr>Altering the Control Flow</vt:lpstr>
      <vt:lpstr>Exceptional Control Flow</vt:lpstr>
      <vt:lpstr>Exceptions</vt:lpstr>
      <vt:lpstr>Exception Tables (Interrupt Vectors)</vt:lpstr>
      <vt:lpstr>Asynchronous Exceptions (Interrupts)</vt:lpstr>
      <vt:lpstr>Synchronous Exceptions</vt:lpstr>
      <vt:lpstr>Examples of x86-64 Exceptions</vt:lpstr>
      <vt:lpstr>System Calls</vt:lpstr>
      <vt:lpstr>System Call Example</vt:lpstr>
      <vt:lpstr>Fault Example: Page Fault</vt:lpstr>
      <vt:lpstr>Fault Example: Invalid Memory</vt:lpstr>
      <vt:lpstr>ECF Exists at All Levels of a System</vt:lpstr>
      <vt:lpstr>Killing a Process</vt:lpstr>
      <vt:lpstr>Signals</vt:lpstr>
      <vt:lpstr>Signal Concepts: Sending  </vt:lpstr>
      <vt:lpstr>Signal Concepts: Receiving</vt:lpstr>
      <vt:lpstr>Signal Concepts: Pending &amp; Blocked Signals</vt:lpstr>
      <vt:lpstr>Signal Concepts: Bit Masks </vt:lpstr>
      <vt:lpstr>Receiving Signals</vt:lpstr>
      <vt:lpstr>Receiving Signals</vt:lpstr>
      <vt:lpstr>Process Groups</vt:lpstr>
      <vt:lpstr>Sending Signals with kill</vt:lpstr>
      <vt:lpstr>Sending Signals From the Keyboard</vt:lpstr>
      <vt:lpstr>Example of ctrl-c and ctrl-z</vt:lpstr>
      <vt:lpstr>Sending Signals with kill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Guidelines for Writing Safe Handlers </vt:lpstr>
      <vt:lpstr>Async-Signal-Safety </vt:lpstr>
      <vt:lpstr>Shell Programs</vt:lpstr>
      <vt:lpstr>Simple Shell eval Function</vt:lpstr>
      <vt:lpstr>Problem with Simple Shell Example</vt:lpstr>
      <vt:lpstr>Signal Handler Funkiness</vt:lpstr>
      <vt:lpstr>Living With Nonqueuing Signals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Kuenning</cp:lastModifiedBy>
  <cp:revision>166</cp:revision>
  <cp:lastPrinted>2019-10-15T20:43:54Z</cp:lastPrinted>
  <dcterms:created xsi:type="dcterms:W3CDTF">1998-08-11T09:19:24Z</dcterms:created>
  <dcterms:modified xsi:type="dcterms:W3CDTF">2019-10-15T20:43:55Z</dcterms:modified>
</cp:coreProperties>
</file>