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343" r:id="rId2"/>
    <p:sldId id="379" r:id="rId3"/>
    <p:sldId id="380" r:id="rId4"/>
    <p:sldId id="381" r:id="rId5"/>
    <p:sldId id="382" r:id="rId6"/>
    <p:sldId id="386" r:id="rId7"/>
    <p:sldId id="387" r:id="rId8"/>
    <p:sldId id="388" r:id="rId9"/>
    <p:sldId id="389" r:id="rId10"/>
    <p:sldId id="390" r:id="rId11"/>
    <p:sldId id="394" r:id="rId12"/>
    <p:sldId id="395" r:id="rId13"/>
    <p:sldId id="345" r:id="rId14"/>
    <p:sldId id="346" r:id="rId15"/>
    <p:sldId id="397" r:id="rId16"/>
    <p:sldId id="347" r:id="rId17"/>
    <p:sldId id="348" r:id="rId18"/>
    <p:sldId id="398" r:id="rId19"/>
    <p:sldId id="349" r:id="rId20"/>
    <p:sldId id="399" r:id="rId21"/>
    <p:sldId id="396" r:id="rId22"/>
    <p:sldId id="400" r:id="rId23"/>
    <p:sldId id="401" r:id="rId24"/>
    <p:sldId id="402" r:id="rId25"/>
    <p:sldId id="408" r:id="rId26"/>
    <p:sldId id="406" r:id="rId27"/>
    <p:sldId id="409" r:id="rId28"/>
    <p:sldId id="411" r:id="rId29"/>
    <p:sldId id="410" r:id="rId30"/>
    <p:sldId id="375" r:id="rId31"/>
    <p:sldId id="403" r:id="rId32"/>
    <p:sldId id="404" r:id="rId33"/>
    <p:sldId id="405" r:id="rId34"/>
    <p:sldId id="378" r:id="rId35"/>
    <p:sldId id="412" r:id="rId36"/>
    <p:sldId id="376" r:id="rId37"/>
    <p:sldId id="360" r:id="rId38"/>
    <p:sldId id="361" r:id="rId39"/>
    <p:sldId id="362" r:id="rId40"/>
    <p:sldId id="363" r:id="rId41"/>
    <p:sldId id="364" r:id="rId42"/>
    <p:sldId id="368" r:id="rId43"/>
    <p:sldId id="369" r:id="rId44"/>
    <p:sldId id="370" r:id="rId45"/>
    <p:sldId id="371" r:id="rId46"/>
    <p:sldId id="372" r:id="rId47"/>
    <p:sldId id="373" r:id="rId48"/>
    <p:sldId id="374" r:id="rId49"/>
    <p:sldId id="377" r:id="rId50"/>
  </p:sldIdLst>
  <p:sldSz cx="12192000" cy="6858000"/>
  <p:notesSz cx="9271000" cy="6985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3" userDrawn="1">
          <p15:clr>
            <a:srgbClr val="A4A3A4"/>
          </p15:clr>
        </p15:guide>
        <p15:guide id="2" pos="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0000"/>
    <a:srgbClr val="00FFFF"/>
    <a:srgbClr val="9966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 snapToGrid="0">
      <p:cViewPr varScale="1">
        <p:scale>
          <a:sx n="68" d="100"/>
          <a:sy n="68" d="100"/>
        </p:scale>
        <p:origin x="492" y="78"/>
      </p:cViewPr>
      <p:guideLst>
        <p:guide orient="horz" pos="553"/>
        <p:guide pos="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2"/>
    </p:cViewPr>
  </p:sorterViewPr>
  <p:notesViewPr>
    <p:cSldViewPr snapToGrid="0"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200" b="0"/>
              <a:t>Page </a:t>
            </a:r>
            <a:fld id="{039D1243-7994-4AF5-9B0C-B5337BB23BB7}" type="slidenum">
              <a:rPr lang="en-US" altLang="en-US" sz="1200" b="0" smtClean="0"/>
              <a:pPr>
                <a:lnSpc>
                  <a:spcPct val="90000"/>
                </a:lnSpc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443128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200" b="0">
                <a:latin typeface="Century Gothic" pitchFamily="34" charset="0"/>
              </a:rPr>
              <a:t>Page </a:t>
            </a:r>
            <a:fld id="{A5F5D154-69B8-4A8D-BF9F-C7518DAF13D1}" type="slidenum">
              <a:rPr lang="en-US" altLang="en-US" sz="1200" b="0" smtClean="0">
                <a:latin typeface="Century Gothic" pitchFamily="34" charset="0"/>
              </a:rPr>
              <a:pPr>
                <a:lnSpc>
                  <a:spcPct val="90000"/>
                </a:lnSpc>
                <a:defRPr/>
              </a:pPr>
              <a:t>‹#›</a:t>
            </a:fld>
            <a:endParaRPr lang="en-US" altLang="en-US" sz="1200" b="0">
              <a:latin typeface="Century Gothic" pitchFamily="34" charset="0"/>
            </a:endParaRPr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6163" y="527050"/>
            <a:ext cx="4638675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1655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16163" y="527050"/>
            <a:ext cx="4638675" cy="2609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Class09_threads</a:t>
            </a:r>
          </a:p>
        </p:txBody>
      </p:sp>
    </p:spTree>
    <p:extLst>
      <p:ext uri="{BB962C8B-B14F-4D97-AF65-F5344CB8AC3E}">
        <p14:creationId xmlns:p14="http://schemas.microsoft.com/office/powerpoint/2010/main" val="299586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6163" y="527050"/>
            <a:ext cx="4638675" cy="2609850"/>
          </a:xfrm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5019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65125"/>
            <a:ext cx="103632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214684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406595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0667" y="247651"/>
            <a:ext cx="2768600" cy="6130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2751" y="247651"/>
            <a:ext cx="8104716" cy="6130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115952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9106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89725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2751" y="1154113"/>
            <a:ext cx="54356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1551" y="1154113"/>
            <a:ext cx="5437716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27064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303565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11416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51891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99948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841832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2751" y="1154113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9751" y="247651"/>
            <a:ext cx="9527116" cy="74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0023" y="6399772"/>
            <a:ext cx="608490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A9BDFFC1-EBD7-4686-AB99-7F998D5EE0DA}" type="slidenum">
              <a:rPr lang="en-US" sz="1400" b="0" smtClean="0">
                <a:solidFill>
                  <a:schemeClr val="hlink"/>
                </a:solidFill>
              </a:rPr>
              <a:pPr>
                <a:lnSpc>
                  <a:spcPct val="90000"/>
                </a:lnSpc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0460462" y="6390247"/>
            <a:ext cx="69024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700" y="100013"/>
            <a:ext cx="754380" cy="96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836739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/>
              <a:t>Programming with Threads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19451" y="3667125"/>
            <a:ext cx="6175375" cy="2514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Topics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Threads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Shared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need for synchronization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Synchronizing with semaphores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Thread safety and reentrancy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Races and deadlocks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090863" y="762001"/>
            <a:ext cx="6246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Computing!”</a:t>
            </a:r>
            <a:endParaRPr lang="en-US" altLang="en-US" sz="380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Execution of Threaded “hello, world”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692292" y="1370290"/>
            <a:ext cx="149271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dirty="0"/>
              <a:t>main thread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702565" y="2602190"/>
            <a:ext cx="144142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peer thread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4418013" y="2081214"/>
            <a:ext cx="0" cy="1119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8248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8324850" y="3551238"/>
            <a:ext cx="1830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>
                <a:latin typeface="Courier New" pitchFamily="49" charset="0"/>
              </a:rPr>
              <a:t>return NULL;</a:t>
            </a:r>
            <a:endParaRPr lang="en-US" altLang="en-US" sz="1800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419600" y="2438401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524000" y="3505200"/>
            <a:ext cx="2863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main thread waits for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peer  thread to terminate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4438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62200" y="5029201"/>
            <a:ext cx="2012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dirty="0">
                <a:latin typeface="Courier New" pitchFamily="49" charset="0"/>
              </a:rPr>
              <a:t>exit()</a:t>
            </a:r>
            <a:r>
              <a:rPr lang="en-US" altLang="en-US" sz="1800" dirty="0"/>
              <a:t>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terminates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main thread and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any peer thread</a:t>
            </a:r>
            <a:r>
              <a:rPr lang="en-US" altLang="en-US" sz="1800" dirty="0"/>
              <a:t>s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036764" y="2209801"/>
            <a:ext cx="2306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call Pthread_create()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316164" y="2971801"/>
            <a:ext cx="2027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call Pthread_join()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828800" y="4419601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Pthread_join() returns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8305801" y="3200401"/>
            <a:ext cx="1281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>
                <a:latin typeface="Courier New" pitchFamily="49" charset="0"/>
              </a:rPr>
              <a:t>printf()</a:t>
            </a:r>
            <a:endParaRPr lang="en-US" altLang="en-US" sz="1800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324850" y="3810000"/>
            <a:ext cx="1428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b="0"/>
              <a:t>(peer thread</a:t>
            </a:r>
          </a:p>
          <a:p>
            <a:pPr algn="l"/>
            <a:r>
              <a:rPr lang="en-US" altLang="en-US" sz="1800" b="0"/>
              <a:t>terminates)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68464" y="2514601"/>
            <a:ext cx="2674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Pthread_create() returns</a:t>
            </a: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4418013" y="4559300"/>
            <a:ext cx="0" cy="1030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4410075" y="3282951"/>
            <a:ext cx="7938" cy="1154113"/>
          </a:xfrm>
          <a:prstGeom prst="line">
            <a:avLst/>
          </a:prstGeom>
          <a:noFill/>
          <a:ln w="25400">
            <a:solidFill>
              <a:srgbClr val="6699FF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Pros and Cons</a:t>
            </a:r>
            <a:br>
              <a:rPr lang="en-US" altLang="en-US"/>
            </a:br>
            <a:r>
              <a:rPr lang="en-US" altLang="en-US"/>
              <a:t>of Thread-Based Designs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+ Threads take advantage of multicore/multi-CPU H/W</a:t>
            </a:r>
          </a:p>
          <a:p>
            <a:pPr eaLnBrk="1" hangingPunct="1"/>
            <a:r>
              <a:rPr lang="en-US" altLang="en-US" dirty="0"/>
              <a:t>+ Easy to share data structures between threads</a:t>
            </a:r>
          </a:p>
          <a:p>
            <a:pPr lvl="1" eaLnBrk="1" hangingPunct="1"/>
            <a:r>
              <a:rPr lang="en-US" altLang="en-US" dirty="0"/>
              <a:t>E.g., logging information, file cache</a:t>
            </a:r>
          </a:p>
          <a:p>
            <a:pPr eaLnBrk="1" hangingPunct="1"/>
            <a:r>
              <a:rPr lang="en-US" altLang="en-US" dirty="0"/>
              <a:t>+ Threads are more efficient than processes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– Unintentional sharing can introduce subtle and hard-to-reproduce errors!</a:t>
            </a:r>
          </a:p>
          <a:p>
            <a:pPr lvl="1" eaLnBrk="1" hangingPunct="1"/>
            <a:r>
              <a:rPr lang="en-US" altLang="en-US" dirty="0"/>
              <a:t>Ease of data sharing is greatest strength of threads, but also greatest weakness</a:t>
            </a:r>
          </a:p>
          <a:p>
            <a:pPr lvl="1" eaLnBrk="1" hangingPunct="1"/>
            <a:r>
              <a:rPr lang="en-US" altLang="en-US" dirty="0"/>
              <a:t>Hard to know what’s shared, what’s private</a:t>
            </a:r>
          </a:p>
          <a:p>
            <a:pPr lvl="1" eaLnBrk="1" hangingPunct="1"/>
            <a:r>
              <a:rPr lang="en-US" altLang="en-US" dirty="0"/>
              <a:t>Hard to detect errors by testing (low-probability failures)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47651"/>
            <a:ext cx="9715597" cy="747713"/>
          </a:xfrm>
        </p:spPr>
        <p:txBody>
          <a:bodyPr/>
          <a:lstStyle/>
          <a:p>
            <a:pPr eaLnBrk="1" hangingPunct="1"/>
            <a:r>
              <a:rPr lang="en-US" altLang="en-US" dirty="0"/>
              <a:t>Shared Variables in Threaded C Programs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Question: Which variables in a threaded C program are shared variables?</a:t>
            </a:r>
          </a:p>
          <a:p>
            <a:pPr lvl="1" eaLnBrk="1" hangingPunct="1"/>
            <a:r>
              <a:rPr lang="en-US" altLang="en-US" dirty="0"/>
              <a:t>Answer not as simple as “global variables are shared” and “stack variables are private”</a:t>
            </a:r>
          </a:p>
          <a:p>
            <a:pPr eaLnBrk="1" hangingPunct="1"/>
            <a:r>
              <a:rPr lang="en-US" altLang="en-US" i="1" dirty="0"/>
              <a:t>Definition:</a:t>
            </a:r>
            <a:r>
              <a:rPr lang="en-US" altLang="en-US" dirty="0"/>
              <a:t> A variable x is </a:t>
            </a:r>
            <a:r>
              <a:rPr lang="en-US" altLang="en-US" i="1" dirty="0"/>
              <a:t>shared</a:t>
            </a:r>
            <a:r>
              <a:rPr lang="en-US" altLang="en-US" dirty="0"/>
              <a:t> if and only if multiple threads reference some instance of x.</a:t>
            </a:r>
            <a:endParaRPr lang="en-US" altLang="en-US" i="1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Requires answers to the following questions:</a:t>
            </a:r>
          </a:p>
          <a:p>
            <a:pPr lvl="1" eaLnBrk="1" hangingPunct="1"/>
            <a:r>
              <a:rPr lang="en-US" altLang="en-US" dirty="0"/>
              <a:t>What is the memory model for threads?</a:t>
            </a:r>
          </a:p>
          <a:p>
            <a:pPr lvl="1" eaLnBrk="1" hangingPunct="1"/>
            <a:r>
              <a:rPr lang="en-US" altLang="en-US" dirty="0"/>
              <a:t>How are variables mapped to memory instances?</a:t>
            </a:r>
          </a:p>
          <a:p>
            <a:pPr lvl="1" eaLnBrk="1" hangingPunct="1"/>
            <a:r>
              <a:rPr lang="en-US" altLang="en-US" dirty="0"/>
              <a:t>How many threads reference each of these instances?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Threads Memory Model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Conceptual model:</a:t>
            </a:r>
          </a:p>
          <a:p>
            <a:pPr lvl="1" eaLnBrk="1" hangingPunct="1"/>
            <a:r>
              <a:rPr lang="en-US" altLang="en-US" sz="1800" dirty="0"/>
              <a:t>Each thread runs in larger context of a process</a:t>
            </a:r>
          </a:p>
          <a:p>
            <a:pPr lvl="1" eaLnBrk="1" hangingPunct="1"/>
            <a:r>
              <a:rPr lang="en-US" altLang="en-US" sz="1800" dirty="0"/>
              <a:t>Each thread has its own separate thread context</a:t>
            </a:r>
          </a:p>
          <a:p>
            <a:pPr lvl="2" eaLnBrk="1" hangingPunct="1"/>
            <a:r>
              <a:rPr lang="en-US" altLang="en-US" sz="1600" dirty="0"/>
              <a:t>Thread ID, stack, stack pointer, program counter, condition codes, and general-purpose registers</a:t>
            </a:r>
          </a:p>
          <a:p>
            <a:pPr lvl="1" eaLnBrk="1" hangingPunct="1"/>
            <a:r>
              <a:rPr lang="en-US" altLang="en-US" sz="1800" dirty="0"/>
              <a:t>All threads share remaining process context</a:t>
            </a:r>
          </a:p>
          <a:p>
            <a:pPr lvl="2" eaLnBrk="1" hangingPunct="1"/>
            <a:r>
              <a:rPr lang="en-US" altLang="en-US" sz="1600" dirty="0"/>
              <a:t>Code, </a:t>
            </a:r>
            <a:r>
              <a:rPr lang="en-US" altLang="en-US" sz="1600" dirty="0">
                <a:solidFill>
                  <a:srgbClr val="FF0000"/>
                </a:solidFill>
              </a:rPr>
              <a:t>data, heap</a:t>
            </a:r>
            <a:r>
              <a:rPr lang="en-US" altLang="en-US" sz="1600" dirty="0"/>
              <a:t>, and shared library segments of process virtual address space</a:t>
            </a:r>
          </a:p>
          <a:p>
            <a:pPr lvl="2" eaLnBrk="1" hangingPunct="1"/>
            <a:r>
              <a:rPr lang="en-US" altLang="en-US" sz="1600" dirty="0"/>
              <a:t>Open files and installed handlers</a:t>
            </a:r>
          </a:p>
          <a:p>
            <a:pPr eaLnBrk="1" hangingPunct="1"/>
            <a:r>
              <a:rPr lang="en-US" altLang="en-US" sz="2000" dirty="0"/>
              <a:t>Operationally, this model is not strictly enforced:</a:t>
            </a:r>
          </a:p>
          <a:p>
            <a:pPr lvl="1" eaLnBrk="1" hangingPunct="1"/>
            <a:r>
              <a:rPr lang="en-US" altLang="en-US" sz="1800" dirty="0"/>
              <a:t>Register values are truly separate and protected</a:t>
            </a:r>
          </a:p>
          <a:p>
            <a:pPr lvl="1" eaLnBrk="1" hangingPunct="1"/>
            <a:r>
              <a:rPr lang="en-US" altLang="en-US" sz="1800" dirty="0"/>
              <a:t>But any thread can read and write the stack of any other thread 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i="1" dirty="0">
                <a:solidFill>
                  <a:srgbClr val="FF0000"/>
                </a:solidFill>
              </a:rPr>
              <a:t>Mismatch between conceptual and operational model is a source of confusion and errors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Program to Illustrate Sharing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774825" y="1502648"/>
            <a:ext cx="3764172" cy="467820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char **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;  /* global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char *</a:t>
            </a:r>
            <a:r>
              <a:rPr lang="en-US" altLang="en-US" dirty="0" err="1">
                <a:latin typeface="Courier New" pitchFamily="49" charset="0"/>
              </a:rPr>
              <a:t>msgs</a:t>
            </a:r>
            <a:r>
              <a:rPr lang="en-US" altLang="en-US" dirty="0">
                <a:latin typeface="Courier New" pitchFamily="49" charset="0"/>
              </a:rPr>
              <a:t>[N] =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"Hello from foo",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"Hello from bar"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};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 = </a:t>
            </a:r>
            <a:r>
              <a:rPr lang="en-US" altLang="en-US" dirty="0" err="1">
                <a:latin typeface="Courier New" pitchFamily="49" charset="0"/>
              </a:rPr>
              <a:t>msgs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2;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thread,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(void *)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//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 omitted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Pthread_exit</a:t>
            </a:r>
            <a:r>
              <a:rPr lang="en-US" altLang="en-US" dirty="0">
                <a:latin typeface="Courier New" pitchFamily="49" charset="0"/>
              </a:rPr>
              <a:t>(NULL);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883276" y="1634544"/>
            <a:ext cx="4504759" cy="2462213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*thread(void *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 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static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>
                <a:latin typeface="Courier New" pitchFamily="49" charset="0"/>
              </a:rPr>
              <a:t> = 0;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("[%d]: %s (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>
                <a:latin typeface="Courier New" pitchFamily="49" charset="0"/>
              </a:rPr>
              <a:t>=%d)\n",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, 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], ++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0;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603520" y="4309289"/>
            <a:ext cx="489973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 dirty="0"/>
              <a:t>Peer threads reference main thread’s stack</a:t>
            </a:r>
          </a:p>
          <a:p>
            <a:r>
              <a:rPr lang="en-US" altLang="en-US" sz="1800" i="1" dirty="0"/>
              <a:t>indirectly through global </a:t>
            </a:r>
            <a:r>
              <a:rPr lang="en-US" altLang="en-US" sz="1800" i="1" dirty="0" err="1"/>
              <a:t>ptr</a:t>
            </a:r>
            <a:r>
              <a:rPr lang="en-US" altLang="en-US" sz="1800" i="1" dirty="0"/>
              <a:t> variable</a:t>
            </a:r>
            <a:endParaRPr lang="en-US" altLang="en-US" sz="1800" dirty="0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7454900" y="360680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frame contains one instance of each local variable</a:t>
            </a:r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0762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Mapping Vars to Memory Instances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774825" y="1971675"/>
            <a:ext cx="3746500" cy="44259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char **ptr;  /* global */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int main()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pthread_t tid;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char *msgs[2] =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"Hello from foo",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"Hello from bar"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};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ptr = msgs;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for (i = 0; i &lt; 2; i++)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Pthread_create(&amp;tid,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thread,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(void *)i);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Pthread_exit(NULL);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6010275" y="3371851"/>
            <a:ext cx="4476750" cy="22256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*thread(void *vargp)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myid = (int)vargp;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static int svar = 0;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printf("[%d]: %s (svar=%d)\n",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myid, ptr[myid], ++svar);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608139" y="987425"/>
            <a:ext cx="3946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Global var</a:t>
            </a:r>
            <a:r>
              <a:rPr lang="en-US" altLang="en-US" sz="1800"/>
              <a:t>: 1 instance (</a:t>
            </a:r>
            <a:r>
              <a:rPr lang="en-US" altLang="en-US" sz="1800">
                <a:latin typeface="Courier New" pitchFamily="49" charset="0"/>
              </a:rPr>
              <a:t>ptr </a:t>
            </a:r>
            <a:r>
              <a:rPr lang="en-US" altLang="en-US" sz="1800"/>
              <a:t>[data])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2921000" y="1244600"/>
            <a:ext cx="3810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865814" y="5984875"/>
            <a:ext cx="45497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Local static var</a:t>
            </a:r>
            <a:r>
              <a:rPr lang="en-US" altLang="en-US" sz="1800"/>
              <a:t>: 1 instance: </a:t>
            </a:r>
            <a:r>
              <a:rPr lang="en-US" altLang="en-US" sz="1800">
                <a:latin typeface="Courier New" pitchFamily="49" charset="0"/>
              </a:rPr>
              <a:t>svar </a:t>
            </a:r>
            <a:r>
              <a:rPr lang="en-US" altLang="en-US" sz="1800"/>
              <a:t>[data]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7810500" y="4584700"/>
            <a:ext cx="30480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4181476" y="1450975"/>
            <a:ext cx="535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Local automatic vars</a:t>
            </a:r>
            <a:r>
              <a:rPr lang="en-US" altLang="en-US" sz="1800"/>
              <a:t>: 1 instance: </a:t>
            </a:r>
            <a:r>
              <a:rPr lang="en-US" altLang="en-US" sz="1800">
                <a:latin typeface="Courier New" pitchFamily="49" charset="0"/>
              </a:rPr>
              <a:t>i.m, msgs.m</a:t>
            </a:r>
            <a:endParaRPr lang="en-US" altLang="en-US" sz="1800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4165600" y="1752600"/>
            <a:ext cx="1701800" cy="165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699126" y="2041526"/>
            <a:ext cx="40100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/>
              <a:t>Local automatic var:</a:t>
            </a:r>
            <a:r>
              <a:rPr lang="en-US" altLang="en-US" sz="1800"/>
              <a:t>  2 instances:</a:t>
            </a:r>
          </a:p>
          <a:p>
            <a:pPr algn="l"/>
            <a:r>
              <a:rPr lang="en-US" altLang="en-US" sz="1800"/>
              <a:t>      </a:t>
            </a:r>
            <a:r>
              <a:rPr lang="en-US" altLang="en-US" sz="1800">
                <a:latin typeface="Courier New" pitchFamily="49" charset="0"/>
              </a:rPr>
              <a:t>myid.p0</a:t>
            </a:r>
            <a:r>
              <a:rPr lang="en-US" altLang="en-US" sz="1800"/>
              <a:t>[peer thread 0’s stack],</a:t>
            </a:r>
          </a:p>
          <a:p>
            <a:pPr algn="l"/>
            <a:r>
              <a:rPr lang="en-US" altLang="en-US" sz="1800"/>
              <a:t>      </a:t>
            </a:r>
            <a:r>
              <a:rPr lang="en-US" altLang="en-US" sz="1800">
                <a:latin typeface="Courier New" pitchFamily="49" charset="0"/>
              </a:rPr>
              <a:t>myid.p1</a:t>
            </a:r>
            <a:r>
              <a:rPr lang="en-US" altLang="en-US" sz="1800"/>
              <a:t>[peer thread 1’s stack]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7429500" y="2882900"/>
            <a:ext cx="533400" cy="1320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Shared Variable Analysis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Which variables are shared?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309814" y="1730375"/>
            <a:ext cx="7272337" cy="24971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Variable 	Referenced by	Referenced by 	Referenced by</a:t>
            </a:r>
          </a:p>
          <a:p>
            <a:pPr algn="l"/>
            <a:r>
              <a:rPr lang="en-US" altLang="en-US" sz="1800"/>
              <a:t>instance	main thread?	peer thread 0?	peer thread 1?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>
                <a:latin typeface="Courier New" pitchFamily="49" charset="0"/>
              </a:rPr>
              <a:t>ptr		yes		yes		yes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svar		no		yes		yes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i.m		yes		no		no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msgs.m		yes		yes		yes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myid.p0	no		yes		no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myid.p1	no		no		yes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968500" y="4610101"/>
            <a:ext cx="82550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latin typeface="Helvetica" pitchFamily="-12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Helvetica" pitchFamily="-12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algn="l">
              <a:spcBef>
                <a:spcPct val="20000"/>
              </a:spcBef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/>
              <a:t>Answer: A variable x is shared iff multiple threads reference at least one  instance of x. Thus:</a:t>
            </a:r>
          </a:p>
          <a:p>
            <a:pPr lvl="1" eaLnBrk="1" hangingPunct="1"/>
            <a:r>
              <a:rPr lang="en-US" altLang="en-US">
                <a:latin typeface="Courier New" pitchFamily="49" charset="0"/>
              </a:rPr>
              <a:t>ptr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svar</a:t>
            </a:r>
            <a:r>
              <a:rPr lang="en-US" altLang="en-US"/>
              <a:t>, and </a:t>
            </a:r>
            <a:r>
              <a:rPr lang="en-US" altLang="en-US">
                <a:latin typeface="Courier New" pitchFamily="49" charset="0"/>
              </a:rPr>
              <a:t>msgs</a:t>
            </a:r>
            <a:r>
              <a:rPr lang="en-US" altLang="en-US"/>
              <a:t> are shared.</a:t>
            </a:r>
          </a:p>
          <a:p>
            <a:pPr lvl="1" eaLnBrk="1" hangingPunct="1"/>
            <a:r>
              <a:rPr lang="en-US" altLang="en-US">
                <a:latin typeface="Courier New" pitchFamily="49" charset="0"/>
              </a:rPr>
              <a:t>i</a:t>
            </a:r>
            <a:r>
              <a:rPr lang="en-US" altLang="en-US"/>
              <a:t> and </a:t>
            </a:r>
            <a:r>
              <a:rPr lang="en-US" altLang="en-US">
                <a:latin typeface="Courier New" pitchFamily="49" charset="0"/>
              </a:rPr>
              <a:t>myid</a:t>
            </a:r>
            <a:r>
              <a:rPr lang="en-US" altLang="en-US"/>
              <a:t> are </a:t>
            </a:r>
            <a:r>
              <a:rPr lang="en-US" altLang="en-US">
                <a:solidFill>
                  <a:srgbClr val="FF0000"/>
                </a:solidFill>
              </a:rPr>
              <a:t>NOT</a:t>
            </a:r>
            <a:r>
              <a:rPr lang="en-US" altLang="en-US"/>
              <a:t> shared.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72427187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itchFamily="49" charset="0"/>
              </a:rPr>
              <a:t>badcnt.c</a:t>
            </a:r>
            <a:r>
              <a:rPr lang="en-US" altLang="en-US"/>
              <a:t>: An Improperly Synchronized Threaded Program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952625" y="1280364"/>
            <a:ext cx="4381328" cy="517064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unsigned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= 0; /* shared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tid1, tid2;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(&amp;tid1,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   count,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(&amp;tid2,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   count, NULL);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(tid1,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(tid2, NULL);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if (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== (unsigned)NITERS*2)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("OK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else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("BOOM!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0;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489701" y="1363664"/>
            <a:ext cx="3624263" cy="17367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*count(void *arg)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for (i=0; i&lt;NITERS; i++)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cnt++;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832517" name="Text Box 5"/>
          <p:cNvSpPr txBox="1">
            <a:spLocks noChangeArrowheads="1"/>
          </p:cNvSpPr>
          <p:nvPr/>
        </p:nvSpPr>
        <p:spPr bwMode="auto">
          <a:xfrm>
            <a:off x="7086601" y="3222626"/>
            <a:ext cx="2525713" cy="207327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cnt=198841183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cnt=198261801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cnt=198269672</a:t>
            </a:r>
          </a:p>
        </p:txBody>
      </p:sp>
      <p:sp>
        <p:nvSpPr>
          <p:cNvPr id="832518" name="Text Box 6"/>
          <p:cNvSpPr txBox="1">
            <a:spLocks noChangeArrowheads="1"/>
          </p:cNvSpPr>
          <p:nvPr/>
        </p:nvSpPr>
        <p:spPr bwMode="auto">
          <a:xfrm>
            <a:off x="6828164" y="5279937"/>
            <a:ext cx="30187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2400">
                <a:latin typeface="Courier New" pitchFamily="49" charset="0"/>
              </a:rPr>
              <a:t>cnt</a:t>
            </a:r>
            <a:r>
              <a:rPr lang="en-US" altLang="en-US" sz="2400"/>
              <a:t> should be</a:t>
            </a:r>
          </a:p>
          <a:p>
            <a:r>
              <a:rPr lang="en-US" altLang="en-US" sz="2400"/>
              <a:t>200,000,000. </a:t>
            </a:r>
          </a:p>
          <a:p>
            <a:r>
              <a:rPr lang="en-US" altLang="en-US" sz="2400"/>
              <a:t>What went wrong?!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17" grpId="0" animBg="1"/>
      <p:bldP spid="8325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Traditional View of a 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= process context + code, data, and stack</a:t>
            </a:r>
          </a:p>
        </p:txBody>
      </p:sp>
      <p:sp>
        <p:nvSpPr>
          <p:cNvPr id="4100" name="Rectangle 4"/>
          <p:cNvSpPr>
            <a:spLocks noChangeAspect="1" noChangeArrowheads="1"/>
          </p:cNvSpPr>
          <p:nvPr/>
        </p:nvSpPr>
        <p:spPr bwMode="auto">
          <a:xfrm>
            <a:off x="6619875" y="3287714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4101" name="Rectangle 5"/>
          <p:cNvSpPr>
            <a:spLocks noChangeAspect="1" noChangeArrowheads="1"/>
          </p:cNvSpPr>
          <p:nvPr/>
        </p:nvSpPr>
        <p:spPr bwMode="auto">
          <a:xfrm>
            <a:off x="6619875" y="3606800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ChangeAspect="1" noChangeArrowheads="1"/>
          </p:cNvSpPr>
          <p:nvPr/>
        </p:nvSpPr>
        <p:spPr bwMode="auto">
          <a:xfrm>
            <a:off x="6619875" y="3860801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4103" name="Text Box 7"/>
          <p:cNvSpPr txBox="1">
            <a:spLocks noChangeAspect="1" noChangeArrowheads="1"/>
          </p:cNvSpPr>
          <p:nvPr/>
        </p:nvSpPr>
        <p:spPr bwMode="auto">
          <a:xfrm>
            <a:off x="6391275" y="49276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4104" name="Rectangle 8"/>
          <p:cNvSpPr>
            <a:spLocks noChangeAspect="1" noChangeArrowheads="1"/>
          </p:cNvSpPr>
          <p:nvPr/>
        </p:nvSpPr>
        <p:spPr bwMode="auto">
          <a:xfrm>
            <a:off x="6619876" y="4149726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733676" y="2790825"/>
            <a:ext cx="2549525" cy="24082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Program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Stack pointer (SP)</a:t>
            </a:r>
          </a:p>
          <a:p>
            <a:pPr algn="l"/>
            <a:r>
              <a:rPr lang="en-US" altLang="en-US"/>
              <a:t>    Program counter (PC)</a:t>
            </a:r>
          </a:p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 File descriptor table</a:t>
            </a:r>
          </a:p>
          <a:p>
            <a:pPr algn="l"/>
            <a:r>
              <a:rPr lang="en-US" altLang="en-US"/>
              <a:t>    brk pointer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445250" y="2209801"/>
            <a:ext cx="2533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Code, data, and stack</a:t>
            </a:r>
          </a:p>
        </p:txBody>
      </p:sp>
      <p:sp>
        <p:nvSpPr>
          <p:cNvPr id="4107" name="Rectangle 11"/>
          <p:cNvSpPr>
            <a:spLocks noChangeAspect="1" noChangeArrowheads="1"/>
          </p:cNvSpPr>
          <p:nvPr/>
        </p:nvSpPr>
        <p:spPr bwMode="auto">
          <a:xfrm>
            <a:off x="6619876" y="4470401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4108" name="Rectangle 12"/>
          <p:cNvSpPr>
            <a:spLocks noChangeAspect="1" noChangeArrowheads="1"/>
          </p:cNvSpPr>
          <p:nvPr/>
        </p:nvSpPr>
        <p:spPr bwMode="auto">
          <a:xfrm>
            <a:off x="6619876" y="4775201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09" name="Rectangle 13"/>
          <p:cNvSpPr>
            <a:spLocks noChangeAspect="1" noChangeArrowheads="1"/>
          </p:cNvSpPr>
          <p:nvPr/>
        </p:nvSpPr>
        <p:spPr bwMode="auto">
          <a:xfrm>
            <a:off x="6619875" y="2973389"/>
            <a:ext cx="2230438" cy="319087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10" name="Rectangle 14"/>
          <p:cNvSpPr>
            <a:spLocks noChangeAspect="1" noChangeArrowheads="1"/>
          </p:cNvSpPr>
          <p:nvPr/>
        </p:nvSpPr>
        <p:spPr bwMode="auto">
          <a:xfrm>
            <a:off x="6619875" y="2659064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5819776" y="28035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SP</a:t>
            </a: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6261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800726" y="4441825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PC</a:t>
            </a:r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6248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783263" y="3692525"/>
            <a:ext cx="50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brk</a:t>
            </a:r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6261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021013" y="2209801"/>
            <a:ext cx="194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Process context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3597836" y="1715870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 algn="l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 algn="l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3352800" y="1310789"/>
            <a:ext cx="485446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3733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7446650" y="3496017"/>
            <a:ext cx="73396" cy="39094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7493323" y="3507004"/>
            <a:ext cx="11641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/>
              <a:t>H</a:t>
            </a:r>
            <a:r>
              <a:rPr lang="en-US" sz="1800" i="1" baseline="-25000" dirty="0"/>
              <a:t>i</a:t>
            </a:r>
            <a:r>
              <a:rPr lang="en-US" sz="1800" i="1" dirty="0"/>
              <a:t> </a:t>
            </a:r>
            <a:r>
              <a:rPr lang="en-US" sz="1800" dirty="0"/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7493322" y="5739385"/>
            <a:ext cx="86780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dirty="0"/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3736484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3736484" y="5390896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7493323" y="4443985"/>
            <a:ext cx="185980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/>
              <a:t>L</a:t>
            </a:r>
            <a:r>
              <a:rPr lang="en-US" sz="1800" i="1" baseline="-25000" dirty="0"/>
              <a:t>i  </a:t>
            </a:r>
            <a:r>
              <a:rPr lang="en-US" sz="1800" dirty="0"/>
              <a:t>: Load </a:t>
            </a:r>
            <a:r>
              <a:rPr lang="en-US" sz="1800" dirty="0" err="1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 err="1"/>
              <a:t>U</a:t>
            </a:r>
            <a:r>
              <a:rPr lang="en-US" sz="1800" i="1" baseline="-25000" dirty="0" err="1"/>
              <a:t>i</a:t>
            </a:r>
            <a:r>
              <a:rPr lang="en-US" sz="1800" dirty="0"/>
              <a:t> : Update </a:t>
            </a:r>
            <a:r>
              <a:rPr lang="en-US" sz="1800" dirty="0" err="1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/>
              <a:t>S</a:t>
            </a:r>
            <a:r>
              <a:rPr lang="en-US" sz="1800" i="1" baseline="-25000" dirty="0"/>
              <a:t>i</a:t>
            </a:r>
            <a:r>
              <a:rPr lang="en-US" sz="1800" dirty="0"/>
              <a:t> : Store </a:t>
            </a:r>
            <a:r>
              <a:rPr lang="en-US" sz="1800" dirty="0" err="1">
                <a:latin typeface="Courier New" charset="0"/>
              </a:rPr>
              <a:t>cnt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4392367" y="2732105"/>
            <a:ext cx="22958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7446650" y="4643583"/>
            <a:ext cx="73396" cy="39094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7446650" y="5780426"/>
            <a:ext cx="73396" cy="39094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6605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What is “Sequential Consistency?”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/>
            <a:r>
              <a:rPr lang="en-US" altLang="en-US"/>
              <a:t>Two (or more) parallel executions are </a:t>
            </a:r>
            <a:r>
              <a:rPr lang="en-US" altLang="en-US">
                <a:solidFill>
                  <a:schemeClr val="accent2"/>
                </a:solidFill>
              </a:rPr>
              <a:t>sequentially consistent</a:t>
            </a:r>
            <a:r>
              <a:rPr lang="en-US" altLang="en-US"/>
              <a:t> iff instructions of each thread (or process) are executed in sequential order</a:t>
            </a:r>
          </a:p>
          <a:p>
            <a:pPr marL="879475" lvl="1" indent="-381000" eaLnBrk="1" hangingPunct="1"/>
            <a:r>
              <a:rPr lang="en-US" altLang="en-US"/>
              <a:t>No restrictions on how threads relate to each other</a:t>
            </a:r>
          </a:p>
          <a:p>
            <a:pPr marL="879475" lvl="1" indent="-381000" eaLnBrk="1" hangingPunct="1"/>
            <a:r>
              <a:rPr lang="en-US" altLang="en-US"/>
              <a:t>Each thread runs at arbitrary speed</a:t>
            </a:r>
          </a:p>
          <a:p>
            <a:pPr marL="879475" lvl="1" indent="-381000" eaLnBrk="1" hangingPunct="1"/>
            <a:r>
              <a:rPr lang="en-US" altLang="en-US"/>
              <a:t>Any interleaving is legitimate</a:t>
            </a:r>
          </a:p>
          <a:p>
            <a:pPr marL="1250950" lvl="2" indent="-342900" eaLnBrk="1" hangingPunct="1"/>
            <a:r>
              <a:rPr lang="en-US" altLang="en-US"/>
              <a:t>Any (or all) instructions of B can run between any two instructions of A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3344864" y="3343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3344864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3344864" y="38766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3344864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3344864" y="44100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3344864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3344864" y="49434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3344864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3344864" y="5476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3344864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2370139" y="3343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2370139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2370139" y="38766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2370139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2370139" y="44100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2370139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2370139" y="49434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2370139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2370139" y="5476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2370139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4319589" y="3343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4319589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4319589" y="38766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4319589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4319589" y="44100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4319589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4319589" y="49434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4319589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4319589" y="5476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4319589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6240464" y="3343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6240464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6240464" y="38766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6240464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6240464" y="44100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6240464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6240464" y="49434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6240464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6240464" y="5476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6240464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2362201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3525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6507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4446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7502947" y="5730635"/>
            <a:ext cx="43473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5265739" y="3343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5265739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5265739" y="38766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5265739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5265739" y="44100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5265739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5265739" y="49434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5265739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5265739" y="5476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5265739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5392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7762838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458201" y="3392270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7762838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8458201" y="4078070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916611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3322535" y="26574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3322535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3322535" y="31908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3322535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3322535" y="37242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3322535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3322535" y="4257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3322535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3322535" y="4791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3322535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2347810" y="26574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2347810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2347810" y="31908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2347810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2347810" y="37242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2347810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2347810" y="4257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2347810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2347810" y="4791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2347810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4297260" y="26574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4297260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4297260" y="31908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4297260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4297260" y="37242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4297260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4297260" y="4257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4297260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4297260" y="4791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4297260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6186385" y="26574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6186385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6186385" y="31908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6186385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6186385" y="37242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6186385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6186385" y="4257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6186385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6186385" y="4791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6186385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2338677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3502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6451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4422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5256110" y="26574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5256110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5256110" y="31908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5256110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5256110" y="37242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5256110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5256110" y="4257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5256110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5256110" y="4791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5256110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5381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7439209" y="5014555"/>
            <a:ext cx="68698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389224487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/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3338807" y="2200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3338807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3338807" y="2733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3338807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3338807" y="3267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3338807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3338807" y="38004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3338807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3338807" y="4333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3338807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2364082" y="2200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2364082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2364082" y="2733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2364082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2364082" y="3267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2364082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2364082" y="38004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2364082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2364082" y="4333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2364082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4313532" y="2200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4313532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4313532" y="2733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4313532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4313532" y="3267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4313532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4313532" y="38004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4313532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4313532" y="4333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4313532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6202657" y="2200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6202657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6202657" y="2733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6202657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6202657" y="3267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6202657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6202657" y="38004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6202657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6202657" y="4333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6202657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2356145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3519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6469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4440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5272382" y="22002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5272382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5272382" y="27336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5272382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5272382" y="3267076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5272382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5272382" y="3800476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5272382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5272382" y="4333876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5272382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5399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648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556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638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640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641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556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48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648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556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553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7439209" y="4481155"/>
            <a:ext cx="68698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553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38514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Progress Graphs</a:t>
            </a:r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2222919" y="5182771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2222919" y="1342609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2425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1</a:t>
            </a:r>
            <a:endParaRPr lang="en-US" altLang="en-US" dirty="0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3121945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3822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4539583" y="521803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5265070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1841920" y="464318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1870494" y="39478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1841920" y="322713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1853032" y="2546101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S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1864144" y="18269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2907164" y="443254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360502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430289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500075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569862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2902084" y="373182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360121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430035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499948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569862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2902084" y="3031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360121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430035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499948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569862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2902084" y="233038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430035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499948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569862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2907164" y="16296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360502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430289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500075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569862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6044366" y="50144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1675232" y="10266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2902878" y="513327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3602807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4302736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5002665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5702592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2209299" y="442683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2202949" y="372277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2202949" y="301872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2202949" y="231466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2209299" y="161061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2202949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32">
            <a:extLst>
              <a:ext uri="{FF2B5EF4-FFF2-40B4-BE49-F238E27FC236}">
                <a16:creationId xmlns:a16="http://schemas.microsoft.com/office/drawing/2014/main" id="{3D0F30D7-8A1C-4CCF-8AA4-FD358BEE6D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121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3" name="Text Box 3">
            <a:extLst>
              <a:ext uri="{FF2B5EF4-FFF2-40B4-BE49-F238E27FC236}">
                <a16:creationId xmlns:a16="http://schemas.microsoft.com/office/drawing/2014/main" id="{FE249ABA-186F-4CEA-9FA3-F1C3ADFF8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7209" y="1200975"/>
            <a:ext cx="379601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 dirty="0">
                <a:solidFill>
                  <a:srgbClr val="FF0000"/>
                </a:solidFill>
              </a:rPr>
              <a:t>Progress graph</a:t>
            </a:r>
            <a:r>
              <a:rPr lang="en-US" altLang="en-US" sz="1800" dirty="0"/>
              <a:t> depicts discrete </a:t>
            </a:r>
            <a:r>
              <a:rPr lang="en-US" altLang="en-US" sz="1800" i="1" dirty="0"/>
              <a:t>execution state space</a:t>
            </a:r>
            <a:r>
              <a:rPr lang="en-US" altLang="en-US" sz="1800" dirty="0"/>
              <a:t> of concurrent threads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Each axis corresponds to sequential order of instructions in a thread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Each point corresponds to a possible </a:t>
            </a:r>
            <a:r>
              <a:rPr lang="en-US" altLang="en-US" sz="1800" i="1" dirty="0">
                <a:solidFill>
                  <a:srgbClr val="FF0000"/>
                </a:solidFill>
              </a:rPr>
              <a:t>execution state </a:t>
            </a:r>
            <a:r>
              <a:rPr lang="en-US" altLang="en-US" sz="1800" dirty="0"/>
              <a:t>(Inst</a:t>
            </a:r>
            <a:r>
              <a:rPr lang="en-US" altLang="en-US" sz="1800" baseline="-25000" dirty="0"/>
              <a:t>1</a:t>
            </a:r>
            <a:r>
              <a:rPr lang="en-US" altLang="en-US" sz="1800" dirty="0"/>
              <a:t>, Inst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)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E.g., </a:t>
            </a:r>
            <a:r>
              <a:rPr lang="en-US" altLang="en-US" sz="1800" dirty="0">
                <a:solidFill>
                  <a:srgbClr val="FF0000"/>
                </a:solidFill>
              </a:rPr>
              <a:t>(L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1</a:t>
            </a:r>
            <a:r>
              <a:rPr lang="en-US" altLang="en-US" sz="1800" dirty="0">
                <a:solidFill>
                  <a:srgbClr val="FF0000"/>
                </a:solidFill>
              </a:rPr>
              <a:t>, S</a:t>
            </a:r>
            <a:r>
              <a:rPr lang="en-US" altLang="en-US" sz="1800" baseline="-25000" dirty="0">
                <a:solidFill>
                  <a:srgbClr val="FF0000"/>
                </a:solidFill>
              </a:rPr>
              <a:t>2</a:t>
            </a:r>
            <a:r>
              <a:rPr lang="en-US" altLang="en-US" sz="1800" dirty="0">
                <a:solidFill>
                  <a:srgbClr val="FF0000"/>
                </a:solidFill>
              </a:rPr>
              <a:t>)</a:t>
            </a:r>
            <a:r>
              <a:rPr lang="en-US" altLang="en-US" sz="1800" dirty="0"/>
              <a:t>  denotes state where  thread 1 has completed L</a:t>
            </a:r>
            <a:r>
              <a:rPr lang="en-US" altLang="en-US" sz="1800" baseline="-25000" dirty="0"/>
              <a:t>1</a:t>
            </a:r>
            <a:r>
              <a:rPr lang="en-US" altLang="en-US" sz="1800" dirty="0"/>
              <a:t> and thread 2 has completed S</a:t>
            </a:r>
            <a:r>
              <a:rPr lang="en-US" altLang="en-US" sz="1800" baseline="-25000" dirty="0"/>
              <a:t>2</a:t>
            </a:r>
            <a:endParaRPr lang="en-US" altLang="en-US" sz="1800" dirty="0"/>
          </a:p>
        </p:txBody>
      </p:sp>
      <p:sp>
        <p:nvSpPr>
          <p:cNvPr id="54" name="Oval 33">
            <a:extLst>
              <a:ext uri="{FF2B5EF4-FFF2-40B4-BE49-F238E27FC236}">
                <a16:creationId xmlns:a16="http://schemas.microsoft.com/office/drawing/2014/main" id="{F993B360-1AA7-4592-A22F-63292C164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8944" y="2236044"/>
            <a:ext cx="256032" cy="256032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6" name="Text Box 44">
            <a:extLst>
              <a:ext uri="{FF2B5EF4-FFF2-40B4-BE49-F238E27FC236}">
                <a16:creationId xmlns:a16="http://schemas.microsoft.com/office/drawing/2014/main" id="{2E20A695-CEF5-4A9F-B1C8-6D2A232C7F8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614737" y="2017463"/>
            <a:ext cx="91440" cy="91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(L</a:t>
            </a:r>
            <a:r>
              <a:rPr lang="en-US" altLang="en-US" baseline="-25000" dirty="0">
                <a:solidFill>
                  <a:srgbClr val="FF0000"/>
                </a:solidFill>
              </a:rPr>
              <a:t>1</a:t>
            </a:r>
            <a:r>
              <a:rPr lang="en-US" altLang="en-US" dirty="0">
                <a:solidFill>
                  <a:srgbClr val="FF0000"/>
                </a:solidFill>
              </a:rPr>
              <a:t>, S</a:t>
            </a:r>
            <a:r>
              <a:rPr lang="en-US" altLang="en-US" baseline="-25000" dirty="0">
                <a:solidFill>
                  <a:srgbClr val="FF0000"/>
                </a:solidFill>
              </a:rPr>
              <a:t>2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2807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Trajectories in Progress Graphs</a:t>
            </a:r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2222919" y="5182771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2222919" y="1342609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2425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1</a:t>
            </a:r>
            <a:endParaRPr lang="en-US" altLang="en-US" dirty="0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3121945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3822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4539583" y="521803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5265070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1841920" y="464318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1870494" y="39478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1841920" y="322713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1853032" y="2546101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S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1864144" y="18269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2907164" y="443254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360502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430289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500075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569862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2902084" y="373182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360121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430035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499948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569862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2902084" y="3031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360121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430035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499948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569862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2902084" y="233038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430035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499948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569862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2907164" y="16296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360502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430289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500075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569862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6044366" y="50144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1675232" y="10266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2902878" y="513327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3602807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4302736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5002665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5702592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2209299" y="442683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2202949" y="372277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2202949" y="301872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2202949" y="231466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2209299" y="161061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2202949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32">
            <a:extLst>
              <a:ext uri="{FF2B5EF4-FFF2-40B4-BE49-F238E27FC236}">
                <a16:creationId xmlns:a16="http://schemas.microsoft.com/office/drawing/2014/main" id="{3D0F30D7-8A1C-4CCF-8AA4-FD358BEE6D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121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6" name="Text Box 3">
            <a:extLst>
              <a:ext uri="{FF2B5EF4-FFF2-40B4-BE49-F238E27FC236}">
                <a16:creationId xmlns:a16="http://schemas.microsoft.com/office/drawing/2014/main" id="{9D36AD12-8C0E-4E01-AF28-B9C8ED3E7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949" y="1409700"/>
            <a:ext cx="4139198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dirty="0"/>
              <a:t>A </a:t>
            </a:r>
            <a:r>
              <a:rPr lang="en-US" altLang="en-US" sz="1800" i="1" dirty="0">
                <a:solidFill>
                  <a:srgbClr val="FF0000"/>
                </a:solidFill>
              </a:rPr>
              <a:t>Trajectory</a:t>
            </a:r>
            <a:r>
              <a:rPr lang="en-US" altLang="en-US" sz="1800" dirty="0"/>
              <a:t> is sequence of legal state transitions that describes one possible concurrent execution of the threads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Example: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H1, L1, U1, H2, L2, S1, T1, U2, S2, T2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BD9BA56-0BBE-4B60-975D-88B0027D33AF}"/>
              </a:ext>
            </a:extLst>
          </p:cNvPr>
          <p:cNvCxnSpPr/>
          <p:nvPr/>
        </p:nvCxnSpPr>
        <p:spPr bwMode="auto">
          <a:xfrm>
            <a:off x="2202949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B34465B-CAF9-4BEF-A65E-0EE6A1582C33}"/>
              </a:ext>
            </a:extLst>
          </p:cNvPr>
          <p:cNvCxnSpPr/>
          <p:nvPr/>
        </p:nvCxnSpPr>
        <p:spPr bwMode="auto">
          <a:xfrm>
            <a:off x="2867973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6EAA618-2FC4-41EE-B499-AF2575833090}"/>
              </a:ext>
            </a:extLst>
          </p:cNvPr>
          <p:cNvCxnSpPr/>
          <p:nvPr/>
        </p:nvCxnSpPr>
        <p:spPr bwMode="auto">
          <a:xfrm>
            <a:off x="3646939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6D07F2A-F4F2-4C99-AEAC-AA9E233A3032}"/>
              </a:ext>
            </a:extLst>
          </p:cNvPr>
          <p:cNvCxnSpPr/>
          <p:nvPr/>
        </p:nvCxnSpPr>
        <p:spPr bwMode="auto">
          <a:xfrm flipH="1" flipV="1">
            <a:off x="4348859" y="4441495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F3620B0D-D5D7-4061-8392-02E586D5B5A4}"/>
              </a:ext>
            </a:extLst>
          </p:cNvPr>
          <p:cNvCxnSpPr/>
          <p:nvPr/>
        </p:nvCxnSpPr>
        <p:spPr bwMode="auto">
          <a:xfrm flipH="1" flipV="1">
            <a:off x="4341084" y="3740969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10922CD-CB09-4C9B-B6BB-953C8D289727}"/>
              </a:ext>
            </a:extLst>
          </p:cNvPr>
          <p:cNvCxnSpPr/>
          <p:nvPr/>
        </p:nvCxnSpPr>
        <p:spPr bwMode="auto">
          <a:xfrm>
            <a:off x="4280600" y="3782136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52ACED5D-CE4A-48E5-B6BC-B13587637782}"/>
              </a:ext>
            </a:extLst>
          </p:cNvPr>
          <p:cNvCxnSpPr/>
          <p:nvPr/>
        </p:nvCxnSpPr>
        <p:spPr bwMode="auto">
          <a:xfrm>
            <a:off x="5010514" y="3806200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DE37EC5-F892-4F78-A25E-E2FA536AD247}"/>
              </a:ext>
            </a:extLst>
          </p:cNvPr>
          <p:cNvCxnSpPr/>
          <p:nvPr/>
        </p:nvCxnSpPr>
        <p:spPr bwMode="auto">
          <a:xfrm flipH="1" flipV="1">
            <a:off x="5740512" y="3037804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B4F8614C-E09C-4701-9BBC-A3560C18C913}"/>
              </a:ext>
            </a:extLst>
          </p:cNvPr>
          <p:cNvCxnSpPr/>
          <p:nvPr/>
        </p:nvCxnSpPr>
        <p:spPr bwMode="auto">
          <a:xfrm flipH="1" flipV="1">
            <a:off x="5740512" y="2356020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9F9F3DF9-4D03-483E-82A5-545908D6134E}"/>
              </a:ext>
            </a:extLst>
          </p:cNvPr>
          <p:cNvCxnSpPr/>
          <p:nvPr/>
        </p:nvCxnSpPr>
        <p:spPr bwMode="auto">
          <a:xfrm flipH="1" flipV="1">
            <a:off x="5740512" y="1674236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44915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4">
            <a:extLst>
              <a:ext uri="{FF2B5EF4-FFF2-40B4-BE49-F238E27FC236}">
                <a16:creationId xmlns:a16="http://schemas.microsoft.com/office/drawing/2014/main" id="{392504B1-DAEA-4EF4-8AF8-1CAD07AA8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361" y="2466876"/>
            <a:ext cx="2011680" cy="192024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Critical Sections and Unsafe Regions</a:t>
            </a:r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2222919" y="5182771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2222919" y="1342609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2425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1</a:t>
            </a:r>
            <a:endParaRPr lang="en-US" altLang="en-US" dirty="0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3121945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3822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4539583" y="521803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5265070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1841920" y="464318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1870494" y="39478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1841920" y="322713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1853032" y="2546101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S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1864144" y="18269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2907164" y="443254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360502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430289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500075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569862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2902084" y="373182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360121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430035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499948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569862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2902084" y="3031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360121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430035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499948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569862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2902084" y="233038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430035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499948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569862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2907164" y="16296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360502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430289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500075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569862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6044366" y="50144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1675232" y="10266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2902878" y="513327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3602807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4302736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5002665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5702592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2209299" y="442683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2202949" y="372277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2202949" y="301872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2202949" y="231466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2209299" y="161061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2202949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32">
            <a:extLst>
              <a:ext uri="{FF2B5EF4-FFF2-40B4-BE49-F238E27FC236}">
                <a16:creationId xmlns:a16="http://schemas.microsoft.com/office/drawing/2014/main" id="{3D0F30D7-8A1C-4CCF-8AA4-FD358BEE6D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121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3" name="Text Box 3">
            <a:extLst>
              <a:ext uri="{FF2B5EF4-FFF2-40B4-BE49-F238E27FC236}">
                <a16:creationId xmlns:a16="http://schemas.microsoft.com/office/drawing/2014/main" id="{A9B370E0-EBAF-4EC4-AA81-846D100B2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4160" y="1244601"/>
            <a:ext cx="3965522" cy="392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dirty="0"/>
              <a:t>L, U, and S form a </a:t>
            </a:r>
            <a:r>
              <a:rPr lang="en-US" altLang="en-US" sz="1800" i="1" dirty="0">
                <a:solidFill>
                  <a:srgbClr val="FF0000"/>
                </a:solidFill>
              </a:rPr>
              <a:t>critical section</a:t>
            </a:r>
            <a:r>
              <a:rPr lang="en-US" altLang="en-US" sz="1800" i="1" dirty="0"/>
              <a:t> </a:t>
            </a:r>
            <a:r>
              <a:rPr lang="en-US" altLang="en-US" sz="1800" dirty="0"/>
              <a:t>with respect to the shared variable </a:t>
            </a:r>
            <a:r>
              <a:rPr lang="en-US" altLang="en-US" sz="1800" dirty="0" err="1">
                <a:latin typeface="Courier New" pitchFamily="49" charset="0"/>
              </a:rPr>
              <a:t>cnt</a:t>
            </a:r>
            <a:endParaRPr lang="en-US" altLang="en-US" sz="1800" i="1" dirty="0"/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Instructions in critical sections (</a:t>
            </a:r>
            <a:r>
              <a:rPr lang="en-US" altLang="en-US" sz="1800" dirty="0" err="1"/>
              <a:t>w.r.t.</a:t>
            </a:r>
            <a:r>
              <a:rPr lang="en-US" altLang="en-US" sz="1800" dirty="0"/>
              <a:t> to some shared variable) should not be interleaved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Sets of states where such interleaving occurs form </a:t>
            </a:r>
            <a:r>
              <a:rPr lang="en-US" altLang="en-US" sz="1800" i="1" dirty="0">
                <a:solidFill>
                  <a:srgbClr val="FF0000"/>
                </a:solidFill>
              </a:rPr>
              <a:t>unsafe regions</a:t>
            </a:r>
            <a:endParaRPr lang="en-US" altLang="en-US" sz="1800" dirty="0"/>
          </a:p>
          <a:p>
            <a:pPr algn="l"/>
            <a:endParaRPr lang="en-US" altLang="en-US" sz="1800" dirty="0"/>
          </a:p>
        </p:txBody>
      </p:sp>
      <p:sp>
        <p:nvSpPr>
          <p:cNvPr id="57" name="Text Box 55">
            <a:extLst>
              <a:ext uri="{FF2B5EF4-FFF2-40B4-BE49-F238E27FC236}">
                <a16:creationId xmlns:a16="http://schemas.microsoft.com/office/drawing/2014/main" id="{F60891F4-194E-457C-A912-72A08E82C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945" y="3264969"/>
            <a:ext cx="1728302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31837448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4">
            <a:extLst>
              <a:ext uri="{FF2B5EF4-FFF2-40B4-BE49-F238E27FC236}">
                <a16:creationId xmlns:a16="http://schemas.microsoft.com/office/drawing/2014/main" id="{392504B1-DAEA-4EF4-8AF8-1CAD07AA8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361" y="2466876"/>
            <a:ext cx="2011680" cy="192024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Safe and Unsafe Trajectories</a:t>
            </a:r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2222919" y="5182771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2222919" y="1342609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2425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1</a:t>
            </a:r>
            <a:endParaRPr lang="en-US" altLang="en-US" dirty="0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3121945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3822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4539583" y="521803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5265070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1841920" y="464318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1870494" y="39478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1841920" y="322713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1853032" y="2546101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S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1864144" y="18269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2907164" y="443254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360502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430289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500075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569862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2902084" y="373182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360121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430035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499948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569862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2902084" y="3031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360121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430035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499948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569862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2902084" y="233038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430035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499948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569862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2907164" y="16296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360502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430289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500075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569862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6044366" y="50144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1675232" y="10266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2902878" y="513327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3602807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4302736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5002665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5702592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2209299" y="442683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2202949" y="372277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2202949" y="301872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2202949" y="231466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2209299" y="161061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2202949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32">
            <a:extLst>
              <a:ext uri="{FF2B5EF4-FFF2-40B4-BE49-F238E27FC236}">
                <a16:creationId xmlns:a16="http://schemas.microsoft.com/office/drawing/2014/main" id="{3D0F30D7-8A1C-4CCF-8AA4-FD358BEE6D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121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7" name="Text Box 55">
            <a:extLst>
              <a:ext uri="{FF2B5EF4-FFF2-40B4-BE49-F238E27FC236}">
                <a16:creationId xmlns:a16="http://schemas.microsoft.com/office/drawing/2014/main" id="{F60891F4-194E-457C-A912-72A08E82C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945" y="3264969"/>
            <a:ext cx="1728302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Unsafe region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EDC5EC5-F268-47CD-B4F2-078E58F2575C}"/>
              </a:ext>
            </a:extLst>
          </p:cNvPr>
          <p:cNvCxnSpPr/>
          <p:nvPr/>
        </p:nvCxnSpPr>
        <p:spPr bwMode="auto">
          <a:xfrm>
            <a:off x="2202949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8A744072-73DD-432A-86A5-9AC4FB67319F}"/>
              </a:ext>
            </a:extLst>
          </p:cNvPr>
          <p:cNvCxnSpPr/>
          <p:nvPr/>
        </p:nvCxnSpPr>
        <p:spPr bwMode="auto">
          <a:xfrm>
            <a:off x="2867973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930D317-53D9-4315-92F5-0003F7D165B3}"/>
              </a:ext>
            </a:extLst>
          </p:cNvPr>
          <p:cNvCxnSpPr/>
          <p:nvPr/>
        </p:nvCxnSpPr>
        <p:spPr bwMode="auto">
          <a:xfrm>
            <a:off x="3646939" y="5185822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1D16D9AD-1763-4E96-A68D-B62F500520C1}"/>
              </a:ext>
            </a:extLst>
          </p:cNvPr>
          <p:cNvCxnSpPr/>
          <p:nvPr/>
        </p:nvCxnSpPr>
        <p:spPr bwMode="auto">
          <a:xfrm flipH="1" flipV="1">
            <a:off x="4348859" y="4441495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27DCEA0-25F8-44FF-9CDB-A156A49D453D}"/>
              </a:ext>
            </a:extLst>
          </p:cNvPr>
          <p:cNvCxnSpPr/>
          <p:nvPr/>
        </p:nvCxnSpPr>
        <p:spPr bwMode="auto">
          <a:xfrm flipH="1" flipV="1">
            <a:off x="4341084" y="3740969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18EC604D-A05F-4FE9-9A7B-F3FB91ED7C7D}"/>
              </a:ext>
            </a:extLst>
          </p:cNvPr>
          <p:cNvCxnSpPr/>
          <p:nvPr/>
        </p:nvCxnSpPr>
        <p:spPr bwMode="auto">
          <a:xfrm>
            <a:off x="4280600" y="3782136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5F9FA41B-6FAE-43E9-8570-038F3389749F}"/>
              </a:ext>
            </a:extLst>
          </p:cNvPr>
          <p:cNvCxnSpPr/>
          <p:nvPr/>
        </p:nvCxnSpPr>
        <p:spPr bwMode="auto">
          <a:xfrm>
            <a:off x="5010514" y="3806200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718DB6DA-1BA4-4BD3-A577-305CA9E221CE}"/>
              </a:ext>
            </a:extLst>
          </p:cNvPr>
          <p:cNvCxnSpPr/>
          <p:nvPr/>
        </p:nvCxnSpPr>
        <p:spPr bwMode="auto">
          <a:xfrm flipH="1" flipV="1">
            <a:off x="5740512" y="3037804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ADD97E93-4A30-495C-A066-44E22FD1F401}"/>
              </a:ext>
            </a:extLst>
          </p:cNvPr>
          <p:cNvCxnSpPr/>
          <p:nvPr/>
        </p:nvCxnSpPr>
        <p:spPr bwMode="auto">
          <a:xfrm flipH="1" flipV="1">
            <a:off x="5740512" y="2356020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DD29C962-C175-469E-B0E5-310C8BBF2C63}"/>
              </a:ext>
            </a:extLst>
          </p:cNvPr>
          <p:cNvCxnSpPr/>
          <p:nvPr/>
        </p:nvCxnSpPr>
        <p:spPr bwMode="auto">
          <a:xfrm flipH="1" flipV="1">
            <a:off x="5740512" y="1674236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8197421-574F-483B-BD53-2799FF54ED45}"/>
              </a:ext>
            </a:extLst>
          </p:cNvPr>
          <p:cNvCxnSpPr/>
          <p:nvPr/>
        </p:nvCxnSpPr>
        <p:spPr bwMode="auto">
          <a:xfrm flipH="1" flipV="1">
            <a:off x="2247592" y="4454839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8375826D-E67A-4439-8526-A964AF2090FC}"/>
              </a:ext>
            </a:extLst>
          </p:cNvPr>
          <p:cNvCxnSpPr/>
          <p:nvPr/>
        </p:nvCxnSpPr>
        <p:spPr bwMode="auto">
          <a:xfrm flipH="1" flipV="1">
            <a:off x="2239572" y="3773049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B5C7A672-D618-437F-82A7-118B38AC1C7E}"/>
              </a:ext>
            </a:extLst>
          </p:cNvPr>
          <p:cNvCxnSpPr/>
          <p:nvPr/>
        </p:nvCxnSpPr>
        <p:spPr bwMode="auto">
          <a:xfrm flipH="1" flipV="1">
            <a:off x="2231552" y="3091259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4905309-82FC-4FEC-A6B1-A94B07D54E87}"/>
              </a:ext>
            </a:extLst>
          </p:cNvPr>
          <p:cNvCxnSpPr/>
          <p:nvPr/>
        </p:nvCxnSpPr>
        <p:spPr bwMode="auto">
          <a:xfrm flipH="1" flipV="1">
            <a:off x="2929380" y="2361343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274FF87-F123-40DE-8B92-3BC9AA77A720}"/>
              </a:ext>
            </a:extLst>
          </p:cNvPr>
          <p:cNvCxnSpPr/>
          <p:nvPr/>
        </p:nvCxnSpPr>
        <p:spPr bwMode="auto">
          <a:xfrm flipH="1" flipV="1">
            <a:off x="4333056" y="1631427"/>
            <a:ext cx="13233" cy="735116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E82BE95-8958-4E25-A834-048368E4E149}"/>
              </a:ext>
            </a:extLst>
          </p:cNvPr>
          <p:cNvCxnSpPr/>
          <p:nvPr/>
        </p:nvCxnSpPr>
        <p:spPr bwMode="auto">
          <a:xfrm>
            <a:off x="2243055" y="3076281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1807DD56-1E8A-4475-9BB8-E42B06E15358}"/>
              </a:ext>
            </a:extLst>
          </p:cNvPr>
          <p:cNvCxnSpPr/>
          <p:nvPr/>
        </p:nvCxnSpPr>
        <p:spPr bwMode="auto">
          <a:xfrm>
            <a:off x="2924843" y="2362411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A80C954-CBC3-4F4F-8889-24D2893ACA4E}"/>
              </a:ext>
            </a:extLst>
          </p:cNvPr>
          <p:cNvCxnSpPr/>
          <p:nvPr/>
        </p:nvCxnSpPr>
        <p:spPr bwMode="auto">
          <a:xfrm>
            <a:off x="3590587" y="2354391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017D865-879F-4363-8FFF-4A4AA38DEF4B}"/>
              </a:ext>
            </a:extLst>
          </p:cNvPr>
          <p:cNvCxnSpPr/>
          <p:nvPr/>
        </p:nvCxnSpPr>
        <p:spPr bwMode="auto">
          <a:xfrm>
            <a:off x="4320499" y="1656565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CC6FA8F3-AF5D-43EE-A418-AA9B5C208FBD}"/>
              </a:ext>
            </a:extLst>
          </p:cNvPr>
          <p:cNvCxnSpPr/>
          <p:nvPr/>
        </p:nvCxnSpPr>
        <p:spPr bwMode="auto">
          <a:xfrm>
            <a:off x="5002285" y="1648545"/>
            <a:ext cx="790575" cy="616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Text Box 3">
            <a:extLst>
              <a:ext uri="{FF2B5EF4-FFF2-40B4-BE49-F238E27FC236}">
                <a16:creationId xmlns:a16="http://schemas.microsoft.com/office/drawing/2014/main" id="{99AE519C-EECB-4265-81AA-C3B749546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5" y="1473201"/>
            <a:ext cx="3914588" cy="340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 dirty="0"/>
              <a:t>Def: </a:t>
            </a:r>
            <a:r>
              <a:rPr lang="en-US" altLang="en-US" sz="1800" dirty="0"/>
              <a:t>A trajectory is </a:t>
            </a:r>
            <a:r>
              <a:rPr lang="en-US" altLang="en-US" sz="1800" i="1" dirty="0">
                <a:solidFill>
                  <a:srgbClr val="FF0000"/>
                </a:solidFill>
              </a:rPr>
              <a:t>safe </a:t>
            </a:r>
            <a:r>
              <a:rPr lang="en-US" altLang="en-US" sz="1800" dirty="0" err="1"/>
              <a:t>iff</a:t>
            </a:r>
            <a:r>
              <a:rPr lang="en-US" altLang="en-US" sz="1800" dirty="0"/>
              <a:t> it doesn’t  enter any part of an unsafe region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i="1" dirty="0"/>
              <a:t>Claim: </a:t>
            </a:r>
            <a:r>
              <a:rPr lang="en-US" altLang="en-US" sz="1800" dirty="0"/>
              <a:t>A trajectory is correct (</a:t>
            </a:r>
            <a:r>
              <a:rPr lang="en-US" altLang="en-US" sz="1800" dirty="0" err="1"/>
              <a:t>w.r.t.</a:t>
            </a:r>
            <a:r>
              <a:rPr lang="en-US" altLang="en-US" sz="1800" dirty="0"/>
              <a:t> </a:t>
            </a:r>
            <a:r>
              <a:rPr lang="en-US" altLang="en-US" sz="1800" dirty="0" err="1">
                <a:latin typeface="Courier New" pitchFamily="49" charset="0"/>
              </a:rPr>
              <a:t>cnt</a:t>
            </a:r>
            <a:r>
              <a:rPr lang="en-US" altLang="en-US" sz="1800" dirty="0"/>
              <a:t>)  </a:t>
            </a:r>
            <a:r>
              <a:rPr lang="en-US" altLang="en-US" sz="1800" dirty="0" err="1"/>
              <a:t>iff</a:t>
            </a:r>
            <a:r>
              <a:rPr lang="en-US" altLang="en-US" sz="1800" dirty="0"/>
              <a:t> it is safe</a:t>
            </a:r>
          </a:p>
          <a:p>
            <a:pPr algn="l"/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777815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Canonical Progress Graph</a:t>
            </a:r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2222919" y="5182771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2222919" y="1342609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2425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1</a:t>
            </a:r>
            <a:endParaRPr lang="en-US" altLang="en-US" dirty="0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3121945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3822032" y="521803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4539583" y="521803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5265070" y="521803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1841920" y="464318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H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1870494" y="39478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1841920" y="3227138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1853032" y="2546101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S</a:t>
            </a:r>
            <a:r>
              <a:rPr lang="en-US" altLang="en-US" baseline="-25000" dirty="0"/>
              <a:t>2</a:t>
            </a:r>
            <a:endParaRPr lang="en-US" altLang="en-US" dirty="0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1864144" y="1826963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2907164" y="443254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360502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430289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5000759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5698624" y="4428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2902084" y="373182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360121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430035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4999489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5698624" y="372531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2902084" y="303110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360121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430035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4999489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5698624" y="302253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2902084" y="233038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430035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499948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5698624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2907164" y="16296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360502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430289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5000759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5698624" y="161696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6044366" y="50144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1675232" y="1026696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2902878" y="513327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3602807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4302736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5002665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5702592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2209299" y="4426834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2202949" y="3722778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2202949" y="3018722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2202949" y="231466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2209299" y="1610610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2202949" y="5130891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5" name="Oval 32">
            <a:extLst>
              <a:ext uri="{FF2B5EF4-FFF2-40B4-BE49-F238E27FC236}">
                <a16:creationId xmlns:a16="http://schemas.microsoft.com/office/drawing/2014/main" id="{3D0F30D7-8A1C-4CCF-8AA4-FD358BEE6D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01219" y="2319746"/>
            <a:ext cx="91440" cy="9144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94488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Alternate View of a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= thread + code, data, and kernel context</a:t>
            </a:r>
          </a:p>
        </p:txBody>
      </p:sp>
      <p:sp>
        <p:nvSpPr>
          <p:cNvPr id="5124" name="Rectangle 4"/>
          <p:cNvSpPr>
            <a:spLocks noChangeAspect="1" noChangeArrowheads="1"/>
          </p:cNvSpPr>
          <p:nvPr/>
        </p:nvSpPr>
        <p:spPr bwMode="auto">
          <a:xfrm>
            <a:off x="7064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5125" name="Rectangle 5"/>
          <p:cNvSpPr>
            <a:spLocks noChangeAspect="1" noChangeArrowheads="1"/>
          </p:cNvSpPr>
          <p:nvPr/>
        </p:nvSpPr>
        <p:spPr bwMode="auto">
          <a:xfrm>
            <a:off x="7064375" y="2986088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ChangeAspect="1" noChangeArrowheads="1"/>
          </p:cNvSpPr>
          <p:nvPr/>
        </p:nvSpPr>
        <p:spPr bwMode="auto">
          <a:xfrm>
            <a:off x="7064375" y="3240089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5127" name="Text Box 7"/>
          <p:cNvSpPr txBox="1">
            <a:spLocks noChangeAspect="1" noChangeArrowheads="1"/>
          </p:cNvSpPr>
          <p:nvPr/>
        </p:nvSpPr>
        <p:spPr bwMode="auto">
          <a:xfrm>
            <a:off x="6835775" y="4306889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5128" name="Rectangle 8"/>
          <p:cNvSpPr>
            <a:spLocks noChangeAspect="1" noChangeArrowheads="1"/>
          </p:cNvSpPr>
          <p:nvPr/>
        </p:nvSpPr>
        <p:spPr bwMode="auto">
          <a:xfrm>
            <a:off x="7064376" y="3529014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152775" y="3582988"/>
            <a:ext cx="2546350" cy="1370012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Stack pointer (SP)</a:t>
            </a:r>
          </a:p>
          <a:p>
            <a:pPr algn="l"/>
            <a:r>
              <a:rPr lang="en-US" altLang="en-US"/>
              <a:t>    Program counter (PC)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232650" y="2133601"/>
            <a:ext cx="1847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 Code and Data</a:t>
            </a:r>
          </a:p>
        </p:txBody>
      </p:sp>
      <p:sp>
        <p:nvSpPr>
          <p:cNvPr id="5131" name="Rectangle 11"/>
          <p:cNvSpPr>
            <a:spLocks noChangeAspect="1" noChangeArrowheads="1"/>
          </p:cNvSpPr>
          <p:nvPr/>
        </p:nvSpPr>
        <p:spPr bwMode="auto">
          <a:xfrm>
            <a:off x="7064376" y="3849689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5132" name="Rectangle 12"/>
          <p:cNvSpPr>
            <a:spLocks noChangeAspect="1" noChangeArrowheads="1"/>
          </p:cNvSpPr>
          <p:nvPr/>
        </p:nvSpPr>
        <p:spPr bwMode="auto">
          <a:xfrm>
            <a:off x="7064376" y="4154489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133" name="Rectangle 13"/>
          <p:cNvSpPr>
            <a:spLocks noChangeAspect="1" noChangeArrowheads="1"/>
          </p:cNvSpPr>
          <p:nvPr/>
        </p:nvSpPr>
        <p:spPr bwMode="auto">
          <a:xfrm>
            <a:off x="3319464" y="2971800"/>
            <a:ext cx="2230437" cy="319088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2519363" y="3092450"/>
            <a:ext cx="4556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SP</a:t>
            </a: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2960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6245226" y="3821113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PC</a:t>
            </a:r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6692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227763" y="3071813"/>
            <a:ext cx="50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brk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6705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041650" y="2133601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7086601" y="4784725"/>
            <a:ext cx="2371725" cy="115570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 File descriptor table</a:t>
            </a:r>
          </a:p>
          <a:p>
            <a:pPr algn="l"/>
            <a:r>
              <a:rPr lang="en-US" altLang="en-US"/>
              <a:t>    brk pointer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2501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Races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Race </a:t>
            </a:r>
            <a:r>
              <a:rPr lang="en-US" altLang="en-US" dirty="0"/>
              <a:t>happens when program correctness depends on one thread reaching point </a:t>
            </a:r>
            <a:r>
              <a:rPr lang="en-US" altLang="en-US" i="1" dirty="0"/>
              <a:t>x</a:t>
            </a:r>
            <a:r>
              <a:rPr lang="en-US" altLang="en-US" dirty="0"/>
              <a:t> before another thread reaches point </a:t>
            </a:r>
            <a:r>
              <a:rPr lang="en-US" altLang="en-US" i="1" dirty="0"/>
              <a:t>y</a:t>
            </a:r>
            <a:endParaRPr lang="en-US" altLang="en-US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635251" y="2020741"/>
            <a:ext cx="6342063" cy="467820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void *thread(void *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/* a threaded program with a race */</a:t>
            </a: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[N];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], NULL, thread, &amp;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],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exit(0);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*thread(void *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 = *((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*)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("Hello from thread %d\n",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to critical regions</a:t>
            </a:r>
          </a:p>
          <a:p>
            <a:pPr>
              <a:lnSpc>
                <a:spcPct val="90000"/>
              </a:lnSpc>
            </a:pPr>
            <a:r>
              <a:rPr lang="en-US" dirty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Dijkstra)</a:t>
            </a:r>
          </a:p>
          <a:p>
            <a:pPr>
              <a:lnSpc>
                <a:spcPct val="90000"/>
              </a:lnSpc>
            </a:pPr>
            <a:r>
              <a:rPr lang="en-US" dirty="0"/>
              <a:t>Other approaches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and condition variables (</a:t>
            </a:r>
            <a:r>
              <a:rPr lang="en-US" dirty="0" err="1"/>
              <a:t>Pthreads</a:t>
            </a:r>
            <a:r>
              <a:rPr lang="en-US" dirty="0"/>
              <a:t>—</a:t>
            </a:r>
            <a:r>
              <a:rPr lang="en-US" dirty="0" err="1"/>
              <a:t>ringbuf</a:t>
            </a:r>
            <a:r>
              <a:rPr lang="en-US" dirty="0"/>
              <a:t> lab)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9191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variable,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i="1" dirty="0"/>
              <a:t>P(s):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thread is restarted by a V operation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any threads are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3504333882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Semaphores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Terminology: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Binary semaphore</a:t>
            </a:r>
            <a:r>
              <a:rPr lang="en-US" dirty="0"/>
              <a:t>: one whose value is always 0 or 1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Mutex: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binary semaphore used for mutual exclusion</a:t>
            </a:r>
          </a:p>
          <a:p>
            <a:pPr lvl="2"/>
            <a:r>
              <a:rPr lang="en-US" dirty="0"/>
              <a:t>P operation: </a:t>
            </a:r>
            <a:r>
              <a:rPr lang="en-US" dirty="0">
                <a:solidFill>
                  <a:srgbClr val="FF0000"/>
                </a:solidFill>
              </a:rPr>
              <a:t>“locking” </a:t>
            </a:r>
            <a:r>
              <a:rPr lang="en-US" dirty="0"/>
              <a:t>the mutex</a:t>
            </a:r>
          </a:p>
          <a:p>
            <a:pPr lvl="2"/>
            <a:r>
              <a:rPr lang="en-US" dirty="0"/>
              <a:t>V operation: </a:t>
            </a:r>
            <a:r>
              <a:rPr lang="en-US" dirty="0">
                <a:solidFill>
                  <a:srgbClr val="FF0000"/>
                </a:solidFill>
              </a:rPr>
              <a:t>“unlocking” </a:t>
            </a:r>
            <a:r>
              <a:rPr lang="en-US" dirty="0"/>
              <a:t>or </a:t>
            </a:r>
            <a:r>
              <a:rPr lang="en-US" dirty="0">
                <a:solidFill>
                  <a:srgbClr val="FF0000"/>
                </a:solidFill>
              </a:rPr>
              <a:t>“releasing” </a:t>
            </a:r>
            <a:r>
              <a:rPr lang="en-US" dirty="0"/>
              <a:t>the mutex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“Holding” </a:t>
            </a:r>
            <a:r>
              <a:rPr lang="en-US" dirty="0"/>
              <a:t>a mutex: locked and not yet unlocked.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Counting semaphore</a:t>
            </a:r>
            <a:r>
              <a:rPr lang="en-US" dirty="0"/>
              <a:t>: used as a counter for set of available resources.</a:t>
            </a:r>
          </a:p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Associate a unique semaphore </a:t>
            </a:r>
            <a:r>
              <a:rPr lang="en-US" i="1" dirty="0" err="1"/>
              <a:t>mutex</a:t>
            </a:r>
            <a:r>
              <a:rPr lang="en-US" dirty="0"/>
              <a:t>, initially 1, with each shared variable (or related set of shared variables).</a:t>
            </a:r>
          </a:p>
          <a:p>
            <a:pPr lvl="1"/>
            <a:r>
              <a:rPr lang="en-US" dirty="0"/>
              <a:t>Surround corresponding critical sections with </a:t>
            </a:r>
            <a:r>
              <a:rPr lang="en-US" i="1" dirty="0"/>
              <a:t>P(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and </a:t>
            </a:r>
            <a:r>
              <a:rPr lang="en-US" i="1" dirty="0"/>
              <a:t>V(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operations.</a:t>
            </a:r>
          </a:p>
          <a:p>
            <a:pPr marL="498475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113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Safe Sharing with Semaphores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Here is how we would  use P and V operations to synchronize the threads that update </a:t>
            </a:r>
            <a:r>
              <a:rPr lang="en-US" altLang="en-US" dirty="0" err="1">
                <a:latin typeface="Courier New" pitchFamily="49" charset="0"/>
              </a:rPr>
              <a:t>cnt</a:t>
            </a:r>
            <a:endParaRPr lang="en-US" altLang="en-US" dirty="0"/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2977663" y="2157422"/>
            <a:ext cx="4381328" cy="344709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Semaphore s is initially 1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*count(void *</a:t>
            </a:r>
            <a:r>
              <a:rPr lang="en-US" altLang="en-US" dirty="0" err="1">
                <a:latin typeface="Courier New" pitchFamily="49" charset="0"/>
              </a:rPr>
              <a:t>arg</a:t>
            </a:r>
            <a:r>
              <a:rPr lang="en-US" altLang="en-US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int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NITERS;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P(s);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++;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V(s);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4" name="Rectangular Callout 3"/>
          <p:cNvSpPr/>
          <p:nvPr/>
        </p:nvSpPr>
        <p:spPr bwMode="auto">
          <a:xfrm>
            <a:off x="7492513" y="2755435"/>
            <a:ext cx="1997075" cy="954087"/>
          </a:xfrm>
          <a:prstGeom prst="wedgeRectCallout">
            <a:avLst>
              <a:gd name="adj1" fmla="val -239981"/>
              <a:gd name="adj2" fmla="val 59881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en-US" dirty="0">
                <a:latin typeface="Helvetica" pitchFamily="34" charset="0"/>
              </a:rPr>
              <a:t>Why not just put P/V around the whole loop?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AB62A69-6F18-440D-901F-CB8F5AB84759}"/>
              </a:ext>
            </a:extLst>
          </p:cNvPr>
          <p:cNvGrpSpPr/>
          <p:nvPr/>
        </p:nvGrpSpPr>
        <p:grpSpPr>
          <a:xfrm>
            <a:off x="3346746" y="2232886"/>
            <a:ext cx="2356693" cy="2634087"/>
            <a:chOff x="2842075" y="1920710"/>
            <a:chExt cx="2356693" cy="2634087"/>
          </a:xfrm>
        </p:grpSpPr>
        <p:sp>
          <p:nvSpPr>
            <p:cNvPr id="59" name="Rectangle 88">
              <a:extLst>
                <a:ext uri="{FF2B5EF4-FFF2-40B4-BE49-F238E27FC236}">
                  <a16:creationId xmlns:a16="http://schemas.microsoft.com/office/drawing/2014/main" id="{4AC3BA83-29C1-4231-9474-F06431D09F5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2075" y="2253233"/>
              <a:ext cx="2356693" cy="2301564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6" name="Rectangle 4">
              <a:extLst>
                <a:ext uri="{FF2B5EF4-FFF2-40B4-BE49-F238E27FC236}">
                  <a16:creationId xmlns:a16="http://schemas.microsoft.com/office/drawing/2014/main" id="{392504B1-DAEA-4EF4-8AF8-1CAD07AA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361" y="2466876"/>
              <a:ext cx="2011680" cy="1920240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7" name="Text Box 55">
              <a:extLst>
                <a:ext uri="{FF2B5EF4-FFF2-40B4-BE49-F238E27FC236}">
                  <a16:creationId xmlns:a16="http://schemas.microsoft.com/office/drawing/2014/main" id="{F60891F4-194E-457C-A912-72A08E82C6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945" y="3264969"/>
              <a:ext cx="1728302" cy="33855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dirty="0"/>
                <a:t>Unsafe region</a:t>
              </a:r>
            </a:p>
          </p:txBody>
        </p:sp>
        <p:sp>
          <p:nvSpPr>
            <p:cNvPr id="60" name="Text Box 89">
              <a:extLst>
                <a:ext uri="{FF2B5EF4-FFF2-40B4-BE49-F238E27FC236}">
                  <a16:creationId xmlns:a16="http://schemas.microsoft.com/office/drawing/2014/main" id="{C0B8CA3C-8025-452C-BABE-092B3545DE3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3093321" y="1920710"/>
              <a:ext cx="1854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dirty="0"/>
                <a:t>Forbidden region</a:t>
              </a:r>
            </a:p>
          </p:txBody>
        </p:sp>
      </p:grpSp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Why Mutexes Work</a:t>
            </a:r>
          </a:p>
        </p:txBody>
      </p:sp>
      <p:sp>
        <p:nvSpPr>
          <p:cNvPr id="58" name="Text Box 3">
            <a:extLst>
              <a:ext uri="{FF2B5EF4-FFF2-40B4-BE49-F238E27FC236}">
                <a16:creationId xmlns:a16="http://schemas.microsoft.com/office/drawing/2014/main" id="{9A65E6B5-E4FF-449E-835E-DD7BF769F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174" y="1381126"/>
            <a:ext cx="3750423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no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dirty="0"/>
              <a:t>Provide mutually exclusive access to shared variable by surrounding critical section with  P and V operations on semaphore</a:t>
            </a:r>
          </a:p>
          <a:p>
            <a:pPr algn="l"/>
            <a:r>
              <a:rPr lang="en-US" altLang="en-US" sz="1800" dirty="0">
                <a:latin typeface="Courier New" pitchFamily="49" charset="0"/>
              </a:rPr>
              <a:t>s</a:t>
            </a:r>
            <a:r>
              <a:rPr lang="en-US" altLang="en-US" sz="1800" dirty="0"/>
              <a:t> (initially set to 1)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Semaphore invariant creates </a:t>
            </a:r>
            <a:r>
              <a:rPr lang="en-US" altLang="en-US" sz="1800" i="1" dirty="0">
                <a:solidFill>
                  <a:srgbClr val="FF0000"/>
                </a:solidFill>
              </a:rPr>
              <a:t>forbidden </a:t>
            </a:r>
            <a:r>
              <a:rPr lang="en-US" altLang="en-US" sz="1800" i="1" dirty="0"/>
              <a:t>region </a:t>
            </a:r>
            <a:r>
              <a:rPr lang="en-US" altLang="en-US" sz="1800" dirty="0"/>
              <a:t>that encloses unsafe region and is never touched by any trajectory</a:t>
            </a:r>
          </a:p>
          <a:p>
            <a:pPr algn="l"/>
            <a:endParaRPr lang="en-US" altLang="en-US" sz="18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50975ED-C098-4B30-A2CB-7E7415F57FC2}"/>
              </a:ext>
            </a:extLst>
          </p:cNvPr>
          <p:cNvGrpSpPr/>
          <p:nvPr/>
        </p:nvGrpSpPr>
        <p:grpSpPr>
          <a:xfrm>
            <a:off x="2017723" y="1217076"/>
            <a:ext cx="4981064" cy="4990029"/>
            <a:chOff x="2200603" y="1596908"/>
            <a:chExt cx="4981064" cy="4990029"/>
          </a:xfrm>
        </p:grpSpPr>
        <p:sp>
          <p:nvSpPr>
            <p:cNvPr id="25616" name="Oval 17"/>
            <p:cNvSpPr>
              <a:spLocks noChangeAspect="1" noChangeArrowheads="1"/>
            </p:cNvSpPr>
            <p:nvPr/>
          </p:nvSpPr>
          <p:spPr bwMode="auto">
            <a:xfrm>
              <a:off x="2907164" y="443254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17" name="Oval 18"/>
            <p:cNvSpPr>
              <a:spLocks noChangeAspect="1" noChangeArrowheads="1"/>
            </p:cNvSpPr>
            <p:nvPr/>
          </p:nvSpPr>
          <p:spPr bwMode="auto">
            <a:xfrm>
              <a:off x="3605029" y="442810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18" name="Oval 19"/>
            <p:cNvSpPr>
              <a:spLocks noChangeAspect="1" noChangeArrowheads="1"/>
            </p:cNvSpPr>
            <p:nvPr/>
          </p:nvSpPr>
          <p:spPr bwMode="auto">
            <a:xfrm>
              <a:off x="4302894" y="442810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19" name="Oval 20"/>
            <p:cNvSpPr>
              <a:spLocks noChangeAspect="1" noChangeArrowheads="1"/>
            </p:cNvSpPr>
            <p:nvPr/>
          </p:nvSpPr>
          <p:spPr bwMode="auto">
            <a:xfrm>
              <a:off x="5000759" y="442810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0" name="Oval 21"/>
            <p:cNvSpPr>
              <a:spLocks noChangeAspect="1" noChangeArrowheads="1"/>
            </p:cNvSpPr>
            <p:nvPr/>
          </p:nvSpPr>
          <p:spPr bwMode="auto">
            <a:xfrm>
              <a:off x="5698624" y="442810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1" name="Oval 22"/>
            <p:cNvSpPr>
              <a:spLocks noChangeAspect="1" noChangeArrowheads="1"/>
            </p:cNvSpPr>
            <p:nvPr/>
          </p:nvSpPr>
          <p:spPr bwMode="auto">
            <a:xfrm>
              <a:off x="2902084" y="373182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2" name="Oval 23"/>
            <p:cNvSpPr>
              <a:spLocks noChangeAspect="1" noChangeArrowheads="1"/>
            </p:cNvSpPr>
            <p:nvPr/>
          </p:nvSpPr>
          <p:spPr bwMode="auto">
            <a:xfrm>
              <a:off x="3601219" y="372531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3" name="Oval 24"/>
            <p:cNvSpPr>
              <a:spLocks noChangeAspect="1" noChangeArrowheads="1"/>
            </p:cNvSpPr>
            <p:nvPr/>
          </p:nvSpPr>
          <p:spPr bwMode="auto">
            <a:xfrm>
              <a:off x="4300354" y="372531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4" name="Oval 25"/>
            <p:cNvSpPr>
              <a:spLocks noChangeAspect="1" noChangeArrowheads="1"/>
            </p:cNvSpPr>
            <p:nvPr/>
          </p:nvSpPr>
          <p:spPr bwMode="auto">
            <a:xfrm>
              <a:off x="4999489" y="372531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5" name="Oval 26"/>
            <p:cNvSpPr>
              <a:spLocks noChangeAspect="1" noChangeArrowheads="1"/>
            </p:cNvSpPr>
            <p:nvPr/>
          </p:nvSpPr>
          <p:spPr bwMode="auto">
            <a:xfrm>
              <a:off x="5698624" y="372531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6" name="Oval 27"/>
            <p:cNvSpPr>
              <a:spLocks noChangeAspect="1" noChangeArrowheads="1"/>
            </p:cNvSpPr>
            <p:nvPr/>
          </p:nvSpPr>
          <p:spPr bwMode="auto">
            <a:xfrm>
              <a:off x="2902084" y="303110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7" name="Oval 28"/>
            <p:cNvSpPr>
              <a:spLocks noChangeAspect="1" noChangeArrowheads="1"/>
            </p:cNvSpPr>
            <p:nvPr/>
          </p:nvSpPr>
          <p:spPr bwMode="auto">
            <a:xfrm>
              <a:off x="3601219" y="302253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8" name="Oval 29"/>
            <p:cNvSpPr>
              <a:spLocks noChangeAspect="1" noChangeArrowheads="1"/>
            </p:cNvSpPr>
            <p:nvPr/>
          </p:nvSpPr>
          <p:spPr bwMode="auto">
            <a:xfrm>
              <a:off x="4300354" y="302253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29" name="Oval 30"/>
            <p:cNvSpPr>
              <a:spLocks noChangeAspect="1" noChangeArrowheads="1"/>
            </p:cNvSpPr>
            <p:nvPr/>
          </p:nvSpPr>
          <p:spPr bwMode="auto">
            <a:xfrm>
              <a:off x="4999489" y="302253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0" name="Oval 31"/>
            <p:cNvSpPr>
              <a:spLocks noChangeAspect="1" noChangeArrowheads="1"/>
            </p:cNvSpPr>
            <p:nvPr/>
          </p:nvSpPr>
          <p:spPr bwMode="auto">
            <a:xfrm>
              <a:off x="5698624" y="302253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1" name="Oval 32"/>
            <p:cNvSpPr>
              <a:spLocks noChangeAspect="1" noChangeArrowheads="1"/>
            </p:cNvSpPr>
            <p:nvPr/>
          </p:nvSpPr>
          <p:spPr bwMode="auto">
            <a:xfrm>
              <a:off x="2902084" y="233038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3" name="Oval 34"/>
            <p:cNvSpPr>
              <a:spLocks noChangeAspect="1" noChangeArrowheads="1"/>
            </p:cNvSpPr>
            <p:nvPr/>
          </p:nvSpPr>
          <p:spPr bwMode="auto">
            <a:xfrm>
              <a:off x="4300354" y="231974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4" name="Oval 35"/>
            <p:cNvSpPr>
              <a:spLocks noChangeAspect="1" noChangeArrowheads="1"/>
            </p:cNvSpPr>
            <p:nvPr/>
          </p:nvSpPr>
          <p:spPr bwMode="auto">
            <a:xfrm>
              <a:off x="4999489" y="231974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5" name="Oval 36"/>
            <p:cNvSpPr>
              <a:spLocks noChangeAspect="1" noChangeArrowheads="1"/>
            </p:cNvSpPr>
            <p:nvPr/>
          </p:nvSpPr>
          <p:spPr bwMode="auto">
            <a:xfrm>
              <a:off x="5698624" y="231974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6" name="Oval 37"/>
            <p:cNvSpPr>
              <a:spLocks noChangeAspect="1" noChangeArrowheads="1"/>
            </p:cNvSpPr>
            <p:nvPr/>
          </p:nvSpPr>
          <p:spPr bwMode="auto">
            <a:xfrm>
              <a:off x="2907164" y="1629660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7" name="Oval 38"/>
            <p:cNvSpPr>
              <a:spLocks noChangeAspect="1" noChangeArrowheads="1"/>
            </p:cNvSpPr>
            <p:nvPr/>
          </p:nvSpPr>
          <p:spPr bwMode="auto">
            <a:xfrm>
              <a:off x="3605029" y="1616960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8" name="Oval 39"/>
            <p:cNvSpPr>
              <a:spLocks noChangeAspect="1" noChangeArrowheads="1"/>
            </p:cNvSpPr>
            <p:nvPr/>
          </p:nvSpPr>
          <p:spPr bwMode="auto">
            <a:xfrm>
              <a:off x="4302894" y="1616960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39" name="Oval 40"/>
            <p:cNvSpPr>
              <a:spLocks noChangeAspect="1" noChangeArrowheads="1"/>
            </p:cNvSpPr>
            <p:nvPr/>
          </p:nvSpPr>
          <p:spPr bwMode="auto">
            <a:xfrm>
              <a:off x="5000759" y="1616960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0" name="Oval 41"/>
            <p:cNvSpPr>
              <a:spLocks noChangeAspect="1" noChangeArrowheads="1"/>
            </p:cNvSpPr>
            <p:nvPr/>
          </p:nvSpPr>
          <p:spPr bwMode="auto">
            <a:xfrm>
              <a:off x="5698624" y="159690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4" name="Oval 45"/>
            <p:cNvSpPr>
              <a:spLocks noChangeAspect="1" noChangeArrowheads="1"/>
            </p:cNvSpPr>
            <p:nvPr/>
          </p:nvSpPr>
          <p:spPr bwMode="auto">
            <a:xfrm>
              <a:off x="2902878" y="513327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5" name="Oval 46"/>
            <p:cNvSpPr>
              <a:spLocks noChangeAspect="1" noChangeArrowheads="1"/>
            </p:cNvSpPr>
            <p:nvPr/>
          </p:nvSpPr>
          <p:spPr bwMode="auto">
            <a:xfrm>
              <a:off x="3602807" y="513089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6" name="Oval 47"/>
            <p:cNvSpPr>
              <a:spLocks noChangeAspect="1" noChangeArrowheads="1"/>
            </p:cNvSpPr>
            <p:nvPr/>
          </p:nvSpPr>
          <p:spPr bwMode="auto">
            <a:xfrm>
              <a:off x="4302736" y="513089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7" name="Oval 48"/>
            <p:cNvSpPr>
              <a:spLocks noChangeAspect="1" noChangeArrowheads="1"/>
            </p:cNvSpPr>
            <p:nvPr/>
          </p:nvSpPr>
          <p:spPr bwMode="auto">
            <a:xfrm>
              <a:off x="5002665" y="513089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8" name="Oval 49"/>
            <p:cNvSpPr>
              <a:spLocks noChangeAspect="1" noChangeArrowheads="1"/>
            </p:cNvSpPr>
            <p:nvPr/>
          </p:nvSpPr>
          <p:spPr bwMode="auto">
            <a:xfrm>
              <a:off x="5702592" y="513089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49" name="Oval 50"/>
            <p:cNvSpPr>
              <a:spLocks noChangeAspect="1" noChangeArrowheads="1"/>
            </p:cNvSpPr>
            <p:nvPr/>
          </p:nvSpPr>
          <p:spPr bwMode="auto">
            <a:xfrm>
              <a:off x="2209299" y="442683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50" name="Oval 51"/>
            <p:cNvSpPr>
              <a:spLocks noChangeAspect="1" noChangeArrowheads="1"/>
            </p:cNvSpPr>
            <p:nvPr/>
          </p:nvSpPr>
          <p:spPr bwMode="auto">
            <a:xfrm>
              <a:off x="2202949" y="372277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51" name="Oval 52"/>
            <p:cNvSpPr>
              <a:spLocks noChangeAspect="1" noChangeArrowheads="1"/>
            </p:cNvSpPr>
            <p:nvPr/>
          </p:nvSpPr>
          <p:spPr bwMode="auto">
            <a:xfrm>
              <a:off x="2202949" y="301872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52" name="Oval 53"/>
            <p:cNvSpPr>
              <a:spLocks noChangeAspect="1" noChangeArrowheads="1"/>
            </p:cNvSpPr>
            <p:nvPr/>
          </p:nvSpPr>
          <p:spPr bwMode="auto">
            <a:xfrm>
              <a:off x="2202949" y="231466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53" name="Oval 54"/>
            <p:cNvSpPr>
              <a:spLocks noChangeAspect="1" noChangeArrowheads="1"/>
            </p:cNvSpPr>
            <p:nvPr/>
          </p:nvSpPr>
          <p:spPr bwMode="auto">
            <a:xfrm>
              <a:off x="2209299" y="1610610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54" name="Oval 55"/>
            <p:cNvSpPr>
              <a:spLocks noChangeAspect="1" noChangeArrowheads="1"/>
            </p:cNvSpPr>
            <p:nvPr/>
          </p:nvSpPr>
          <p:spPr bwMode="auto">
            <a:xfrm>
              <a:off x="2202949" y="513089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5" name="Oval 32">
              <a:extLst>
                <a:ext uri="{FF2B5EF4-FFF2-40B4-BE49-F238E27FC236}">
                  <a16:creationId xmlns:a16="http://schemas.microsoft.com/office/drawing/2014/main" id="{3D0F30D7-8A1C-4CCF-8AA4-FD358BEE6DB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01219" y="231974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8" name="Oval 20">
              <a:extLst>
                <a:ext uri="{FF2B5EF4-FFF2-40B4-BE49-F238E27FC236}">
                  <a16:creationId xmlns:a16="http://schemas.microsoft.com/office/drawing/2014/main" id="{F8BB2B69-3DB6-4A25-A4D5-ED380F36540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8394" y="442008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9" name="Oval 21">
              <a:extLst>
                <a:ext uri="{FF2B5EF4-FFF2-40B4-BE49-F238E27FC236}">
                  <a16:creationId xmlns:a16="http://schemas.microsoft.com/office/drawing/2014/main" id="{33DEEDF3-505F-40F6-8E0E-A7E9ED4345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6259" y="4420084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0" name="Oval 25">
              <a:extLst>
                <a:ext uri="{FF2B5EF4-FFF2-40B4-BE49-F238E27FC236}">
                  <a16:creationId xmlns:a16="http://schemas.microsoft.com/office/drawing/2014/main" id="{C87A4CE5-6781-47FD-8FD2-2F0F799FD65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7124" y="371729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" name="Oval 26">
              <a:extLst>
                <a:ext uri="{FF2B5EF4-FFF2-40B4-BE49-F238E27FC236}">
                  <a16:creationId xmlns:a16="http://schemas.microsoft.com/office/drawing/2014/main" id="{F7F18737-7297-4E01-8E1F-34A0FAF64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6259" y="3717298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" name="Oval 30">
              <a:extLst>
                <a:ext uri="{FF2B5EF4-FFF2-40B4-BE49-F238E27FC236}">
                  <a16:creationId xmlns:a16="http://schemas.microsoft.com/office/drawing/2014/main" id="{2A1CD057-4657-4408-9008-BF8CCECE2D6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7124" y="301451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3" name="Oval 31">
              <a:extLst>
                <a:ext uri="{FF2B5EF4-FFF2-40B4-BE49-F238E27FC236}">
                  <a16:creationId xmlns:a16="http://schemas.microsoft.com/office/drawing/2014/main" id="{F1EBB757-813E-41BB-8FC2-D85F46B572B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6259" y="301451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4" name="Oval 35">
              <a:extLst>
                <a:ext uri="{FF2B5EF4-FFF2-40B4-BE49-F238E27FC236}">
                  <a16:creationId xmlns:a16="http://schemas.microsoft.com/office/drawing/2014/main" id="{E9A01026-EF42-4D82-BEC0-58FF98B0D42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7124" y="231172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" name="Oval 36">
              <a:extLst>
                <a:ext uri="{FF2B5EF4-FFF2-40B4-BE49-F238E27FC236}">
                  <a16:creationId xmlns:a16="http://schemas.microsoft.com/office/drawing/2014/main" id="{80A5220A-E2BB-4D09-9A91-2DAA89A47B7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6259" y="231172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" name="Oval 40">
              <a:extLst>
                <a:ext uri="{FF2B5EF4-FFF2-40B4-BE49-F238E27FC236}">
                  <a16:creationId xmlns:a16="http://schemas.microsoft.com/office/drawing/2014/main" id="{6B2F7D06-D77B-4EF8-B022-50BD36A6464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8394" y="162899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" name="Oval 41">
              <a:extLst>
                <a:ext uri="{FF2B5EF4-FFF2-40B4-BE49-F238E27FC236}">
                  <a16:creationId xmlns:a16="http://schemas.microsoft.com/office/drawing/2014/main" id="{F7F1A76C-81A6-4FAF-BCB7-9EEDF9EA921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6259" y="1628992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8" name="Oval 48">
              <a:extLst>
                <a:ext uri="{FF2B5EF4-FFF2-40B4-BE49-F238E27FC236}">
                  <a16:creationId xmlns:a16="http://schemas.microsoft.com/office/drawing/2014/main" id="{8F04167E-3D27-4AE2-B131-175D83AE4C3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90300" y="512287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" name="Oval 49">
              <a:extLst>
                <a:ext uri="{FF2B5EF4-FFF2-40B4-BE49-F238E27FC236}">
                  <a16:creationId xmlns:a16="http://schemas.microsoft.com/office/drawing/2014/main" id="{951EC6F9-F922-481E-815F-E42BD8552C6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90227" y="5122871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0" name="Oval 17">
              <a:extLst>
                <a:ext uri="{FF2B5EF4-FFF2-40B4-BE49-F238E27FC236}">
                  <a16:creationId xmlns:a16="http://schemas.microsoft.com/office/drawing/2014/main" id="{F4B99F59-F38A-4DAA-A6E5-844296A71D3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04818" y="5794773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" name="Oval 18">
              <a:extLst>
                <a:ext uri="{FF2B5EF4-FFF2-40B4-BE49-F238E27FC236}">
                  <a16:creationId xmlns:a16="http://schemas.microsoft.com/office/drawing/2014/main" id="{A432BE44-1C32-4E63-AD90-5C6B7E8DEB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02683" y="579032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2" name="Oval 19">
              <a:extLst>
                <a:ext uri="{FF2B5EF4-FFF2-40B4-BE49-F238E27FC236}">
                  <a16:creationId xmlns:a16="http://schemas.microsoft.com/office/drawing/2014/main" id="{144134BC-0502-4823-853E-9FBFC6DF3F1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00548" y="579032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3" name="Oval 20">
              <a:extLst>
                <a:ext uri="{FF2B5EF4-FFF2-40B4-BE49-F238E27FC236}">
                  <a16:creationId xmlns:a16="http://schemas.microsoft.com/office/drawing/2014/main" id="{4985C225-E20D-4BEB-A7CF-4204926DDF3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998413" y="579032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4" name="Oval 21">
              <a:extLst>
                <a:ext uri="{FF2B5EF4-FFF2-40B4-BE49-F238E27FC236}">
                  <a16:creationId xmlns:a16="http://schemas.microsoft.com/office/drawing/2014/main" id="{AE4110D9-F369-4A59-8EBE-36899CA79D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696278" y="579032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5" name="Oval 45">
              <a:extLst>
                <a:ext uri="{FF2B5EF4-FFF2-40B4-BE49-F238E27FC236}">
                  <a16:creationId xmlns:a16="http://schemas.microsoft.com/office/drawing/2014/main" id="{2FD049ED-205A-4E66-B6D4-5A48BBCF703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00532" y="6495497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6" name="Oval 46">
              <a:extLst>
                <a:ext uri="{FF2B5EF4-FFF2-40B4-BE49-F238E27FC236}">
                  <a16:creationId xmlns:a16="http://schemas.microsoft.com/office/drawing/2014/main" id="{B57EF233-7B92-4D74-A47D-A74CB9B9E0B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600461" y="649311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7" name="Oval 47">
              <a:extLst>
                <a:ext uri="{FF2B5EF4-FFF2-40B4-BE49-F238E27FC236}">
                  <a16:creationId xmlns:a16="http://schemas.microsoft.com/office/drawing/2014/main" id="{F24E76A3-EBDA-48F6-BC2F-8F8A065ACFE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00390" y="649311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8" name="Oval 48">
              <a:extLst>
                <a:ext uri="{FF2B5EF4-FFF2-40B4-BE49-F238E27FC236}">
                  <a16:creationId xmlns:a16="http://schemas.microsoft.com/office/drawing/2014/main" id="{7D381F62-620A-4437-B4AD-332EB1FE21D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00319" y="649311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9" name="Oval 49">
              <a:extLst>
                <a:ext uri="{FF2B5EF4-FFF2-40B4-BE49-F238E27FC236}">
                  <a16:creationId xmlns:a16="http://schemas.microsoft.com/office/drawing/2014/main" id="{454B3D38-EA12-4B9A-92DE-4798A817BAD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700246" y="649311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0" name="Oval 50">
              <a:extLst>
                <a:ext uri="{FF2B5EF4-FFF2-40B4-BE49-F238E27FC236}">
                  <a16:creationId xmlns:a16="http://schemas.microsoft.com/office/drawing/2014/main" id="{B2625742-C84B-478F-8D3E-87118922A02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6953" y="578905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1" name="Oval 55">
              <a:extLst>
                <a:ext uri="{FF2B5EF4-FFF2-40B4-BE49-F238E27FC236}">
                  <a16:creationId xmlns:a16="http://schemas.microsoft.com/office/drawing/2014/main" id="{24F5EAAA-DF94-41E3-9725-DFCB0052F6E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00603" y="649311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" name="Oval 20">
              <a:extLst>
                <a:ext uri="{FF2B5EF4-FFF2-40B4-BE49-F238E27FC236}">
                  <a16:creationId xmlns:a16="http://schemas.microsoft.com/office/drawing/2014/main" id="{7E94AE4F-7A29-487A-8C98-D7DEDD4512D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6048" y="578230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" name="Oval 21">
              <a:extLst>
                <a:ext uri="{FF2B5EF4-FFF2-40B4-BE49-F238E27FC236}">
                  <a16:creationId xmlns:a16="http://schemas.microsoft.com/office/drawing/2014/main" id="{FB62C475-CD9F-47E6-BCEA-718DF02B6DD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3913" y="5782309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4" name="Oval 48">
              <a:extLst>
                <a:ext uri="{FF2B5EF4-FFF2-40B4-BE49-F238E27FC236}">
                  <a16:creationId xmlns:a16="http://schemas.microsoft.com/office/drawing/2014/main" id="{629D06F7-CDB9-459F-A4C9-D093A0A1911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387954" y="648509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5" name="Oval 49">
              <a:extLst>
                <a:ext uri="{FF2B5EF4-FFF2-40B4-BE49-F238E27FC236}">
                  <a16:creationId xmlns:a16="http://schemas.microsoft.com/office/drawing/2014/main" id="{9706AD16-064B-4404-B31E-6A4E64AF60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087881" y="6485096"/>
              <a:ext cx="91440" cy="9144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98B7523-3713-4140-A309-B7B879AED47E}"/>
              </a:ext>
            </a:extLst>
          </p:cNvPr>
          <p:cNvGrpSpPr/>
          <p:nvPr/>
        </p:nvGrpSpPr>
        <p:grpSpPr>
          <a:xfrm>
            <a:off x="2045726" y="6143562"/>
            <a:ext cx="5936536" cy="519973"/>
            <a:chOff x="2045726" y="6143562"/>
            <a:chExt cx="5936536" cy="519973"/>
          </a:xfrm>
        </p:grpSpPr>
        <p:sp>
          <p:nvSpPr>
            <p:cNvPr id="25604" name="Line 5"/>
            <p:cNvSpPr>
              <a:spLocks noChangeAspect="1" noChangeShapeType="1"/>
            </p:cNvSpPr>
            <p:nvPr/>
          </p:nvSpPr>
          <p:spPr bwMode="auto">
            <a:xfrm flipV="1">
              <a:off x="2045726" y="6143562"/>
              <a:ext cx="49944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5641" name="Text Box 42"/>
            <p:cNvSpPr txBox="1">
              <a:spLocks noChangeAspect="1" noChangeArrowheads="1"/>
            </p:cNvSpPr>
            <p:nvPr/>
          </p:nvSpPr>
          <p:spPr bwMode="auto">
            <a:xfrm>
              <a:off x="6950387" y="6326985"/>
              <a:ext cx="103187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dirty="0"/>
                <a:t>Thread 1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37A75DC-B0B5-4F8A-9F7D-76B1B8608A82}"/>
                </a:ext>
              </a:extLst>
            </p:cNvPr>
            <p:cNvGrpSpPr/>
            <p:nvPr/>
          </p:nvGrpSpPr>
          <p:grpSpPr>
            <a:xfrm>
              <a:off x="2247840" y="6177819"/>
              <a:ext cx="4672429" cy="350276"/>
              <a:chOff x="1502246" y="6473242"/>
              <a:chExt cx="4672429" cy="350276"/>
            </a:xfrm>
          </p:grpSpPr>
          <p:sp>
            <p:nvSpPr>
              <p:cNvPr id="25606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1502246" y="6474244"/>
                <a:ext cx="407988" cy="33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H</a:t>
                </a:r>
                <a:r>
                  <a:rPr lang="en-US" altLang="en-US" baseline="-25000" dirty="0"/>
                  <a:t>1</a:t>
                </a:r>
                <a:endParaRPr lang="en-US" altLang="en-US" dirty="0"/>
              </a:p>
            </p:txBody>
          </p:sp>
          <p:sp>
            <p:nvSpPr>
              <p:cNvPr id="25607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2105744" y="6473242"/>
                <a:ext cx="572593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P(s)</a:t>
                </a:r>
              </a:p>
            </p:txBody>
          </p:sp>
          <p:sp>
            <p:nvSpPr>
              <p:cNvPr id="25608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2910719" y="6473242"/>
                <a:ext cx="38504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L</a:t>
                </a:r>
                <a:r>
                  <a:rPr lang="en-US" altLang="en-US" baseline="-25000" dirty="0"/>
                  <a:t>1</a:t>
                </a:r>
                <a:endParaRPr lang="en-US" altLang="en-US" dirty="0"/>
              </a:p>
            </p:txBody>
          </p:sp>
          <p:sp>
            <p:nvSpPr>
              <p:cNvPr id="25609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3611493" y="6473242"/>
                <a:ext cx="407484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U</a:t>
                </a:r>
                <a:r>
                  <a:rPr lang="en-US" altLang="en-US" baseline="-25000" dirty="0"/>
                  <a:t>1</a:t>
                </a:r>
                <a:endParaRPr lang="en-US" altLang="en-US" dirty="0"/>
              </a:p>
            </p:txBody>
          </p:sp>
          <p:sp>
            <p:nvSpPr>
              <p:cNvPr id="25610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4337034" y="6473242"/>
                <a:ext cx="396262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S</a:t>
                </a:r>
                <a:r>
                  <a:rPr lang="en-US" altLang="en-US" baseline="-25000" dirty="0"/>
                  <a:t>1</a:t>
                </a:r>
                <a:endParaRPr lang="en-US" altLang="en-US" dirty="0"/>
              </a:p>
            </p:txBody>
          </p:sp>
          <p:sp>
            <p:nvSpPr>
              <p:cNvPr id="109" name="Text Box 10">
                <a:extLst>
                  <a:ext uri="{FF2B5EF4-FFF2-40B4-BE49-F238E27FC236}">
                    <a16:creationId xmlns:a16="http://schemas.microsoft.com/office/drawing/2014/main" id="{41CA4FA8-3C6E-4C4F-8B40-DB202F50189B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4975568" y="6484964"/>
                <a:ext cx="572593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V(s)</a:t>
                </a:r>
              </a:p>
            </p:txBody>
          </p:sp>
          <p:sp>
            <p:nvSpPr>
              <p:cNvPr id="110" name="Text Box 11">
                <a:extLst>
                  <a:ext uri="{FF2B5EF4-FFF2-40B4-BE49-F238E27FC236}">
                    <a16:creationId xmlns:a16="http://schemas.microsoft.com/office/drawing/2014/main" id="{D90E8367-3448-444D-95F5-0FB136684B26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5788913" y="6485966"/>
                <a:ext cx="385762" cy="33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dirty="0"/>
                  <a:t>T</a:t>
                </a:r>
                <a:r>
                  <a:rPr lang="en-US" altLang="en-US" baseline="-25000" dirty="0"/>
                  <a:t>1</a:t>
                </a:r>
                <a:endParaRPr lang="en-US" altLang="en-US" dirty="0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77A621B-947E-465C-9F26-8DEE78DDB55D}"/>
              </a:ext>
            </a:extLst>
          </p:cNvPr>
          <p:cNvGrpSpPr/>
          <p:nvPr/>
        </p:nvGrpSpPr>
        <p:grpSpPr>
          <a:xfrm>
            <a:off x="1498040" y="833941"/>
            <a:ext cx="1031875" cy="5309621"/>
            <a:chOff x="752446" y="1129364"/>
            <a:chExt cx="1031875" cy="5309621"/>
          </a:xfrm>
        </p:grpSpPr>
        <p:sp>
          <p:nvSpPr>
            <p:cNvPr id="25605" name="Line 6"/>
            <p:cNvSpPr>
              <a:spLocks noChangeAspect="1" noChangeShapeType="1"/>
            </p:cNvSpPr>
            <p:nvPr/>
          </p:nvSpPr>
          <p:spPr bwMode="auto">
            <a:xfrm flipH="1" flipV="1">
              <a:off x="1300133" y="1491175"/>
              <a:ext cx="0" cy="49478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5642" name="Text Box 43"/>
            <p:cNvSpPr txBox="1">
              <a:spLocks noChangeAspect="1" noChangeArrowheads="1"/>
            </p:cNvSpPr>
            <p:nvPr/>
          </p:nvSpPr>
          <p:spPr bwMode="auto">
            <a:xfrm>
              <a:off x="752446" y="1129364"/>
              <a:ext cx="103187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dirty="0"/>
                <a:t>Thread 2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3DD2E83-B10C-44E5-9F75-7A88447F3E8A}"/>
                </a:ext>
              </a:extLst>
            </p:cNvPr>
            <p:cNvGrpSpPr/>
            <p:nvPr/>
          </p:nvGrpSpPr>
          <p:grpSpPr>
            <a:xfrm>
              <a:off x="783771" y="1603723"/>
              <a:ext cx="572775" cy="4632229"/>
              <a:chOff x="783771" y="1603723"/>
              <a:chExt cx="572775" cy="4632229"/>
            </a:xfrm>
          </p:grpSpPr>
          <p:sp>
            <p:nvSpPr>
              <p:cNvPr id="25611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848794" y="5899402"/>
                <a:ext cx="407987" cy="33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H</a:t>
                </a:r>
                <a:r>
                  <a:rPr lang="en-US" altLang="en-US" baseline="-25000" dirty="0"/>
                  <a:t>2</a:t>
                </a:r>
                <a:endParaRPr lang="en-US" altLang="en-US" dirty="0"/>
              </a:p>
            </p:txBody>
          </p:sp>
          <p:sp>
            <p:nvSpPr>
              <p:cNvPr id="25612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783953" y="5203075"/>
                <a:ext cx="572593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P(s)</a:t>
                </a:r>
              </a:p>
            </p:txBody>
          </p:sp>
          <p:sp>
            <p:nvSpPr>
              <p:cNvPr id="25613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860267" y="4482350"/>
                <a:ext cx="385041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L</a:t>
                </a:r>
                <a:r>
                  <a:rPr lang="en-US" altLang="en-US" baseline="-25000" dirty="0"/>
                  <a:t>2</a:t>
                </a:r>
                <a:endParaRPr lang="en-US" altLang="en-US" dirty="0"/>
              </a:p>
            </p:txBody>
          </p:sp>
          <p:sp>
            <p:nvSpPr>
              <p:cNvPr id="25614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854602" y="3801313"/>
                <a:ext cx="407484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U</a:t>
                </a:r>
                <a:r>
                  <a:rPr lang="en-US" altLang="en-US" baseline="-25000" dirty="0"/>
                  <a:t>2</a:t>
                </a:r>
                <a:endParaRPr lang="en-US" altLang="en-US" dirty="0"/>
              </a:p>
            </p:txBody>
          </p:sp>
          <p:sp>
            <p:nvSpPr>
              <p:cNvPr id="25615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865768" y="3082175"/>
                <a:ext cx="396262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S</a:t>
                </a:r>
                <a:r>
                  <a:rPr lang="en-US" altLang="en-US" baseline="-25000" dirty="0"/>
                  <a:t>2</a:t>
                </a:r>
                <a:endParaRPr lang="en-US" altLang="en-US" dirty="0"/>
              </a:p>
            </p:txBody>
          </p:sp>
          <p:sp>
            <p:nvSpPr>
              <p:cNvPr id="111" name="Text Box 15">
                <a:extLst>
                  <a:ext uri="{FF2B5EF4-FFF2-40B4-BE49-F238E27FC236}">
                    <a16:creationId xmlns:a16="http://schemas.microsoft.com/office/drawing/2014/main" id="{70328666-4E66-4D57-AE81-CE72F978366E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783771" y="2321859"/>
                <a:ext cx="572593" cy="3385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V(s)</a:t>
                </a:r>
              </a:p>
            </p:txBody>
          </p:sp>
          <p:sp>
            <p:nvSpPr>
              <p:cNvPr id="112" name="Text Box 16">
                <a:extLst>
                  <a:ext uri="{FF2B5EF4-FFF2-40B4-BE49-F238E27FC236}">
                    <a16:creationId xmlns:a16="http://schemas.microsoft.com/office/drawing/2014/main" id="{A123EBFC-104E-4241-B41F-CB10C53322B2}"/>
                  </a:ext>
                </a:extLst>
              </p:cNvPr>
              <p:cNvSpPr txBox="1">
                <a:spLocks noChangeAspect="1" noChangeArrowheads="1"/>
              </p:cNvSpPr>
              <p:nvPr/>
            </p:nvSpPr>
            <p:spPr bwMode="auto">
              <a:xfrm>
                <a:off x="882741" y="1603723"/>
                <a:ext cx="385762" cy="33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1pPr>
                <a:lvl2pPr marL="742950" indent="-28575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2pPr>
                <a:lvl3pPr marL="11430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3pPr>
                <a:lvl4pPr marL="16002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4pPr>
                <a:lvl5pPr marL="2057400" indent="-228600"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 b="1">
                    <a:solidFill>
                      <a:schemeClr val="tx1"/>
                    </a:solidFill>
                    <a:latin typeface="Helvetica" pitchFamily="-124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altLang="en-US" dirty="0"/>
                  <a:t>T</a:t>
                </a:r>
                <a:r>
                  <a:rPr lang="en-US" altLang="en-US" baseline="-25000" dirty="0"/>
                  <a:t>2</a:t>
                </a:r>
                <a:endParaRPr lang="en-US" altLang="en-US" dirty="0"/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9A2F92A-3B24-4CC3-B437-C35D3F815D5B}"/>
              </a:ext>
            </a:extLst>
          </p:cNvPr>
          <p:cNvGrpSpPr/>
          <p:nvPr/>
        </p:nvGrpSpPr>
        <p:grpSpPr>
          <a:xfrm>
            <a:off x="2062132" y="1006768"/>
            <a:ext cx="5204866" cy="278166"/>
            <a:chOff x="5227364" y="415928"/>
            <a:chExt cx="5204866" cy="278166"/>
          </a:xfrm>
        </p:grpSpPr>
        <p:sp>
          <p:nvSpPr>
            <p:cNvPr id="70" name="Text Box 150">
              <a:extLst>
                <a:ext uri="{FF2B5EF4-FFF2-40B4-BE49-F238E27FC236}">
                  <a16:creationId xmlns:a16="http://schemas.microsoft.com/office/drawing/2014/main" id="{72C2F7CA-B18B-4C08-957B-0EA7DFFFB33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736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71" name="Text Box 150">
              <a:extLst>
                <a:ext uri="{FF2B5EF4-FFF2-40B4-BE49-F238E27FC236}">
                  <a16:creationId xmlns:a16="http://schemas.microsoft.com/office/drawing/2014/main" id="{AABA9C08-0587-4389-9DF0-94C96727812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123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72" name="Text Box 150">
              <a:extLst>
                <a:ext uri="{FF2B5EF4-FFF2-40B4-BE49-F238E27FC236}">
                  <a16:creationId xmlns:a16="http://schemas.microsoft.com/office/drawing/2014/main" id="{1B94D463-89A5-409C-B9E5-EC39D9799A9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5693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73" name="Text Box 150">
              <a:extLst>
                <a:ext uri="{FF2B5EF4-FFF2-40B4-BE49-F238E27FC236}">
                  <a16:creationId xmlns:a16="http://schemas.microsoft.com/office/drawing/2014/main" id="{91124211-BF11-4310-A902-9D39874B322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7080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74" name="Text Box 150">
              <a:extLst>
                <a:ext uri="{FF2B5EF4-FFF2-40B4-BE49-F238E27FC236}">
                  <a16:creationId xmlns:a16="http://schemas.microsoft.com/office/drawing/2014/main" id="{C2B7BB88-93FB-4E69-A3C3-73ECF8CCE05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8467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75" name="Text Box 150">
              <a:extLst>
                <a:ext uri="{FF2B5EF4-FFF2-40B4-BE49-F238E27FC236}">
                  <a16:creationId xmlns:a16="http://schemas.microsoft.com/office/drawing/2014/main" id="{A0991299-6CB7-42CF-98D6-A5858BD2774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9854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17" name="Text Box 150">
              <a:extLst>
                <a:ext uri="{FF2B5EF4-FFF2-40B4-BE49-F238E27FC236}">
                  <a16:creationId xmlns:a16="http://schemas.microsoft.com/office/drawing/2014/main" id="{59381D4E-921B-420F-8E2C-552DFE3D4E0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507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18" name="Text Box 150">
              <a:extLst>
                <a:ext uri="{FF2B5EF4-FFF2-40B4-BE49-F238E27FC236}">
                  <a16:creationId xmlns:a16="http://schemas.microsoft.com/office/drawing/2014/main" id="{4C543F4A-3C72-46F5-8331-6D9A17457A5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5894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A06C6D3-A218-44DA-9C41-68DA4B4A3F24}"/>
              </a:ext>
            </a:extLst>
          </p:cNvPr>
          <p:cNvGrpSpPr/>
          <p:nvPr/>
        </p:nvGrpSpPr>
        <p:grpSpPr>
          <a:xfrm>
            <a:off x="2073855" y="1721880"/>
            <a:ext cx="5204866" cy="278166"/>
            <a:chOff x="5227364" y="415928"/>
            <a:chExt cx="5204866" cy="278166"/>
          </a:xfrm>
        </p:grpSpPr>
        <p:sp>
          <p:nvSpPr>
            <p:cNvPr id="121" name="Text Box 150">
              <a:extLst>
                <a:ext uri="{FF2B5EF4-FFF2-40B4-BE49-F238E27FC236}">
                  <a16:creationId xmlns:a16="http://schemas.microsoft.com/office/drawing/2014/main" id="{950D3C61-4F84-4925-AE40-9D81D6F966D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736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22" name="Text Box 150">
              <a:extLst>
                <a:ext uri="{FF2B5EF4-FFF2-40B4-BE49-F238E27FC236}">
                  <a16:creationId xmlns:a16="http://schemas.microsoft.com/office/drawing/2014/main" id="{822F273C-44F0-40A3-AFD4-FCC4799BC6E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123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23" name="Text Box 150">
              <a:extLst>
                <a:ext uri="{FF2B5EF4-FFF2-40B4-BE49-F238E27FC236}">
                  <a16:creationId xmlns:a16="http://schemas.microsoft.com/office/drawing/2014/main" id="{BCF752B5-9B28-4BB1-9640-81DA75C02C5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5693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24" name="Text Box 150">
              <a:extLst>
                <a:ext uri="{FF2B5EF4-FFF2-40B4-BE49-F238E27FC236}">
                  <a16:creationId xmlns:a16="http://schemas.microsoft.com/office/drawing/2014/main" id="{0B43A03C-13A2-4A00-9B38-9B6D03E51AC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7080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25" name="Text Box 150">
              <a:extLst>
                <a:ext uri="{FF2B5EF4-FFF2-40B4-BE49-F238E27FC236}">
                  <a16:creationId xmlns:a16="http://schemas.microsoft.com/office/drawing/2014/main" id="{1E2B21D4-D033-4083-BC6E-0080B233C49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8467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26" name="Text Box 150">
              <a:extLst>
                <a:ext uri="{FF2B5EF4-FFF2-40B4-BE49-F238E27FC236}">
                  <a16:creationId xmlns:a16="http://schemas.microsoft.com/office/drawing/2014/main" id="{58666197-7316-400A-979F-900A6E58468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9854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27" name="Text Box 150">
              <a:extLst>
                <a:ext uri="{FF2B5EF4-FFF2-40B4-BE49-F238E27FC236}">
                  <a16:creationId xmlns:a16="http://schemas.microsoft.com/office/drawing/2014/main" id="{611F7E15-F022-48D2-B280-CBC396B43A5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507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28" name="Text Box 150">
              <a:extLst>
                <a:ext uri="{FF2B5EF4-FFF2-40B4-BE49-F238E27FC236}">
                  <a16:creationId xmlns:a16="http://schemas.microsoft.com/office/drawing/2014/main" id="{A2477A37-219B-4CAA-A33C-6967A3B623A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5894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F461B919-00EA-4FC2-BCC5-FF9A2E5593E0}"/>
              </a:ext>
            </a:extLst>
          </p:cNvPr>
          <p:cNvGrpSpPr/>
          <p:nvPr/>
        </p:nvGrpSpPr>
        <p:grpSpPr>
          <a:xfrm>
            <a:off x="2087410" y="2435811"/>
            <a:ext cx="5201202" cy="279347"/>
            <a:chOff x="5229196" y="414747"/>
            <a:chExt cx="5201202" cy="279347"/>
          </a:xfrm>
        </p:grpSpPr>
        <p:sp>
          <p:nvSpPr>
            <p:cNvPr id="130" name="Text Box 150">
              <a:extLst>
                <a:ext uri="{FF2B5EF4-FFF2-40B4-BE49-F238E27FC236}">
                  <a16:creationId xmlns:a16="http://schemas.microsoft.com/office/drawing/2014/main" id="{C4C5A11B-13B9-47DA-83DD-3E701929F0A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919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31" name="Text Box 150">
              <a:extLst>
                <a:ext uri="{FF2B5EF4-FFF2-40B4-BE49-F238E27FC236}">
                  <a16:creationId xmlns:a16="http://schemas.microsoft.com/office/drawing/2014/main" id="{1E285038-5344-407A-9903-B0C2B294270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306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32" name="Text Box 150">
              <a:extLst>
                <a:ext uri="{FF2B5EF4-FFF2-40B4-BE49-F238E27FC236}">
                  <a16:creationId xmlns:a16="http://schemas.microsoft.com/office/drawing/2014/main" id="{512A3E1B-6DAD-4041-AF18-5AD6C879C4C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3128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33" name="Text Box 150">
              <a:extLst>
                <a:ext uri="{FF2B5EF4-FFF2-40B4-BE49-F238E27FC236}">
                  <a16:creationId xmlns:a16="http://schemas.microsoft.com/office/drawing/2014/main" id="{51200298-2E43-4732-BA26-3C6F59D6ABD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4515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34" name="Text Box 150">
              <a:extLst>
                <a:ext uri="{FF2B5EF4-FFF2-40B4-BE49-F238E27FC236}">
                  <a16:creationId xmlns:a16="http://schemas.microsoft.com/office/drawing/2014/main" id="{715E75CB-0CF3-440C-B5BE-A0931205DD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5902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35" name="Text Box 150">
              <a:extLst>
                <a:ext uri="{FF2B5EF4-FFF2-40B4-BE49-F238E27FC236}">
                  <a16:creationId xmlns:a16="http://schemas.microsoft.com/office/drawing/2014/main" id="{B4F3C033-7D1F-4276-9939-2C253CB0C11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7289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36" name="Text Box 150">
              <a:extLst>
                <a:ext uri="{FF2B5EF4-FFF2-40B4-BE49-F238E27FC236}">
                  <a16:creationId xmlns:a16="http://schemas.microsoft.com/office/drawing/2014/main" id="{B6BD2C61-FBDF-42FD-AE3D-FEF545003DE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690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37" name="Text Box 150">
              <a:extLst>
                <a:ext uri="{FF2B5EF4-FFF2-40B4-BE49-F238E27FC236}">
                  <a16:creationId xmlns:a16="http://schemas.microsoft.com/office/drawing/2014/main" id="{B13A12AE-0E2A-4444-9A60-678BE262AB6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6077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931EF0C-16C4-4C91-944F-80B4E9B3CAC0}"/>
              </a:ext>
            </a:extLst>
          </p:cNvPr>
          <p:cNvGrpSpPr/>
          <p:nvPr/>
        </p:nvGrpSpPr>
        <p:grpSpPr>
          <a:xfrm>
            <a:off x="2099133" y="3150923"/>
            <a:ext cx="5201202" cy="279347"/>
            <a:chOff x="5229196" y="414747"/>
            <a:chExt cx="5201202" cy="279347"/>
          </a:xfrm>
        </p:grpSpPr>
        <p:sp>
          <p:nvSpPr>
            <p:cNvPr id="139" name="Text Box 150">
              <a:extLst>
                <a:ext uri="{FF2B5EF4-FFF2-40B4-BE49-F238E27FC236}">
                  <a16:creationId xmlns:a16="http://schemas.microsoft.com/office/drawing/2014/main" id="{797A8EFD-4DB5-444E-815C-A914C72D76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919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40" name="Text Box 150">
              <a:extLst>
                <a:ext uri="{FF2B5EF4-FFF2-40B4-BE49-F238E27FC236}">
                  <a16:creationId xmlns:a16="http://schemas.microsoft.com/office/drawing/2014/main" id="{5B1F9160-6B58-46E6-A9F5-9A41EF5981F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306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41" name="Text Box 150">
              <a:extLst>
                <a:ext uri="{FF2B5EF4-FFF2-40B4-BE49-F238E27FC236}">
                  <a16:creationId xmlns:a16="http://schemas.microsoft.com/office/drawing/2014/main" id="{21850B86-21A3-4E1D-948F-9384ADD551F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3128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42" name="Text Box 150">
              <a:extLst>
                <a:ext uri="{FF2B5EF4-FFF2-40B4-BE49-F238E27FC236}">
                  <a16:creationId xmlns:a16="http://schemas.microsoft.com/office/drawing/2014/main" id="{3D2C7BE2-9FCE-4486-B3B3-1CF19970FA7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4515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43" name="Text Box 150">
              <a:extLst>
                <a:ext uri="{FF2B5EF4-FFF2-40B4-BE49-F238E27FC236}">
                  <a16:creationId xmlns:a16="http://schemas.microsoft.com/office/drawing/2014/main" id="{29EF9523-7C02-4AFD-82E4-3C2DEAFC083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5902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44" name="Text Box 150">
              <a:extLst>
                <a:ext uri="{FF2B5EF4-FFF2-40B4-BE49-F238E27FC236}">
                  <a16:creationId xmlns:a16="http://schemas.microsoft.com/office/drawing/2014/main" id="{F9C3F3D0-A36D-47C9-A8BF-73D2BAE74E3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7289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45" name="Text Box 150">
              <a:extLst>
                <a:ext uri="{FF2B5EF4-FFF2-40B4-BE49-F238E27FC236}">
                  <a16:creationId xmlns:a16="http://schemas.microsoft.com/office/drawing/2014/main" id="{CB09D356-DCEA-4C67-ACA7-37A50DD5D40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690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46" name="Text Box 150">
              <a:extLst>
                <a:ext uri="{FF2B5EF4-FFF2-40B4-BE49-F238E27FC236}">
                  <a16:creationId xmlns:a16="http://schemas.microsoft.com/office/drawing/2014/main" id="{C2D8E1E0-1C0E-484A-8204-4166ADAD6650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6077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0A3824EC-3621-42B3-9C14-FF2F47242D89}"/>
              </a:ext>
            </a:extLst>
          </p:cNvPr>
          <p:cNvGrpSpPr/>
          <p:nvPr/>
        </p:nvGrpSpPr>
        <p:grpSpPr>
          <a:xfrm>
            <a:off x="2110856" y="3866035"/>
            <a:ext cx="5201202" cy="279347"/>
            <a:chOff x="5229196" y="414747"/>
            <a:chExt cx="5201202" cy="279347"/>
          </a:xfrm>
        </p:grpSpPr>
        <p:sp>
          <p:nvSpPr>
            <p:cNvPr id="148" name="Text Box 150">
              <a:extLst>
                <a:ext uri="{FF2B5EF4-FFF2-40B4-BE49-F238E27FC236}">
                  <a16:creationId xmlns:a16="http://schemas.microsoft.com/office/drawing/2014/main" id="{28E96238-C7B4-4434-A917-8ADF320EA0F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919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49" name="Text Box 150">
              <a:extLst>
                <a:ext uri="{FF2B5EF4-FFF2-40B4-BE49-F238E27FC236}">
                  <a16:creationId xmlns:a16="http://schemas.microsoft.com/office/drawing/2014/main" id="{9F63F57A-D80B-4BF8-9EE8-177401A74CE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306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50" name="Text Box 150">
              <a:extLst>
                <a:ext uri="{FF2B5EF4-FFF2-40B4-BE49-F238E27FC236}">
                  <a16:creationId xmlns:a16="http://schemas.microsoft.com/office/drawing/2014/main" id="{01336EB5-F8A5-4BD8-9C22-32EE92AD9B4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3128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51" name="Text Box 150">
              <a:extLst>
                <a:ext uri="{FF2B5EF4-FFF2-40B4-BE49-F238E27FC236}">
                  <a16:creationId xmlns:a16="http://schemas.microsoft.com/office/drawing/2014/main" id="{94844F33-ED6A-435D-8685-06C747003A0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4515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52" name="Text Box 150">
              <a:extLst>
                <a:ext uri="{FF2B5EF4-FFF2-40B4-BE49-F238E27FC236}">
                  <a16:creationId xmlns:a16="http://schemas.microsoft.com/office/drawing/2014/main" id="{4881320E-CA2A-4AEC-8357-751E1BCBC94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5902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53" name="Text Box 150">
              <a:extLst>
                <a:ext uri="{FF2B5EF4-FFF2-40B4-BE49-F238E27FC236}">
                  <a16:creationId xmlns:a16="http://schemas.microsoft.com/office/drawing/2014/main" id="{C427C6B6-5754-4530-A914-404A9A08323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7289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54" name="Text Box 150">
              <a:extLst>
                <a:ext uri="{FF2B5EF4-FFF2-40B4-BE49-F238E27FC236}">
                  <a16:creationId xmlns:a16="http://schemas.microsoft.com/office/drawing/2014/main" id="{3CF91CB6-CABC-4391-9B21-9EF67113364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690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55" name="Text Box 150">
              <a:extLst>
                <a:ext uri="{FF2B5EF4-FFF2-40B4-BE49-F238E27FC236}">
                  <a16:creationId xmlns:a16="http://schemas.microsoft.com/office/drawing/2014/main" id="{E2021D98-BC40-4F55-B650-14F9AB7EF19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6077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CD6245C6-02F0-4C90-84A3-AAF7B9A1B549}"/>
              </a:ext>
            </a:extLst>
          </p:cNvPr>
          <p:cNvGrpSpPr/>
          <p:nvPr/>
        </p:nvGrpSpPr>
        <p:grpSpPr>
          <a:xfrm>
            <a:off x="2122579" y="4581147"/>
            <a:ext cx="5201202" cy="279347"/>
            <a:chOff x="5229196" y="414747"/>
            <a:chExt cx="5201202" cy="279347"/>
          </a:xfrm>
        </p:grpSpPr>
        <p:sp>
          <p:nvSpPr>
            <p:cNvPr id="157" name="Text Box 150">
              <a:extLst>
                <a:ext uri="{FF2B5EF4-FFF2-40B4-BE49-F238E27FC236}">
                  <a16:creationId xmlns:a16="http://schemas.microsoft.com/office/drawing/2014/main" id="{B69E4C0F-EA04-4568-AAC1-A604167F3E6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919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58" name="Text Box 150">
              <a:extLst>
                <a:ext uri="{FF2B5EF4-FFF2-40B4-BE49-F238E27FC236}">
                  <a16:creationId xmlns:a16="http://schemas.microsoft.com/office/drawing/2014/main" id="{F860CCDF-5185-4F49-9035-5409FA38B55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306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59" name="Text Box 150">
              <a:extLst>
                <a:ext uri="{FF2B5EF4-FFF2-40B4-BE49-F238E27FC236}">
                  <a16:creationId xmlns:a16="http://schemas.microsoft.com/office/drawing/2014/main" id="{96EED326-B590-4B68-9B2B-EBAFB843EB6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3128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60" name="Text Box 150">
              <a:extLst>
                <a:ext uri="{FF2B5EF4-FFF2-40B4-BE49-F238E27FC236}">
                  <a16:creationId xmlns:a16="http://schemas.microsoft.com/office/drawing/2014/main" id="{25A9CE49-E20F-494D-BF5C-FDAB31C3EA4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4515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61" name="Text Box 150">
              <a:extLst>
                <a:ext uri="{FF2B5EF4-FFF2-40B4-BE49-F238E27FC236}">
                  <a16:creationId xmlns:a16="http://schemas.microsoft.com/office/drawing/2014/main" id="{0B16F17A-DA89-4564-934E-1CF2E063363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5902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62" name="Text Box 150">
              <a:extLst>
                <a:ext uri="{FF2B5EF4-FFF2-40B4-BE49-F238E27FC236}">
                  <a16:creationId xmlns:a16="http://schemas.microsoft.com/office/drawing/2014/main" id="{C3E17BA8-4A6A-4FA6-82A3-48CEE026F1C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72899" y="417095"/>
              <a:ext cx="32092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-1</a:t>
              </a:r>
            </a:p>
          </p:txBody>
        </p:sp>
        <p:sp>
          <p:nvSpPr>
            <p:cNvPr id="163" name="Text Box 150">
              <a:extLst>
                <a:ext uri="{FF2B5EF4-FFF2-40B4-BE49-F238E27FC236}">
                  <a16:creationId xmlns:a16="http://schemas.microsoft.com/office/drawing/2014/main" id="{38EA63C2-B65C-4ADB-B260-6230E76D7A9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690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64" name="Text Box 150">
              <a:extLst>
                <a:ext uri="{FF2B5EF4-FFF2-40B4-BE49-F238E27FC236}">
                  <a16:creationId xmlns:a16="http://schemas.microsoft.com/office/drawing/2014/main" id="{06D91905-8943-4B65-8055-DB1EEA65BDF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60772" y="414747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F013C36-311E-4D6C-9E4A-D484DECB9B59}"/>
              </a:ext>
            </a:extLst>
          </p:cNvPr>
          <p:cNvGrpSpPr/>
          <p:nvPr/>
        </p:nvGrpSpPr>
        <p:grpSpPr>
          <a:xfrm>
            <a:off x="2132470" y="5198964"/>
            <a:ext cx="5204866" cy="278166"/>
            <a:chOff x="5227364" y="415928"/>
            <a:chExt cx="5204866" cy="278166"/>
          </a:xfrm>
        </p:grpSpPr>
        <p:sp>
          <p:nvSpPr>
            <p:cNvPr id="166" name="Text Box 150">
              <a:extLst>
                <a:ext uri="{FF2B5EF4-FFF2-40B4-BE49-F238E27FC236}">
                  <a16:creationId xmlns:a16="http://schemas.microsoft.com/office/drawing/2014/main" id="{737508E2-3CC5-4EE4-B992-7004CF2337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736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67" name="Text Box 150">
              <a:extLst>
                <a:ext uri="{FF2B5EF4-FFF2-40B4-BE49-F238E27FC236}">
                  <a16:creationId xmlns:a16="http://schemas.microsoft.com/office/drawing/2014/main" id="{43B1678A-F5D3-4BF4-A3B6-0849356BABB2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123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68" name="Text Box 150">
              <a:extLst>
                <a:ext uri="{FF2B5EF4-FFF2-40B4-BE49-F238E27FC236}">
                  <a16:creationId xmlns:a16="http://schemas.microsoft.com/office/drawing/2014/main" id="{800076D2-1332-4058-BADF-B239524E9605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5693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69" name="Text Box 150">
              <a:extLst>
                <a:ext uri="{FF2B5EF4-FFF2-40B4-BE49-F238E27FC236}">
                  <a16:creationId xmlns:a16="http://schemas.microsoft.com/office/drawing/2014/main" id="{3EF71D35-C4AC-4A0E-954A-8B24518C7D48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7080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70" name="Text Box 150">
              <a:extLst>
                <a:ext uri="{FF2B5EF4-FFF2-40B4-BE49-F238E27FC236}">
                  <a16:creationId xmlns:a16="http://schemas.microsoft.com/office/drawing/2014/main" id="{BEBB5DB1-3E74-4F31-8DDA-1F16CAE37F0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8467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71" name="Text Box 150">
              <a:extLst>
                <a:ext uri="{FF2B5EF4-FFF2-40B4-BE49-F238E27FC236}">
                  <a16:creationId xmlns:a16="http://schemas.microsoft.com/office/drawing/2014/main" id="{47546355-7BD0-46D8-9542-4E6E6490F1C6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9854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72" name="Text Box 150">
              <a:extLst>
                <a:ext uri="{FF2B5EF4-FFF2-40B4-BE49-F238E27FC236}">
                  <a16:creationId xmlns:a16="http://schemas.microsoft.com/office/drawing/2014/main" id="{82965207-40D0-4A76-A311-EE46B2F9C20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507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73" name="Text Box 150">
              <a:extLst>
                <a:ext uri="{FF2B5EF4-FFF2-40B4-BE49-F238E27FC236}">
                  <a16:creationId xmlns:a16="http://schemas.microsoft.com/office/drawing/2014/main" id="{A71D6C49-4B7C-4A02-A9C7-D01E8337E93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5894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F3AE1174-9E3E-4E2C-B042-722C78DA0546}"/>
              </a:ext>
            </a:extLst>
          </p:cNvPr>
          <p:cNvGrpSpPr/>
          <p:nvPr/>
        </p:nvGrpSpPr>
        <p:grpSpPr>
          <a:xfrm>
            <a:off x="2144193" y="5871872"/>
            <a:ext cx="5204866" cy="278166"/>
            <a:chOff x="5227364" y="415928"/>
            <a:chExt cx="5204866" cy="278166"/>
          </a:xfrm>
        </p:grpSpPr>
        <p:sp>
          <p:nvSpPr>
            <p:cNvPr id="175" name="Text Box 150">
              <a:extLst>
                <a:ext uri="{FF2B5EF4-FFF2-40B4-BE49-F238E27FC236}">
                  <a16:creationId xmlns:a16="http://schemas.microsoft.com/office/drawing/2014/main" id="{11554975-6D47-41A4-9492-1A17F645519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22736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76" name="Text Box 150">
              <a:extLst>
                <a:ext uri="{FF2B5EF4-FFF2-40B4-BE49-F238E27FC236}">
                  <a16:creationId xmlns:a16="http://schemas.microsoft.com/office/drawing/2014/main" id="{DA7863F9-E61E-4019-9313-5EF66234B48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941234" y="418276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77" name="Text Box 150">
              <a:extLst>
                <a:ext uri="{FF2B5EF4-FFF2-40B4-BE49-F238E27FC236}">
                  <a16:creationId xmlns:a16="http://schemas.microsoft.com/office/drawing/2014/main" id="{91F71574-70AF-475F-BA5A-B77C5C55B61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65693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78" name="Text Box 150">
              <a:extLst>
                <a:ext uri="{FF2B5EF4-FFF2-40B4-BE49-F238E27FC236}">
                  <a16:creationId xmlns:a16="http://schemas.microsoft.com/office/drawing/2014/main" id="{9B19DB0B-2F8C-48E8-9989-2E0F4BE039F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737080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79" name="Text Box 150">
              <a:extLst>
                <a:ext uri="{FF2B5EF4-FFF2-40B4-BE49-F238E27FC236}">
                  <a16:creationId xmlns:a16="http://schemas.microsoft.com/office/drawing/2014/main" id="{3CFCB9C0-FE78-4FCC-B397-889FB6D3389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08467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80" name="Text Box 150">
              <a:extLst>
                <a:ext uri="{FF2B5EF4-FFF2-40B4-BE49-F238E27FC236}">
                  <a16:creationId xmlns:a16="http://schemas.microsoft.com/office/drawing/2014/main" id="{06F38AB6-B026-4A08-B259-A7773F1374F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798546" y="417095"/>
              <a:ext cx="269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0</a:t>
              </a:r>
            </a:p>
          </p:txBody>
        </p:sp>
        <p:sp>
          <p:nvSpPr>
            <p:cNvPr id="181" name="Text Box 150">
              <a:extLst>
                <a:ext uri="{FF2B5EF4-FFF2-40B4-BE49-F238E27FC236}">
                  <a16:creationId xmlns:a16="http://schemas.microsoft.com/office/drawing/2014/main" id="{830E1F60-4FB9-4F35-B0E1-86AAA54FAF1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944507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  <p:sp>
          <p:nvSpPr>
            <p:cNvPr id="182" name="Text Box 150">
              <a:extLst>
                <a:ext uri="{FF2B5EF4-FFF2-40B4-BE49-F238E27FC236}">
                  <a16:creationId xmlns:a16="http://schemas.microsoft.com/office/drawing/2014/main" id="{3EB8C2FE-E365-4E6B-A823-A7749458E9D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10158940" y="415928"/>
              <a:ext cx="273290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 dirty="0"/>
                <a:t>1</a:t>
              </a:r>
            </a:p>
          </p:txBody>
        </p:sp>
      </p:grpSp>
      <p:sp>
        <p:nvSpPr>
          <p:cNvPr id="184" name="Text Box 158">
            <a:extLst>
              <a:ext uri="{FF2B5EF4-FFF2-40B4-BE49-F238E27FC236}">
                <a16:creationId xmlns:a16="http://schemas.microsoft.com/office/drawing/2014/main" id="{F48C3085-FBDA-41CE-9BC9-B1D8BDBD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87" y="5441755"/>
            <a:ext cx="896938" cy="593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dirty="0"/>
              <a:t>Initially</a:t>
            </a:r>
          </a:p>
          <a:p>
            <a:r>
              <a:rPr lang="en-US" altLang="en-US" dirty="0"/>
              <a:t>s = 1</a:t>
            </a:r>
          </a:p>
        </p:txBody>
      </p:sp>
    </p:spTree>
    <p:extLst>
      <p:ext uri="{BB962C8B-B14F-4D97-AF65-F5344CB8AC3E}">
        <p14:creationId xmlns:p14="http://schemas.microsoft.com/office/powerpoint/2010/main" val="13935838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022600" y="3733800"/>
            <a:ext cx="914400" cy="838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deadlock</a:t>
            </a:r>
          </a:p>
          <a:p>
            <a:r>
              <a:rPr lang="en-US" altLang="en-US">
                <a:solidFill>
                  <a:srgbClr val="FF0000"/>
                </a:solidFill>
              </a:rPr>
              <a:t>region</a:t>
            </a:r>
          </a:p>
        </p:txBody>
      </p:sp>
      <p:sp>
        <p:nvSpPr>
          <p:cNvPr id="33795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Deadlock</a:t>
            </a:r>
          </a:p>
        </p:txBody>
      </p:sp>
      <p:sp>
        <p:nvSpPr>
          <p:cNvPr id="33796" name="Line 4"/>
          <p:cNvSpPr>
            <a:spLocks noChangeAspect="1" noChangeShapeType="1"/>
          </p:cNvSpPr>
          <p:nvPr/>
        </p:nvSpPr>
        <p:spPr bwMode="auto">
          <a:xfrm flipH="1" flipV="1">
            <a:off x="2309813" y="1654176"/>
            <a:ext cx="0" cy="3840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7" name="Line 5"/>
          <p:cNvSpPr>
            <a:spLocks noChangeAspect="1" noChangeShapeType="1"/>
          </p:cNvSpPr>
          <p:nvPr/>
        </p:nvSpPr>
        <p:spPr bwMode="auto">
          <a:xfrm flipV="1">
            <a:off x="2309813" y="5494338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8" name="Line 6"/>
          <p:cNvSpPr>
            <a:spLocks noChangeAspect="1" noChangeShapeType="1"/>
          </p:cNvSpPr>
          <p:nvPr/>
        </p:nvSpPr>
        <p:spPr bwMode="auto">
          <a:xfrm>
            <a:off x="3006725" y="5443539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9" name="Line 7"/>
          <p:cNvSpPr>
            <a:spLocks noChangeAspect="1" noChangeShapeType="1"/>
          </p:cNvSpPr>
          <p:nvPr/>
        </p:nvSpPr>
        <p:spPr bwMode="auto">
          <a:xfrm>
            <a:off x="4897438" y="54435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00" name="Text Box 8"/>
          <p:cNvSpPr txBox="1">
            <a:spLocks noChangeAspect="1" noChangeArrowheads="1"/>
          </p:cNvSpPr>
          <p:nvPr/>
        </p:nvSpPr>
        <p:spPr bwMode="auto">
          <a:xfrm>
            <a:off x="2741614" y="55610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3801" name="Text Box 9"/>
          <p:cNvSpPr txBox="1">
            <a:spLocks noChangeAspect="1" noChangeArrowheads="1"/>
          </p:cNvSpPr>
          <p:nvPr/>
        </p:nvSpPr>
        <p:spPr bwMode="auto">
          <a:xfrm>
            <a:off x="4608514" y="55610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3802" name="Line 10"/>
          <p:cNvSpPr>
            <a:spLocks noChangeAspect="1" noChangeShapeType="1"/>
          </p:cNvSpPr>
          <p:nvPr/>
        </p:nvSpPr>
        <p:spPr bwMode="auto">
          <a:xfrm rot="-5400000">
            <a:off x="2310607" y="4495007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3" name="Line 11"/>
          <p:cNvSpPr>
            <a:spLocks noChangeAspect="1" noChangeShapeType="1"/>
          </p:cNvSpPr>
          <p:nvPr/>
        </p:nvSpPr>
        <p:spPr bwMode="auto">
          <a:xfrm rot="-5400000">
            <a:off x="2310607" y="2790032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spect="1" noChangeArrowheads="1"/>
          </p:cNvSpPr>
          <p:nvPr/>
        </p:nvSpPr>
        <p:spPr bwMode="auto">
          <a:xfrm>
            <a:off x="1719728" y="2650123"/>
            <a:ext cx="5277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V(t)</a:t>
            </a:r>
          </a:p>
        </p:txBody>
      </p:sp>
      <p:sp>
        <p:nvSpPr>
          <p:cNvPr id="33805" name="Text Box 13"/>
          <p:cNvSpPr txBox="1">
            <a:spLocks noChangeAspect="1" noChangeArrowheads="1"/>
          </p:cNvSpPr>
          <p:nvPr/>
        </p:nvSpPr>
        <p:spPr bwMode="auto">
          <a:xfrm>
            <a:off x="5984876" y="56308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33806" name="Text Box 14"/>
          <p:cNvSpPr txBox="1">
            <a:spLocks noChangeAspect="1" noChangeArrowheads="1"/>
          </p:cNvSpPr>
          <p:nvPr/>
        </p:nvSpPr>
        <p:spPr bwMode="auto">
          <a:xfrm>
            <a:off x="1762126" y="1338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3021014" y="2032000"/>
            <a:ext cx="1868487" cy="17018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1565275" y="5984875"/>
            <a:ext cx="1695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Initially, s=t=1</a:t>
            </a:r>
          </a:p>
        </p:txBody>
      </p:sp>
      <p:sp>
        <p:nvSpPr>
          <p:cNvPr id="33809" name="Text Box 17"/>
          <p:cNvSpPr txBox="1">
            <a:spLocks noChangeAspect="1" noChangeArrowheads="1"/>
          </p:cNvSpPr>
          <p:nvPr/>
        </p:nvSpPr>
        <p:spPr bwMode="auto">
          <a:xfrm>
            <a:off x="1741953" y="4351923"/>
            <a:ext cx="5277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P(t)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935414" y="2870200"/>
            <a:ext cx="1868487" cy="17018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33811" name="Line 19"/>
          <p:cNvSpPr>
            <a:spLocks noChangeAspect="1" noChangeShapeType="1"/>
          </p:cNvSpPr>
          <p:nvPr/>
        </p:nvSpPr>
        <p:spPr bwMode="auto">
          <a:xfrm>
            <a:off x="3944938" y="54816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12" name="Text Box 20"/>
          <p:cNvSpPr txBox="1">
            <a:spLocks noChangeAspect="1" noChangeArrowheads="1"/>
          </p:cNvSpPr>
          <p:nvPr/>
        </p:nvSpPr>
        <p:spPr bwMode="auto">
          <a:xfrm>
            <a:off x="3675528" y="5560011"/>
            <a:ext cx="5277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P(t)</a:t>
            </a:r>
          </a:p>
        </p:txBody>
      </p:sp>
      <p:sp>
        <p:nvSpPr>
          <p:cNvPr id="33813" name="Line 21"/>
          <p:cNvSpPr>
            <a:spLocks noChangeAspect="1" noChangeShapeType="1"/>
          </p:cNvSpPr>
          <p:nvPr/>
        </p:nvSpPr>
        <p:spPr bwMode="auto">
          <a:xfrm>
            <a:off x="5811838" y="55070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14" name="Text Box 22"/>
          <p:cNvSpPr txBox="1">
            <a:spLocks noChangeAspect="1" noChangeArrowheads="1"/>
          </p:cNvSpPr>
          <p:nvPr/>
        </p:nvSpPr>
        <p:spPr bwMode="auto">
          <a:xfrm>
            <a:off x="5542428" y="5560011"/>
            <a:ext cx="5277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V(t)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3303421" y="2117568"/>
            <a:ext cx="1314784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forbidden</a:t>
            </a:r>
          </a:p>
          <a:p>
            <a:r>
              <a:rPr lang="en-US" altLang="en-US"/>
              <a:t>region for s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214865" y="3895568"/>
            <a:ext cx="1269899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forbidden</a:t>
            </a:r>
          </a:p>
          <a:p>
            <a:r>
              <a:rPr lang="en-US" altLang="en-US"/>
              <a:t>region for t</a:t>
            </a:r>
          </a:p>
        </p:txBody>
      </p:sp>
      <p:sp>
        <p:nvSpPr>
          <p:cNvPr id="33817" name="Line 25"/>
          <p:cNvSpPr>
            <a:spLocks noChangeAspect="1" noChangeShapeType="1"/>
          </p:cNvSpPr>
          <p:nvPr/>
        </p:nvSpPr>
        <p:spPr bwMode="auto">
          <a:xfrm rot="-5400000">
            <a:off x="2310607" y="3656807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8" name="Text Box 26"/>
          <p:cNvSpPr txBox="1">
            <a:spLocks noChangeAspect="1" noChangeArrowheads="1"/>
          </p:cNvSpPr>
          <p:nvPr/>
        </p:nvSpPr>
        <p:spPr bwMode="auto">
          <a:xfrm>
            <a:off x="1722439" y="3514725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3819" name="Line 27"/>
          <p:cNvSpPr>
            <a:spLocks noChangeAspect="1" noChangeShapeType="1"/>
          </p:cNvSpPr>
          <p:nvPr/>
        </p:nvSpPr>
        <p:spPr bwMode="auto">
          <a:xfrm rot="-5400000">
            <a:off x="2310607" y="1939132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20" name="Text Box 28"/>
          <p:cNvSpPr txBox="1">
            <a:spLocks noChangeAspect="1" noChangeArrowheads="1"/>
          </p:cNvSpPr>
          <p:nvPr/>
        </p:nvSpPr>
        <p:spPr bwMode="auto">
          <a:xfrm>
            <a:off x="1700214" y="1800225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3821" name="Oval 29"/>
          <p:cNvSpPr>
            <a:spLocks noChangeArrowheads="1"/>
          </p:cNvSpPr>
          <p:nvPr/>
        </p:nvSpPr>
        <p:spPr bwMode="auto">
          <a:xfrm>
            <a:off x="3835400" y="3746500"/>
            <a:ext cx="88900" cy="889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5419725" y="1797051"/>
            <a:ext cx="1174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deadlock</a:t>
            </a:r>
          </a:p>
          <a:p>
            <a:r>
              <a:rPr lang="en-US" altLang="en-US" sz="1800">
                <a:solidFill>
                  <a:srgbClr val="FF0000"/>
                </a:solidFill>
              </a:rPr>
              <a:t>state</a:t>
            </a:r>
          </a:p>
        </p:txBody>
      </p:sp>
      <p:sp>
        <p:nvSpPr>
          <p:cNvPr id="33823" name="Line 31"/>
          <p:cNvSpPr>
            <a:spLocks noChangeShapeType="1"/>
          </p:cNvSpPr>
          <p:nvPr/>
        </p:nvSpPr>
        <p:spPr bwMode="auto">
          <a:xfrm flipH="1">
            <a:off x="3975100" y="2286000"/>
            <a:ext cx="16256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7261225" y="1177926"/>
            <a:ext cx="4302458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no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dirty="0"/>
              <a:t>Locking introduces potential for </a:t>
            </a:r>
            <a:r>
              <a:rPr lang="en-US" altLang="en-US" sz="1800" i="1" dirty="0">
                <a:solidFill>
                  <a:srgbClr val="FF0000"/>
                </a:solidFill>
              </a:rPr>
              <a:t>deadlock:</a:t>
            </a:r>
            <a:r>
              <a:rPr lang="en-US" altLang="en-US" sz="1800" i="1" dirty="0"/>
              <a:t> </a:t>
            </a:r>
            <a:r>
              <a:rPr lang="en-US" altLang="en-US" sz="1800" dirty="0"/>
              <a:t>waiting for a condition that will never be true.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Any trajectory that enters </a:t>
            </a:r>
            <a:r>
              <a:rPr lang="en-US" altLang="en-US" sz="1800" i="1" dirty="0">
                <a:solidFill>
                  <a:srgbClr val="FF0000"/>
                </a:solidFill>
              </a:rPr>
              <a:t>deadlock region</a:t>
            </a:r>
            <a:r>
              <a:rPr lang="en-US" altLang="en-US" sz="1800" i="1" dirty="0"/>
              <a:t> </a:t>
            </a:r>
            <a:r>
              <a:rPr lang="en-US" altLang="en-US" sz="1800" dirty="0"/>
              <a:t>will eventually reach </a:t>
            </a:r>
            <a:r>
              <a:rPr lang="en-US" altLang="en-US" sz="1800" i="1" dirty="0">
                <a:solidFill>
                  <a:srgbClr val="FF0000"/>
                </a:solidFill>
              </a:rPr>
              <a:t>deadlock state</a:t>
            </a:r>
            <a:r>
              <a:rPr lang="en-US" altLang="en-US" sz="1800" dirty="0"/>
              <a:t>, waiting for either </a:t>
            </a:r>
            <a:r>
              <a:rPr lang="en-US" altLang="en-US" sz="1800" dirty="0">
                <a:latin typeface="Courier New" pitchFamily="49" charset="0"/>
              </a:rPr>
              <a:t>s</a:t>
            </a:r>
            <a:r>
              <a:rPr lang="en-US" altLang="en-US" sz="1800" dirty="0"/>
              <a:t> or </a:t>
            </a:r>
            <a:r>
              <a:rPr lang="en-US" altLang="en-US" sz="1800" dirty="0">
                <a:latin typeface="Courier New" pitchFamily="49" charset="0"/>
              </a:rPr>
              <a:t>t</a:t>
            </a:r>
            <a:r>
              <a:rPr lang="en-US" altLang="en-US" sz="1800" dirty="0"/>
              <a:t> to become nonzero.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Other trajectories luck out and skirt deadlock region.</a:t>
            </a:r>
          </a:p>
          <a:p>
            <a:pPr algn="l"/>
            <a:endParaRPr lang="en-US" altLang="en-US" sz="1800" dirty="0"/>
          </a:p>
          <a:p>
            <a:pPr algn="l"/>
            <a:r>
              <a:rPr lang="en-US" altLang="en-US" sz="1800" dirty="0"/>
              <a:t>Unfortunate fact: deadlock is often non-deterministic (thus hard to detect).</a:t>
            </a:r>
            <a:endParaRPr lang="en-US" altLang="en-US" sz="1800" i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POSIX Semaphores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166938" y="1319214"/>
            <a:ext cx="7543800" cy="46704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Initialize semaphore sem to value */</a:t>
            </a:r>
          </a:p>
          <a:p>
            <a:pPr algn="l"/>
            <a:r>
              <a:rPr lang="en-US" altLang="en-US" i="1">
                <a:latin typeface="Courier New" pitchFamily="49" charset="0"/>
              </a:rPr>
              <a:t>/* pshared=0 if thread, pshared=1 if process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Sem_init(sem_t *sem, int pshared, unsigned int value)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(sem_init(sem, pshared, value)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unix_error("Sem_init");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 i="1">
                <a:latin typeface="Courier New" pitchFamily="49" charset="0"/>
              </a:rPr>
              <a:t>/* P operation on semaphore sem */</a:t>
            </a:r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P(sem_t *sem)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(sem_wait(sem)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unix_error("P");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 i="1">
                <a:latin typeface="Courier New" pitchFamily="49" charset="0"/>
              </a:rPr>
              <a:t>/* V operation on semaphore sem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V(sem_t *sem)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(sem_post(sem)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unix_error("V");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Sharing With POSIX Semaphores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728788" y="945222"/>
            <a:ext cx="4773612" cy="547612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</a:t>
            </a:r>
            <a:r>
              <a:rPr lang="en-US" altLang="en-US" dirty="0" err="1">
                <a:latin typeface="Courier New" pitchFamily="49" charset="0"/>
              </a:rPr>
              <a:t>goodcnt.c</a:t>
            </a:r>
            <a:r>
              <a:rPr lang="en-US" altLang="en-US" dirty="0">
                <a:latin typeface="Courier New" pitchFamily="49" charset="0"/>
              </a:rPr>
              <a:t> - properly sync’d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counter program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#include "</a:t>
            </a:r>
            <a:r>
              <a:rPr lang="en-US" altLang="en-US" dirty="0" err="1">
                <a:latin typeface="Courier New" pitchFamily="49" charset="0"/>
              </a:rPr>
              <a:t>csapp.h</a:t>
            </a:r>
            <a:r>
              <a:rPr lang="en-US" altLang="en-US" dirty="0">
                <a:latin typeface="Courier New" pitchFamily="49" charset="0"/>
              </a:rPr>
              <a:t>"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#define NITERS 10000000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unsigned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; /* counter */</a:t>
            </a:r>
          </a:p>
          <a:p>
            <a:pPr algn="l"/>
            <a:r>
              <a:rPr lang="en-US" altLang="en-US" dirty="0" err="1">
                <a:latin typeface="Courier New" pitchFamily="49" charset="0"/>
              </a:rPr>
              <a:t>sem_t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;        /* semaphore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tid1, tid2;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Sem_init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, 0, 1); /* 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=1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/* create 2 threads and wait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...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if (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== (unsigned)NITERS*2)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("OK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else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("BOOM!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0;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610350" y="1037272"/>
            <a:ext cx="4381328" cy="295465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*count(void *</a:t>
            </a:r>
            <a:r>
              <a:rPr lang="en-US" altLang="en-US" dirty="0" err="1">
                <a:latin typeface="Courier New" pitchFamily="49" charset="0"/>
              </a:rPr>
              <a:t>arg</a:t>
            </a:r>
            <a:r>
              <a:rPr lang="en-US" altLang="en-US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int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NITERS;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P(&amp;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++;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V(&amp;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Signaling With Semaphores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412751" y="2430463"/>
            <a:ext cx="11076516" cy="3948112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Common synchronization pattern:</a:t>
            </a:r>
          </a:p>
          <a:p>
            <a:pPr lvl="1" eaLnBrk="1" hangingPunct="1"/>
            <a:r>
              <a:rPr lang="en-US" altLang="en-US" sz="1800" dirty="0"/>
              <a:t>Producer waits for slot, inserts item in buffer, and “</a:t>
            </a:r>
            <a:r>
              <a:rPr lang="en-US" altLang="en-US" sz="1800" i="1" dirty="0"/>
              <a:t>signals”</a:t>
            </a:r>
            <a:r>
              <a:rPr lang="en-US" altLang="en-US" sz="1800" dirty="0"/>
              <a:t> consumer</a:t>
            </a:r>
          </a:p>
          <a:p>
            <a:pPr lvl="1" eaLnBrk="1" hangingPunct="1"/>
            <a:r>
              <a:rPr lang="en-US" altLang="en-US" sz="1800" dirty="0"/>
              <a:t>Consumer waits for item, removes it from buffer, and “signals” producer</a:t>
            </a:r>
          </a:p>
          <a:p>
            <a:pPr lvl="2" eaLnBrk="1" hangingPunct="1"/>
            <a:r>
              <a:rPr lang="en-US" altLang="en-US" sz="1600" dirty="0"/>
              <a:t>“Signals” in this context has nothing to do with Unix signals</a:t>
            </a:r>
          </a:p>
          <a:p>
            <a:pPr eaLnBrk="1" hangingPunct="1"/>
            <a:r>
              <a:rPr lang="en-US" altLang="en-US" sz="2000" dirty="0"/>
              <a:t>Examples</a:t>
            </a:r>
          </a:p>
          <a:p>
            <a:pPr lvl="1" eaLnBrk="1" hangingPunct="1"/>
            <a:r>
              <a:rPr lang="en-US" altLang="en-US" sz="1800" dirty="0"/>
              <a:t>Multimedia processing:</a:t>
            </a:r>
          </a:p>
          <a:p>
            <a:pPr lvl="2" eaLnBrk="1" hangingPunct="1"/>
            <a:r>
              <a:rPr lang="en-US" altLang="en-US" sz="1600" dirty="0"/>
              <a:t>Producer creates MPEG video frames, consumer renders the frames </a:t>
            </a:r>
          </a:p>
          <a:p>
            <a:pPr lvl="1" eaLnBrk="1" hangingPunct="1"/>
            <a:r>
              <a:rPr lang="en-US" altLang="en-US" sz="1800" dirty="0"/>
              <a:t> Event-driven graphical user interfaces</a:t>
            </a:r>
          </a:p>
          <a:p>
            <a:pPr lvl="2" eaLnBrk="1" hangingPunct="1"/>
            <a:r>
              <a:rPr lang="en-US" altLang="en-US" sz="1600" dirty="0"/>
              <a:t>Producer detects mouse clicks, mouse movements, and keystrokes and inserts corresponding events in buffer</a:t>
            </a:r>
          </a:p>
          <a:p>
            <a:pPr lvl="2" eaLnBrk="1" hangingPunct="1"/>
            <a:r>
              <a:rPr lang="en-US" altLang="en-US" sz="1600" dirty="0"/>
              <a:t> Consumer retrieves events from buffer and paints display</a:t>
            </a:r>
          </a:p>
        </p:txBody>
      </p:sp>
      <p:sp>
        <p:nvSpPr>
          <p:cNvPr id="36868" name="Oval 5"/>
          <p:cNvSpPr>
            <a:spLocks noChangeArrowheads="1"/>
          </p:cNvSpPr>
          <p:nvPr/>
        </p:nvSpPr>
        <p:spPr bwMode="auto">
          <a:xfrm>
            <a:off x="3076575" y="1146176"/>
            <a:ext cx="1219200" cy="110807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producer</a:t>
            </a:r>
          </a:p>
          <a:p>
            <a:r>
              <a:rPr lang="en-US" altLang="en-US" sz="1800"/>
              <a:t>thread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5210175" y="1419225"/>
            <a:ext cx="1219200" cy="533400"/>
          </a:xfrm>
          <a:prstGeom prst="rect">
            <a:avLst/>
          </a:prstGeom>
          <a:solidFill>
            <a:srgbClr val="66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shared</a:t>
            </a:r>
          </a:p>
          <a:p>
            <a:r>
              <a:rPr lang="en-US" altLang="en-US" sz="1800"/>
              <a:t>buffer</a:t>
            </a:r>
          </a:p>
        </p:txBody>
      </p:sp>
      <p:sp>
        <p:nvSpPr>
          <p:cNvPr id="36870" name="Line 7"/>
          <p:cNvSpPr>
            <a:spLocks noChangeShapeType="1"/>
          </p:cNvSpPr>
          <p:nvPr/>
        </p:nvSpPr>
        <p:spPr bwMode="auto">
          <a:xfrm flipV="1">
            <a:off x="4295775" y="1647825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6871" name="Line 8"/>
          <p:cNvSpPr>
            <a:spLocks noChangeShapeType="1"/>
          </p:cNvSpPr>
          <p:nvPr/>
        </p:nvSpPr>
        <p:spPr bwMode="auto">
          <a:xfrm flipV="1">
            <a:off x="6429375" y="1647825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6872" name="Oval 9"/>
          <p:cNvSpPr>
            <a:spLocks noChangeArrowheads="1"/>
          </p:cNvSpPr>
          <p:nvPr/>
        </p:nvSpPr>
        <p:spPr bwMode="auto">
          <a:xfrm>
            <a:off x="7343775" y="1149351"/>
            <a:ext cx="1219200" cy="110807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consumer</a:t>
            </a:r>
          </a:p>
          <a:p>
            <a:r>
              <a:rPr lang="en-US" altLang="en-US" sz="1800"/>
              <a:t>thread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Process With Multiple Threads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 threads can be associated with a process</a:t>
            </a:r>
          </a:p>
          <a:p>
            <a:pPr lvl="1" eaLnBrk="1" hangingPunct="1"/>
            <a:r>
              <a:rPr lang="en-US" altLang="en-US"/>
              <a:t>Each thread has its </a:t>
            </a:r>
            <a:r>
              <a:rPr lang="en-US" altLang="en-US" i="1">
                <a:solidFill>
                  <a:srgbClr val="FF0000"/>
                </a:solidFill>
              </a:rPr>
              <a:t>own</a:t>
            </a:r>
            <a:r>
              <a:rPr lang="en-US" altLang="en-US"/>
              <a:t> logical control flow (sequence of PC values)</a:t>
            </a:r>
          </a:p>
          <a:p>
            <a:pPr lvl="1" eaLnBrk="1" hangingPunct="1"/>
            <a:r>
              <a:rPr lang="en-US" altLang="en-US"/>
              <a:t>Each thread </a:t>
            </a:r>
            <a:r>
              <a:rPr lang="en-US" altLang="en-US" i="1">
                <a:solidFill>
                  <a:srgbClr val="FF0000"/>
                </a:solidFill>
              </a:rPr>
              <a:t>shares</a:t>
            </a:r>
            <a:r>
              <a:rPr lang="en-US" altLang="en-US"/>
              <a:t> the same code, data, and kernel context</a:t>
            </a:r>
          </a:p>
          <a:p>
            <a:pPr lvl="1" eaLnBrk="1" hangingPunct="1"/>
            <a:r>
              <a:rPr lang="en-US" altLang="en-US"/>
              <a:t>Each thread has its own thread id (TID)</a:t>
            </a:r>
          </a:p>
        </p:txBody>
      </p:sp>
      <p:sp>
        <p:nvSpPr>
          <p:cNvPr id="6148" name="Rectangle 4"/>
          <p:cNvSpPr>
            <a:spLocks noChangeAspect="1" noChangeArrowheads="1"/>
          </p:cNvSpPr>
          <p:nvPr/>
        </p:nvSpPr>
        <p:spPr bwMode="auto">
          <a:xfrm>
            <a:off x="4956175" y="3433764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6149" name="Rectangle 5"/>
          <p:cNvSpPr>
            <a:spLocks noChangeAspect="1" noChangeArrowheads="1"/>
          </p:cNvSpPr>
          <p:nvPr/>
        </p:nvSpPr>
        <p:spPr bwMode="auto">
          <a:xfrm>
            <a:off x="4956175" y="3752850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6150" name="Rectangle 6"/>
          <p:cNvSpPr>
            <a:spLocks noChangeAspect="1" noChangeArrowheads="1"/>
          </p:cNvSpPr>
          <p:nvPr/>
        </p:nvSpPr>
        <p:spPr bwMode="auto">
          <a:xfrm>
            <a:off x="4956175" y="4006851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6151" name="Text Box 7"/>
          <p:cNvSpPr txBox="1">
            <a:spLocks noChangeAspect="1" noChangeArrowheads="1"/>
          </p:cNvSpPr>
          <p:nvPr/>
        </p:nvSpPr>
        <p:spPr bwMode="auto">
          <a:xfrm>
            <a:off x="4724400" y="50736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6152" name="Rectangle 8"/>
          <p:cNvSpPr>
            <a:spLocks noChangeAspect="1" noChangeArrowheads="1"/>
          </p:cNvSpPr>
          <p:nvPr/>
        </p:nvSpPr>
        <p:spPr bwMode="auto">
          <a:xfrm>
            <a:off x="4956176" y="4295776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908175" y="4349751"/>
            <a:ext cx="2114550" cy="1370013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1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SP1</a:t>
            </a:r>
          </a:p>
          <a:p>
            <a:pPr algn="l"/>
            <a:r>
              <a:rPr lang="en-US" altLang="en-US"/>
              <a:t>    PC1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737100" y="2943226"/>
            <a:ext cx="262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6155" name="Rectangle 11"/>
          <p:cNvSpPr>
            <a:spLocks noChangeAspect="1" noChangeArrowheads="1"/>
          </p:cNvSpPr>
          <p:nvPr/>
        </p:nvSpPr>
        <p:spPr bwMode="auto">
          <a:xfrm>
            <a:off x="4956176" y="4616451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6156" name="Rectangle 12"/>
          <p:cNvSpPr>
            <a:spLocks noChangeAspect="1" noChangeArrowheads="1"/>
          </p:cNvSpPr>
          <p:nvPr/>
        </p:nvSpPr>
        <p:spPr bwMode="auto">
          <a:xfrm>
            <a:off x="4956176" y="4921251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6157" name="Rectangle 13"/>
          <p:cNvSpPr>
            <a:spLocks noChangeAspect="1" noChangeArrowheads="1"/>
          </p:cNvSpPr>
          <p:nvPr/>
        </p:nvSpPr>
        <p:spPr bwMode="auto">
          <a:xfrm>
            <a:off x="2055813" y="3738564"/>
            <a:ext cx="1885950" cy="319087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 1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701800" y="2943226"/>
            <a:ext cx="264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953001" y="5465763"/>
            <a:ext cx="2314575" cy="115570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File descriptor table</a:t>
            </a:r>
          </a:p>
          <a:p>
            <a:pPr algn="l"/>
            <a:r>
              <a:rPr lang="en-US" altLang="en-US"/>
              <a:t>   brk pointer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8099425" y="4349751"/>
            <a:ext cx="2114550" cy="1370013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2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SP2</a:t>
            </a:r>
          </a:p>
          <a:p>
            <a:pPr algn="l"/>
            <a:r>
              <a:rPr lang="en-US" altLang="en-US"/>
              <a:t>    PC2</a:t>
            </a:r>
          </a:p>
        </p:txBody>
      </p:sp>
      <p:sp>
        <p:nvSpPr>
          <p:cNvPr id="6161" name="Rectangle 17"/>
          <p:cNvSpPr>
            <a:spLocks noChangeAspect="1" noChangeArrowheads="1"/>
          </p:cNvSpPr>
          <p:nvPr/>
        </p:nvSpPr>
        <p:spPr bwMode="auto">
          <a:xfrm>
            <a:off x="8197850" y="3738564"/>
            <a:ext cx="1885950" cy="319087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 2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7918450" y="2943226"/>
            <a:ext cx="259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47651"/>
            <a:ext cx="10018713" cy="747713"/>
          </a:xfrm>
        </p:spPr>
        <p:txBody>
          <a:bodyPr/>
          <a:lstStyle/>
          <a:p>
            <a:pPr eaLnBrk="1" hangingPunct="1"/>
            <a:r>
              <a:rPr lang="en-US" altLang="en-US" dirty="0"/>
              <a:t>Producer-Consumer on Buffer That Holds One Item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655763" y="1495426"/>
            <a:ext cx="3746500" cy="3692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buf1.c - producer-consumer</a:t>
            </a:r>
          </a:p>
          <a:p>
            <a:pPr algn="l"/>
            <a:r>
              <a:rPr lang="en-US" altLang="en-US" i="1">
                <a:latin typeface="Courier New" pitchFamily="49" charset="0"/>
              </a:rPr>
              <a:t>on 1-element buffer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#include “csapp.h”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#define NITERS 5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*producer(void *arg);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</a:t>
            </a:r>
            <a:r>
              <a:rPr lang="en-US" altLang="en-US" b="0">
                <a:latin typeface="Courier New" pitchFamily="49" charset="0"/>
              </a:rPr>
              <a:t> </a:t>
            </a:r>
            <a:r>
              <a:rPr lang="en-US" altLang="en-US">
                <a:latin typeface="Courier New" pitchFamily="49" charset="0"/>
              </a:rPr>
              <a:t>*consumer(void *arg);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struct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int buf; /* shared var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sem_t full; /* sems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sem_t empty;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 shared;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715001" y="1473201"/>
            <a:ext cx="4843463" cy="46704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int main()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tid_producer;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tid_consumer;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  <a:r>
              <a:rPr lang="en-US" altLang="en-US" i="1">
                <a:latin typeface="Courier New" pitchFamily="49" charset="0"/>
              </a:rPr>
              <a:t>/* initialize the semaphores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Sem_init(&amp;shared.empty, 0, 1);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Sem_init(&amp;shared.full,  0, 0);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  <a:r>
              <a:rPr lang="en-US" altLang="en-US" i="1">
                <a:latin typeface="Courier New" pitchFamily="49" charset="0"/>
              </a:rPr>
              <a:t>/* create threads and wait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Pthread_create(&amp;tid_producer,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Pthread_create(&amp;tid_consumer,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Pthread_join(tid_producer,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Pthread_join(tid_consumer,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exit(0);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Producer-Consumer (cont)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661160" y="2025968"/>
            <a:ext cx="4381328" cy="393954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 dirty="0">
                <a:latin typeface="Courier New" pitchFamily="49" charset="0"/>
              </a:rPr>
              <a:t>/* producer thread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*producer(void *</a:t>
            </a:r>
            <a:r>
              <a:rPr lang="en-US" altLang="en-US" dirty="0" err="1">
                <a:latin typeface="Courier New" pitchFamily="49" charset="0"/>
              </a:rPr>
              <a:t>arg</a:t>
            </a:r>
            <a:r>
              <a:rPr lang="en-US" altLang="en-US" dirty="0">
                <a:latin typeface="Courier New" pitchFamily="49" charset="0"/>
              </a:rPr>
              <a:t>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int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, item;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NITERS;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>
                <a:latin typeface="Courier New" pitchFamily="49" charset="0"/>
              </a:rPr>
              <a:t>/* produce item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item =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("produced %d\n", item);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>
                <a:latin typeface="Courier New" pitchFamily="49" charset="0"/>
              </a:rPr>
              <a:t>/* write item to </a:t>
            </a:r>
            <a:r>
              <a:rPr lang="en-US" altLang="en-US" i="1" dirty="0" err="1">
                <a:latin typeface="Courier New" pitchFamily="49" charset="0"/>
              </a:rPr>
              <a:t>buf</a:t>
            </a:r>
            <a:r>
              <a:rPr lang="en-US" altLang="en-US" i="1" dirty="0">
                <a:latin typeface="Courier New" pitchFamily="49" charset="0"/>
              </a:rPr>
              <a:t>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P(&amp;</a:t>
            </a:r>
            <a:r>
              <a:rPr lang="en-US" altLang="en-US" dirty="0" err="1">
                <a:latin typeface="Courier New" pitchFamily="49" charset="0"/>
              </a:rPr>
              <a:t>shared.empty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shared.buf</a:t>
            </a:r>
            <a:r>
              <a:rPr lang="en-US" altLang="en-US" dirty="0">
                <a:latin typeface="Courier New" pitchFamily="49" charset="0"/>
              </a:rPr>
              <a:t> = item;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V(&amp;</a:t>
            </a:r>
            <a:r>
              <a:rPr lang="en-US" altLang="en-US" dirty="0" err="1">
                <a:latin typeface="Courier New" pitchFamily="49" charset="0"/>
              </a:rPr>
              <a:t>shared.full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}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6553201" y="2026840"/>
            <a:ext cx="4381328" cy="369331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 dirty="0">
                <a:latin typeface="Courier New" pitchFamily="49" charset="0"/>
              </a:rPr>
              <a:t>/* consumer thread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*consumer(void *</a:t>
            </a:r>
            <a:r>
              <a:rPr lang="en-US" altLang="en-US" dirty="0" err="1">
                <a:latin typeface="Courier New" pitchFamily="49" charset="0"/>
              </a:rPr>
              <a:t>arg</a:t>
            </a:r>
            <a:r>
              <a:rPr lang="en-US" altLang="en-US" dirty="0">
                <a:latin typeface="Courier New" pitchFamily="49" charset="0"/>
              </a:rPr>
              <a:t>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int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, item;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NITERS;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>
                <a:latin typeface="Courier New" pitchFamily="49" charset="0"/>
              </a:rPr>
              <a:t>/* read item from </a:t>
            </a:r>
            <a:r>
              <a:rPr lang="en-US" altLang="en-US" i="1" dirty="0" err="1">
                <a:latin typeface="Courier New" pitchFamily="49" charset="0"/>
              </a:rPr>
              <a:t>buf</a:t>
            </a:r>
            <a:r>
              <a:rPr lang="en-US" altLang="en-US" i="1" dirty="0">
                <a:latin typeface="Courier New" pitchFamily="49" charset="0"/>
              </a:rPr>
              <a:t>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P(&amp;</a:t>
            </a:r>
            <a:r>
              <a:rPr lang="en-US" altLang="en-US" dirty="0" err="1">
                <a:latin typeface="Courier New" pitchFamily="49" charset="0"/>
              </a:rPr>
              <a:t>shared.full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item = </a:t>
            </a:r>
            <a:r>
              <a:rPr lang="en-US" altLang="en-US" dirty="0" err="1">
                <a:latin typeface="Courier New" pitchFamily="49" charset="0"/>
              </a:rPr>
              <a:t>shared.buf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V(&amp;</a:t>
            </a:r>
            <a:r>
              <a:rPr lang="en-US" altLang="en-US" dirty="0" err="1">
                <a:latin typeface="Courier New" pitchFamily="49" charset="0"/>
              </a:rPr>
              <a:t>shared.empty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i="1" dirty="0">
                <a:latin typeface="Courier New" pitchFamily="49" charset="0"/>
              </a:rPr>
              <a:t>/* consume item */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("consumed %d\n", item);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}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254250" y="1143000"/>
            <a:ext cx="31575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Initially:  empty = 1, full = 0.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 Safety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Functions called from a thread must be </a:t>
            </a:r>
            <a:r>
              <a:rPr lang="en-US" altLang="en-US" i="1">
                <a:solidFill>
                  <a:srgbClr val="FF0000"/>
                </a:solidFill>
              </a:rPr>
              <a:t>thread-safe</a:t>
            </a: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We identify four (non-disjoint) classes of thread-unsafe functions:</a:t>
            </a:r>
          </a:p>
          <a:p>
            <a:pPr lvl="1" eaLnBrk="1" hangingPunct="1"/>
            <a:r>
              <a:rPr lang="en-US" altLang="en-US"/>
              <a:t>Class 1: Failing to protect shared variables</a:t>
            </a:r>
          </a:p>
          <a:p>
            <a:pPr lvl="1" eaLnBrk="1" hangingPunct="1"/>
            <a:r>
              <a:rPr lang="en-US" altLang="en-US"/>
              <a:t>Class 2: Relying on persistent state across invocations</a:t>
            </a:r>
          </a:p>
          <a:p>
            <a:pPr lvl="1" eaLnBrk="1" hangingPunct="1"/>
            <a:r>
              <a:rPr lang="en-US" altLang="en-US"/>
              <a:t>Class 3: Returning pointer to static variable</a:t>
            </a:r>
          </a:p>
          <a:p>
            <a:pPr lvl="1" eaLnBrk="1" hangingPunct="1"/>
            <a:r>
              <a:rPr lang="en-US" altLang="en-US"/>
              <a:t>Class 4: Calling thread-unsafe functions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Thread-Unsafe Functions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Class 1: Failing to protect shared variables</a:t>
            </a:r>
          </a:p>
          <a:p>
            <a:pPr lvl="1" eaLnBrk="1" hangingPunct="1"/>
            <a:r>
              <a:rPr lang="en-US" altLang="en-US"/>
              <a:t>Fix: Use P and V semaphore operations</a:t>
            </a:r>
          </a:p>
          <a:p>
            <a:pPr lvl="1" eaLnBrk="1" hangingPunct="1"/>
            <a:r>
              <a:rPr lang="en-US" altLang="en-US"/>
              <a:t>Issue: Synchronization operations will slow down code</a:t>
            </a:r>
          </a:p>
          <a:p>
            <a:pPr lvl="1" eaLnBrk="1" hangingPunct="1"/>
            <a:r>
              <a:rPr lang="en-US" altLang="en-US"/>
              <a:t>Example: </a:t>
            </a:r>
            <a:r>
              <a:rPr lang="en-US" altLang="en-US">
                <a:latin typeface="Courier New" pitchFamily="49" charset="0"/>
              </a:rPr>
              <a:t>goodcnt.c</a:t>
            </a:r>
            <a:endParaRPr lang="en-US" altLang="en-US"/>
          </a:p>
          <a:p>
            <a:pPr eaLnBrk="1" hangingPunct="1"/>
            <a:endParaRPr lang="en-US" altLang="en-US" i="1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Thread-Unsafe Functions (cont)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Class 2:  Relying on persistent state across multiple function invocations</a:t>
            </a:r>
          </a:p>
          <a:p>
            <a:pPr lvl="1" eaLnBrk="1" hangingPunct="1"/>
            <a:r>
              <a:rPr lang="en-US" altLang="en-US"/>
              <a:t>Random number generator relies on static state </a:t>
            </a:r>
          </a:p>
          <a:p>
            <a:pPr lvl="1" eaLnBrk="1" hangingPunct="1"/>
            <a:r>
              <a:rPr lang="en-US" altLang="en-US"/>
              <a:t>Fix: Rewrite function so that caller passes in all necessary state</a:t>
            </a:r>
            <a:endParaRPr lang="en-US" altLang="en-US">
              <a:latin typeface="Courier New" pitchFamily="49" charset="0"/>
            </a:endParaRPr>
          </a:p>
        </p:txBody>
      </p:sp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2280261" y="2613048"/>
            <a:ext cx="7302500" cy="353943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/* rand - return bad pseudo-random integer on 0..32767 */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static unsigned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next = 1;</a:t>
            </a:r>
          </a:p>
          <a:p>
            <a:pPr algn="l"/>
            <a:endParaRPr lang="en-US" alt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algn="l"/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rand(void)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{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   next = next*1103515245 + 12345;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   return (unsigned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)(next/65536) % 32768;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}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/*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- set seed for rand() */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(unsigned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seed)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{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   next = seed;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Thread-Unsafe Functions (cont)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412751" y="1154113"/>
            <a:ext cx="5459413" cy="5224462"/>
          </a:xfrm>
        </p:spPr>
        <p:txBody>
          <a:bodyPr/>
          <a:lstStyle/>
          <a:p>
            <a:pPr eaLnBrk="1" hangingPunct="1"/>
            <a:r>
              <a:rPr lang="en-US" altLang="en-US" dirty="0"/>
              <a:t>Class 3: Returning pointer to </a:t>
            </a:r>
            <a:r>
              <a:rPr lang="en-US" altLang="en-US" dirty="0">
                <a:latin typeface="Courier New" pitchFamily="49" charset="0"/>
              </a:rPr>
              <a:t>static </a:t>
            </a:r>
            <a:r>
              <a:rPr lang="en-US" altLang="en-US" dirty="0"/>
              <a:t>variable</a:t>
            </a:r>
          </a:p>
          <a:p>
            <a:pPr eaLnBrk="1" hangingPunct="1"/>
            <a:r>
              <a:rPr lang="en-US" altLang="en-US" dirty="0"/>
              <a:t>Fixes: </a:t>
            </a:r>
          </a:p>
          <a:p>
            <a:pPr lvl="1" eaLnBrk="1" hangingPunct="1"/>
            <a:r>
              <a:rPr lang="en-US" altLang="en-US" dirty="0"/>
              <a:t>1. Rewrite code so caller passes pointer to </a:t>
            </a:r>
            <a:r>
              <a:rPr lang="en-US" altLang="en-US" dirty="0">
                <a:latin typeface="Courier New" pitchFamily="49" charset="0"/>
              </a:rPr>
              <a:t>struct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Issue: Requires changes in caller and </a:t>
            </a:r>
            <a:r>
              <a:rPr lang="en-US" altLang="en-US" dirty="0" err="1"/>
              <a:t>callee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2. </a:t>
            </a:r>
            <a:r>
              <a:rPr lang="en-US" altLang="en-US" i="1" dirty="0">
                <a:solidFill>
                  <a:srgbClr val="FF0000"/>
                </a:solidFill>
              </a:rPr>
              <a:t>Lock-and-copy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Issue: Requires only simple changes in caller (and none in  </a:t>
            </a:r>
            <a:r>
              <a:rPr lang="en-US" altLang="en-US" dirty="0" err="1"/>
              <a:t>callee</a:t>
            </a:r>
            <a:r>
              <a:rPr lang="en-US" altLang="en-US" dirty="0"/>
              <a:t>)</a:t>
            </a:r>
          </a:p>
          <a:p>
            <a:pPr lvl="3" eaLnBrk="1" hangingPunct="1"/>
            <a:r>
              <a:rPr lang="en-US" altLang="en-US" dirty="0"/>
              <a:t>However, caller must free memory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002338" y="3035143"/>
            <a:ext cx="3764172" cy="492443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 err="1">
                <a:latin typeface="Courier New" pitchFamily="49" charset="0"/>
              </a:rPr>
              <a:t>hostp</a:t>
            </a:r>
            <a:r>
              <a:rPr lang="en-US" altLang="en-US" dirty="0">
                <a:latin typeface="Courier New" pitchFamily="49" charset="0"/>
              </a:rPr>
              <a:t> = </a:t>
            </a:r>
            <a:r>
              <a:rPr lang="en-US" altLang="en-US" dirty="0" err="1">
                <a:latin typeface="Courier New" pitchFamily="49" charset="0"/>
              </a:rPr>
              <a:t>Malloc</a:t>
            </a:r>
            <a:r>
              <a:rPr lang="en-US" altLang="en-US" dirty="0">
                <a:latin typeface="Courier New" pitchFamily="49" charset="0"/>
              </a:rPr>
              <a:t>(...);</a:t>
            </a:r>
          </a:p>
          <a:p>
            <a:pPr algn="l"/>
            <a:r>
              <a:rPr lang="en-US" altLang="en-US" dirty="0" err="1">
                <a:latin typeface="Courier New" pitchFamily="49" charset="0"/>
              </a:rPr>
              <a:t>gethostbyname_r</a:t>
            </a:r>
            <a:r>
              <a:rPr lang="en-US" altLang="en-US" dirty="0">
                <a:latin typeface="Courier New" pitchFamily="49" charset="0"/>
              </a:rPr>
              <a:t>(name, </a:t>
            </a:r>
            <a:r>
              <a:rPr lang="en-US" altLang="en-US" dirty="0" err="1">
                <a:latin typeface="Courier New" pitchFamily="49" charset="0"/>
              </a:rPr>
              <a:t>hostp</a:t>
            </a:r>
            <a:r>
              <a:rPr lang="en-US" altLang="en-US" dirty="0">
                <a:latin typeface="Courier New" pitchFamily="49" charset="0"/>
              </a:rPr>
              <a:t>);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976939" y="992189"/>
            <a:ext cx="3754437" cy="17367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struct hostent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*gethostbyname(char* name)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static struct hostent h;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&lt;contact DNS and fill in h&gt;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&amp;h;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6015038" y="4076700"/>
            <a:ext cx="4356100" cy="247015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struct hostent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*gethostbyname_ts(char *p)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struct hostent *q = Malloc(...);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P(&amp;mutex); /* lock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 = gethostbyname(name);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*q = *p;   /* copy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V(&amp;mutex);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q;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43015" name="Line 10"/>
          <p:cNvSpPr>
            <a:spLocks noChangeShapeType="1"/>
          </p:cNvSpPr>
          <p:nvPr/>
        </p:nvSpPr>
        <p:spPr bwMode="auto">
          <a:xfrm>
            <a:off x="5405439" y="2832100"/>
            <a:ext cx="574675" cy="304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6" name="Line 11"/>
          <p:cNvSpPr>
            <a:spLocks noChangeShapeType="1"/>
          </p:cNvSpPr>
          <p:nvPr/>
        </p:nvSpPr>
        <p:spPr bwMode="auto">
          <a:xfrm>
            <a:off x="4940301" y="3944938"/>
            <a:ext cx="931863" cy="214312"/>
          </a:xfrm>
          <a:prstGeom prst="line">
            <a:avLst/>
          </a:prstGeom>
          <a:noFill/>
          <a:ln w="38100">
            <a:solidFill>
              <a:srgbClr val="FF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Line Callout 1 1"/>
          <p:cNvSpPr/>
          <p:nvPr/>
        </p:nvSpPr>
        <p:spPr bwMode="auto">
          <a:xfrm>
            <a:off x="7820025" y="3636964"/>
            <a:ext cx="2089150" cy="338137"/>
          </a:xfrm>
          <a:prstGeom prst="borderCallout1">
            <a:avLst>
              <a:gd name="adj1" fmla="val 91355"/>
              <a:gd name="adj2" fmla="val 87211"/>
              <a:gd name="adj3" fmla="val 339029"/>
              <a:gd name="adj4" fmla="val 68506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34" charset="0"/>
              </a:rPr>
              <a:t>Why outside the P?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Thread-Unsafe Functions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Class 4: Calling thread-unsafe functions</a:t>
            </a:r>
          </a:p>
          <a:p>
            <a:pPr lvl="1" eaLnBrk="1" hangingPunct="1"/>
            <a:r>
              <a:rPr lang="en-US" altLang="en-US"/>
              <a:t>Calling one thread-unsafe function makes an entire function thread-unsafe</a:t>
            </a:r>
          </a:p>
          <a:p>
            <a:pPr lvl="2" eaLnBrk="1" hangingPunct="1">
              <a:buFont typeface="Wingdings" pitchFamily="2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Fix: Modify the function so it calls only thread-safe functions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ChangeArrowheads="1"/>
          </p:cNvSpPr>
          <p:nvPr/>
        </p:nvSpPr>
        <p:spPr bwMode="auto">
          <a:xfrm>
            <a:off x="3402013" y="2832100"/>
            <a:ext cx="2514600" cy="1905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Reentrant Functions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n-US" sz="2000" dirty="0"/>
              <a:t>A function is </a:t>
            </a:r>
            <a:r>
              <a:rPr lang="en-US" altLang="en-US" sz="2000" i="1" dirty="0">
                <a:solidFill>
                  <a:srgbClr val="FF0000"/>
                </a:solidFill>
              </a:rPr>
              <a:t>reentrant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iff</a:t>
            </a:r>
            <a:r>
              <a:rPr lang="en-US" altLang="en-US" sz="2000" dirty="0"/>
              <a:t> it accesses NO shared variables when called from multiple threads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Reentrant functions are a proper subset of the set of thread-safe functions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NOTE: The fixes to Class 2 and 3 thread-unsafe functions require modifying the function to make it reentrant (only first fix for Class 3 is reentrant)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</p:txBody>
      </p:sp>
      <p:sp>
        <p:nvSpPr>
          <p:cNvPr id="45061" name="Oval 4"/>
          <p:cNvSpPr>
            <a:spLocks noChangeArrowheads="1"/>
          </p:cNvSpPr>
          <p:nvPr/>
        </p:nvSpPr>
        <p:spPr bwMode="auto">
          <a:xfrm>
            <a:off x="3859213" y="3517900"/>
            <a:ext cx="1524000" cy="1143000"/>
          </a:xfrm>
          <a:prstGeom prst="ellipse">
            <a:avLst/>
          </a:pr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Reentrant</a:t>
            </a:r>
          </a:p>
          <a:p>
            <a:r>
              <a:rPr lang="en-US" altLang="en-US"/>
              <a:t>functions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3250484" y="2526298"/>
            <a:ext cx="142859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All functions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5916613" y="2832100"/>
            <a:ext cx="2514600" cy="1905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6411914" y="3441701"/>
            <a:ext cx="15843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Thread-unsafe</a:t>
            </a:r>
          </a:p>
          <a:p>
            <a:r>
              <a:rPr lang="en-US" altLang="en-US"/>
              <a:t>functions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946526" y="2832101"/>
            <a:ext cx="1336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Thread-safe</a:t>
            </a:r>
          </a:p>
          <a:p>
            <a:r>
              <a:rPr lang="en-US" altLang="en-US"/>
              <a:t>functions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Thread-Safe Library Functions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Most functions in the Standard C Library (at the back of your K&amp;R text) are thread-safe</a:t>
            </a:r>
          </a:p>
          <a:p>
            <a:pPr lvl="1" eaLnBrk="1" hangingPunct="1"/>
            <a:r>
              <a:rPr lang="en-US" altLang="en-US"/>
              <a:t>Examples: </a:t>
            </a:r>
            <a:r>
              <a:rPr lang="en-US" altLang="en-US">
                <a:latin typeface="Courier New" pitchFamily="49" charset="0"/>
              </a:rPr>
              <a:t>malloc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free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printf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scanf</a:t>
            </a:r>
          </a:p>
          <a:p>
            <a:pPr eaLnBrk="1" hangingPunct="1"/>
            <a:r>
              <a:rPr lang="en-US" altLang="en-US"/>
              <a:t>All Unix system calls are thread-safe</a:t>
            </a:r>
          </a:p>
          <a:p>
            <a:pPr eaLnBrk="1" hangingPunct="1"/>
            <a:r>
              <a:rPr lang="en-US" altLang="en-US"/>
              <a:t>Library calls that aren’t thread-safe: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638425" y="3606800"/>
            <a:ext cx="6750050" cy="24971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Thread-unsafe function	Class	Reentrant version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asctime		 3	asctime_r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ctime			 3	ctime_r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gethostbyaddr		 3	gethostbyaddr_r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gethostbyname		 3	gethostbyname_r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inet_ntoa		 3	(none)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localtime		 3	localtime_r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rand			 2	rand_r</a:t>
            </a:r>
          </a:p>
          <a:p>
            <a:pPr algn="l"/>
            <a:endParaRPr lang="en-US" altLang="en-US" sz="18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Threads Summary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Threads provide another mechanism for writing concurrent programs</a:t>
            </a:r>
          </a:p>
          <a:p>
            <a:pPr eaLnBrk="1" hangingPunct="1"/>
            <a:r>
              <a:rPr lang="en-US" altLang="en-US"/>
              <a:t>Threads are growing in popularity</a:t>
            </a:r>
          </a:p>
          <a:p>
            <a:pPr lvl="1" eaLnBrk="1" hangingPunct="1"/>
            <a:r>
              <a:rPr lang="en-US" altLang="en-US"/>
              <a:t>Somewhat cheaper than processes</a:t>
            </a:r>
          </a:p>
          <a:p>
            <a:pPr lvl="1" eaLnBrk="1" hangingPunct="1"/>
            <a:r>
              <a:rPr lang="en-US" altLang="en-US"/>
              <a:t>Easy to share data between threads</a:t>
            </a:r>
          </a:p>
          <a:p>
            <a:pPr eaLnBrk="1" hangingPunct="1"/>
            <a:r>
              <a:rPr lang="en-US" altLang="en-US"/>
              <a:t>However, the ease of sharing has a cost:</a:t>
            </a:r>
          </a:p>
          <a:p>
            <a:pPr lvl="1" eaLnBrk="1" hangingPunct="1"/>
            <a:r>
              <a:rPr lang="en-US" altLang="en-US"/>
              <a:t>Easy to introduce subtle synchronization errors</a:t>
            </a:r>
          </a:p>
          <a:p>
            <a:pPr lvl="1" eaLnBrk="1" hangingPunct="1"/>
            <a:r>
              <a:rPr lang="en-US" altLang="en-US"/>
              <a:t>Tread carefully with threads!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For more info:</a:t>
            </a:r>
          </a:p>
          <a:p>
            <a:pPr lvl="1" eaLnBrk="1" hangingPunct="1"/>
            <a:r>
              <a:rPr lang="en-US" altLang="en-US"/>
              <a:t>D. Butenhof, “Programming with Posix Threads”, Addison-Wesley, 1997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Logical View of Threads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Threads associated with a process form pool of peers</a:t>
            </a:r>
          </a:p>
          <a:p>
            <a:pPr lvl="1" eaLnBrk="1" hangingPunct="1"/>
            <a:r>
              <a:rPr lang="en-US" altLang="en-US"/>
              <a:t>Unlike processes, which form tree hierarchy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7924800" y="30337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P0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7924800" y="3871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P1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72390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8153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7620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79248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86106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8153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8305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7924800" y="5395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foo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8153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7924800" y="6157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bar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8153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2590800" y="36433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064375" y="2606676"/>
            <a:ext cx="216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Process hierarchy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2438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2216150" y="2562226"/>
            <a:ext cx="4198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Threads associated with process foo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3733800" y="3109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T2</a:t>
            </a:r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5562600" y="33385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T4</a:t>
            </a:r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3124200" y="52435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T5</a:t>
            </a:r>
          </a:p>
        </p:txBody>
      </p:sp>
      <p:sp>
        <p:nvSpPr>
          <p:cNvPr id="7192" name="Oval 24"/>
          <p:cNvSpPr>
            <a:spLocks noChangeArrowheads="1"/>
          </p:cNvSpPr>
          <p:nvPr/>
        </p:nvSpPr>
        <p:spPr bwMode="auto">
          <a:xfrm>
            <a:off x="4953000" y="51673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T3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3505200" y="4100513"/>
            <a:ext cx="19050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code, data</a:t>
            </a:r>
          </a:p>
          <a:p>
            <a:r>
              <a:rPr lang="en-US" altLang="en-US"/>
              <a:t>and kernel context</a:t>
            </a: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V="1">
            <a:off x="3429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 flipH="1" flipV="1">
            <a:off x="4876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H="1" flipV="1">
            <a:off x="3048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 flipV="1">
            <a:off x="3962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5181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Concurrent Thread Execution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threads run concurrently (are concurrent) if their logical flows overlap in time</a:t>
            </a:r>
          </a:p>
          <a:p>
            <a:pPr eaLnBrk="1" hangingPunct="1"/>
            <a:r>
              <a:rPr lang="en-US" altLang="en-US"/>
              <a:t>Otherwise, they are sequential  (same rule as for processes)</a:t>
            </a:r>
          </a:p>
          <a:p>
            <a:pPr eaLnBrk="1" hangingPunct="1"/>
            <a:r>
              <a:rPr lang="en-US" altLang="en-US"/>
              <a:t>Examples:</a:t>
            </a:r>
          </a:p>
          <a:p>
            <a:pPr lvl="1" eaLnBrk="1" hangingPunct="1"/>
            <a:r>
              <a:rPr lang="en-US" altLang="en-US"/>
              <a:t>Concurrent: A &amp; B, A&amp;C</a:t>
            </a:r>
          </a:p>
          <a:p>
            <a:pPr lvl="1" eaLnBrk="1" hangingPunct="1"/>
            <a:r>
              <a:rPr lang="en-US" altLang="en-US"/>
              <a:t>Sequential: B &amp; C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604202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280026" y="4513263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Time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6724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157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A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7681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B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9205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C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8232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9756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6708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9756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6267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6251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6251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6251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6251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6251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Threads vs. Processes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How threads and processes are similar</a:t>
            </a:r>
          </a:p>
          <a:p>
            <a:pPr lvl="1" eaLnBrk="1" hangingPunct="1"/>
            <a:r>
              <a:rPr lang="en-US" altLang="en-US" dirty="0"/>
              <a:t>Each has its own logical control flow</a:t>
            </a:r>
          </a:p>
          <a:p>
            <a:pPr lvl="1" eaLnBrk="1" hangingPunct="1"/>
            <a:r>
              <a:rPr lang="en-US" altLang="en-US" dirty="0"/>
              <a:t>Each can run concurrently (maybe on different cores)</a:t>
            </a:r>
          </a:p>
          <a:p>
            <a:pPr lvl="1" eaLnBrk="1" hangingPunct="1"/>
            <a:r>
              <a:rPr lang="en-US" altLang="en-US" dirty="0"/>
              <a:t>Each is context-switched</a:t>
            </a:r>
          </a:p>
          <a:p>
            <a:pPr eaLnBrk="1" hangingPunct="1"/>
            <a:r>
              <a:rPr lang="en-US" altLang="en-US" dirty="0"/>
              <a:t>How threads and processes are different</a:t>
            </a:r>
          </a:p>
          <a:p>
            <a:pPr lvl="1" eaLnBrk="1" hangingPunct="1"/>
            <a:r>
              <a:rPr lang="en-US" altLang="en-US" dirty="0"/>
              <a:t>Threads share code and data, processes (typically) do not</a:t>
            </a:r>
          </a:p>
          <a:p>
            <a:pPr lvl="1" eaLnBrk="1" hangingPunct="1"/>
            <a:r>
              <a:rPr lang="en-US" altLang="en-US" dirty="0"/>
              <a:t>Threads are somewhat cheaper than processes</a:t>
            </a:r>
          </a:p>
          <a:p>
            <a:pPr lvl="2" eaLnBrk="1" hangingPunct="1"/>
            <a:r>
              <a:rPr lang="en-US" altLang="en-US" dirty="0"/>
              <a:t>Process control (creating and reaping) is twice as expensive as thread control </a:t>
            </a:r>
          </a:p>
          <a:p>
            <a:pPr lvl="2" eaLnBrk="1" hangingPunct="1"/>
            <a:r>
              <a:rPr lang="en-US" altLang="en-US" dirty="0"/>
              <a:t>Linux/Pentium III numbers:</a:t>
            </a:r>
          </a:p>
          <a:p>
            <a:pPr lvl="3" eaLnBrk="1" hangingPunct="1"/>
            <a:r>
              <a:rPr lang="en-US" altLang="en-US" dirty="0"/>
              <a:t>~20K cycles to create and reap a process</a:t>
            </a:r>
          </a:p>
          <a:p>
            <a:pPr lvl="3" eaLnBrk="1" hangingPunct="1"/>
            <a:r>
              <a:rPr lang="en-US" altLang="en-US" dirty="0"/>
              <a:t>~10K cycles to create and reap a thread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Posix Threads (Pthreads) Interface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/>
              <a:t>Pthreads:</a:t>
            </a:r>
            <a:r>
              <a:rPr lang="en-US" altLang="en-US"/>
              <a:t> Standard interface for ~60 (!) functions that manipulate threads from C programs</a:t>
            </a:r>
          </a:p>
          <a:p>
            <a:pPr lvl="1" eaLnBrk="1" hangingPunct="1"/>
            <a:r>
              <a:rPr lang="en-US" altLang="en-US"/>
              <a:t>Creating and reaping threads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pthread_create, pthread_join</a:t>
            </a:r>
            <a:endParaRPr lang="en-US" altLang="en-US"/>
          </a:p>
          <a:p>
            <a:pPr lvl="1" eaLnBrk="1" hangingPunct="1"/>
            <a:r>
              <a:rPr lang="en-US" altLang="en-US"/>
              <a:t>Determining your thread ID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pthread_self</a:t>
            </a:r>
          </a:p>
          <a:p>
            <a:pPr lvl="1" eaLnBrk="1" hangingPunct="1"/>
            <a:r>
              <a:rPr lang="en-US" altLang="en-US">
                <a:solidFill>
                  <a:schemeClr val="tx2"/>
                </a:solidFill>
              </a:rPr>
              <a:t>Terminating threads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pthread_cancel, pthread_exit</a:t>
            </a:r>
            <a:endParaRPr lang="en-US" altLang="en-US"/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exit</a:t>
            </a:r>
            <a:r>
              <a:rPr lang="en-US" altLang="en-US"/>
              <a:t>  [terminates all threads], </a:t>
            </a:r>
            <a:r>
              <a:rPr lang="en-US" altLang="en-US">
                <a:latin typeface="Courier New" pitchFamily="49" charset="0"/>
              </a:rPr>
              <a:t>return </a:t>
            </a:r>
            <a:r>
              <a:rPr lang="en-US" altLang="en-US"/>
              <a:t>[terminates current thread]</a:t>
            </a:r>
          </a:p>
          <a:p>
            <a:pPr lvl="1" eaLnBrk="1" hangingPunct="1"/>
            <a:r>
              <a:rPr lang="en-US" altLang="en-US"/>
              <a:t>Synchronizing access to shared variables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pthread_mutex_init, pthread_mutex_[un]lock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pthread_cond_init, pthread_cond_[timed]wait</a:t>
            </a:r>
            <a:endParaRPr lang="en-US" altLang="en-US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Pthreads "hello, world" Program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362200" y="1165226"/>
            <a:ext cx="5710238" cy="50069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* hello.c - Pthreads "hello, world" program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#include "csapp.h"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*howdy(void *vargp);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int main()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Pthread_create(&amp;tid, NULL, howdy,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exit(0);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*howdy(void *vargp)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printf("Hello, world!\n");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382000" y="1863726"/>
            <a:ext cx="1925638" cy="60642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/>
              <a:t>Thread attributes </a:t>
            </a:r>
          </a:p>
          <a:p>
            <a:r>
              <a:rPr lang="en-US" altLang="en-US" i="1"/>
              <a:t>(usually NULL)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382000" y="2854326"/>
            <a:ext cx="1982788" cy="60642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/>
              <a:t>Thread arguments</a:t>
            </a:r>
          </a:p>
          <a:p>
            <a:r>
              <a:rPr lang="en-US" altLang="en-US" i="1"/>
              <a:t>(void *p)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8156026" y="5251095"/>
            <a:ext cx="2100255" cy="58477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/>
              <a:t>Thread return value</a:t>
            </a:r>
          </a:p>
          <a:p>
            <a:r>
              <a:rPr lang="en-US" altLang="en-US" i="1" dirty="0"/>
              <a:t>(void **p)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>
            <a:off x="5562600" y="2244725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7315200" y="3159125"/>
            <a:ext cx="1066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 flipV="1">
            <a:off x="5257800" y="4149725"/>
            <a:ext cx="2814638" cy="139375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8395675" y="4441857"/>
            <a:ext cx="1620958" cy="338554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/>
              <a:t>Thread routine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407080" y="1997660"/>
            <a:ext cx="1130439" cy="338554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/>
              <a:t>Thread ID</a:t>
            </a: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 flipH="1">
            <a:off x="4862245" y="2244725"/>
            <a:ext cx="1544834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H="1" flipV="1">
            <a:off x="6506966" y="3935003"/>
            <a:ext cx="1873446" cy="64490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31061</TotalTime>
  <Pages>35</Pages>
  <Words>4616</Words>
  <Application>Microsoft Office PowerPoint</Application>
  <PresentationFormat>Widescreen</PresentationFormat>
  <Paragraphs>1066</Paragraphs>
  <Slides>49</Slides>
  <Notes>7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Calibri</vt:lpstr>
      <vt:lpstr>Century Gothic</vt:lpstr>
      <vt:lpstr>Courier New</vt:lpstr>
      <vt:lpstr>Helvetica</vt:lpstr>
      <vt:lpstr>Wingdings</vt:lpstr>
      <vt:lpstr>class02</vt:lpstr>
      <vt:lpstr>Programming with Threads </vt:lpstr>
      <vt:lpstr>Traditional View of a Process</vt:lpstr>
      <vt:lpstr>Alternate View of a Process</vt:lpstr>
      <vt:lpstr>A Process With Multiple Threads</vt:lpstr>
      <vt:lpstr>Logical View of Threads</vt:lpstr>
      <vt:lpstr>Concurrent Thread Execution</vt:lpstr>
      <vt:lpstr>Threads vs. Processes</vt:lpstr>
      <vt:lpstr>Posix Threads (Pthreads) Interface</vt:lpstr>
      <vt:lpstr>The Pthreads "hello, world" Program</vt:lpstr>
      <vt:lpstr>Execution of Threaded “hello, world”</vt:lpstr>
      <vt:lpstr>Pros and Cons of Thread-Based Designs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Vars to Memory Instances</vt:lpstr>
      <vt:lpstr>Shared Variable Analysis</vt:lpstr>
      <vt:lpstr>Synchronizing Threads  </vt:lpstr>
      <vt:lpstr>badcnt.c: An Improperly Synchronized Threaded Program</vt:lpstr>
      <vt:lpstr>Assembly Code for Counter Loop</vt:lpstr>
      <vt:lpstr>What is “Sequential Consistency?”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Safe and Unsafe Trajectories</vt:lpstr>
      <vt:lpstr>Canonical Progress Graph</vt:lpstr>
      <vt:lpstr>Races</vt:lpstr>
      <vt:lpstr>Enforcing Mutual Exclusion</vt:lpstr>
      <vt:lpstr>Semaphores</vt:lpstr>
      <vt:lpstr>Using Semaphores for Mutual Exclusion</vt:lpstr>
      <vt:lpstr>Safe Sharing with Semaphores</vt:lpstr>
      <vt:lpstr>Why Mutexes Work</vt:lpstr>
      <vt:lpstr>Deadlock</vt:lpstr>
      <vt:lpstr>POSIX Semaphores</vt:lpstr>
      <vt:lpstr>Sharing With POSIX Semaphores</vt:lpstr>
      <vt:lpstr>Signaling With Semaphores</vt:lpstr>
      <vt:lpstr>Producer-Consumer on Buffer That Holds One Item</vt:lpstr>
      <vt:lpstr>Producer-Consumer (cont)</vt:lpstr>
      <vt:lpstr>Thread Safety</vt:lpstr>
      <vt:lpstr>Thread-Unsafe Functions</vt:lpstr>
      <vt:lpstr>Thread-Unsafe Functions (cont)</vt:lpstr>
      <vt:lpstr>Thread-Unsafe Functions (cont)</vt:lpstr>
      <vt:lpstr>Thread-Unsafe Functions</vt:lpstr>
      <vt:lpstr>Reentrant Functions</vt:lpstr>
      <vt:lpstr>Thread-Safe Library Functions</vt:lpstr>
      <vt:lpstr>Threads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with Threads</dc:title>
  <dc:subject/>
  <dc:creator>Randal E. Bryant and David R. O'Hallaron</dc:creator>
  <cp:keywords/>
  <dc:description/>
  <cp:lastModifiedBy>Kuenning</cp:lastModifiedBy>
  <cp:revision>674</cp:revision>
  <cp:lastPrinted>2019-10-22T05:36:09Z</cp:lastPrinted>
  <dcterms:created xsi:type="dcterms:W3CDTF">1998-08-11T09:19:24Z</dcterms:created>
  <dcterms:modified xsi:type="dcterms:W3CDTF">2019-10-22T05:36:11Z</dcterms:modified>
</cp:coreProperties>
</file>