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5"/>
  </p:notesMasterIdLst>
  <p:handoutMasterIdLst>
    <p:handoutMasterId r:id="rId36"/>
  </p:handoutMasterIdLst>
  <p:sldIdLst>
    <p:sldId id="319" r:id="rId2"/>
    <p:sldId id="320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  <p:sldId id="342" r:id="rId22"/>
    <p:sldId id="343" r:id="rId23"/>
    <p:sldId id="344" r:id="rId24"/>
    <p:sldId id="345" r:id="rId25"/>
    <p:sldId id="346" r:id="rId26"/>
    <p:sldId id="313" r:id="rId27"/>
    <p:sldId id="296" r:id="rId28"/>
    <p:sldId id="314" r:id="rId29"/>
    <p:sldId id="347" r:id="rId30"/>
    <p:sldId id="348" r:id="rId31"/>
    <p:sldId id="349" r:id="rId32"/>
    <p:sldId id="350" r:id="rId33"/>
    <p:sldId id="318" r:id="rId34"/>
  </p:sldIdLst>
  <p:sldSz cx="12192000" cy="6858000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30" userDrawn="1">
          <p15:clr>
            <a:srgbClr val="A4A3A4"/>
          </p15:clr>
        </p15:guide>
        <p15:guide id="2" pos="63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00"/>
    <a:srgbClr val="FF0000"/>
    <a:srgbClr val="33CCFF"/>
    <a:srgbClr val="66CCFF"/>
    <a:srgbClr val="FF66CC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3" autoAdjust="0"/>
  </p:normalViewPr>
  <p:slideViewPr>
    <p:cSldViewPr snapToGrid="0" snapToObjects="1">
      <p:cViewPr varScale="1">
        <p:scale>
          <a:sx n="68" d="100"/>
          <a:sy n="68" d="100"/>
        </p:scale>
        <p:origin x="492" y="66"/>
      </p:cViewPr>
      <p:guideLst>
        <p:guide orient="horz" pos="4230"/>
        <p:guide pos="6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roh:Google%20Drive:ics3:mem:cpumemgap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8880015299171499"/>
          <c:y val="6.0185185185185203E-2"/>
          <c:w val="0.51180020900165302"/>
          <c:h val="0.80722222222222195"/>
        </c:manualLayout>
      </c:layout>
      <c:lineChart>
        <c:grouping val="standard"/>
        <c:varyColors val="0"/>
        <c:ser>
          <c:idx val="0"/>
          <c:order val="0"/>
          <c:tx>
            <c:strRef>
              <c:f>data!$B$1</c:f>
              <c:strCache>
                <c:ptCount val="1"/>
                <c:pt idx="0">
                  <c:v>Disk seek time</c:v>
                </c:pt>
              </c:strCache>
            </c:strRef>
          </c:tx>
          <c:spPr>
            <a:ln w="12700" cmpd="sng">
              <a:solidFill>
                <a:schemeClr val="tx1"/>
              </a:solidFill>
            </a:ln>
          </c:spPr>
          <c:marker>
            <c:symbol val="diamond"/>
            <c:size val="8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data!$B$2:$B$9</c:f>
              <c:numCache>
                <c:formatCode>#,##0</c:formatCode>
                <c:ptCount val="8"/>
                <c:pt idx="0">
                  <c:v>75000000</c:v>
                </c:pt>
                <c:pt idx="1">
                  <c:v>28000000</c:v>
                </c:pt>
                <c:pt idx="2">
                  <c:v>10000000</c:v>
                </c:pt>
                <c:pt idx="3">
                  <c:v>8000000</c:v>
                </c:pt>
                <c:pt idx="4">
                  <c:v>6000000</c:v>
                </c:pt>
                <c:pt idx="5">
                  <c:v>5000000</c:v>
                </c:pt>
                <c:pt idx="6">
                  <c:v>3000000</c:v>
                </c:pt>
                <c:pt idx="7">
                  <c:v>3000000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D88-4605-8DEF-DE99341513D5}"/>
            </c:ext>
          </c:extLst>
        </c:ser>
        <c:ser>
          <c:idx val="1"/>
          <c:order val="1"/>
          <c:tx>
            <c:strRef>
              <c:f>data!$C$1</c:f>
              <c:strCache>
                <c:ptCount val="1"/>
                <c:pt idx="0">
                  <c:v>SSD access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triangle"/>
            <c:size val="8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data!$C$2:$C$9</c:f>
              <c:numCache>
                <c:formatCode>General</c:formatCode>
                <c:ptCount val="8"/>
                <c:pt idx="7" formatCode="#,##0">
                  <c:v>50000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D88-4605-8DEF-DE99341513D5}"/>
            </c:ext>
          </c:extLst>
        </c:ser>
        <c:ser>
          <c:idx val="3"/>
          <c:order val="2"/>
          <c:tx>
            <c:strRef>
              <c:f>data!$D$1</c:f>
              <c:strCache>
                <c:ptCount val="1"/>
                <c:pt idx="0">
                  <c:v>DRAM access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quare"/>
            <c:size val="8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data!$D$2:$D$9</c:f>
              <c:numCache>
                <c:formatCode>#,##0</c:formatCode>
                <c:ptCount val="8"/>
                <c:pt idx="0" formatCode="General">
                  <c:v>200</c:v>
                </c:pt>
                <c:pt idx="1">
                  <c:v>100</c:v>
                </c:pt>
                <c:pt idx="2" formatCode="General">
                  <c:v>70</c:v>
                </c:pt>
                <c:pt idx="3" formatCode="General">
                  <c:v>60</c:v>
                </c:pt>
                <c:pt idx="4" formatCode="General">
                  <c:v>55</c:v>
                </c:pt>
                <c:pt idx="5" formatCode="General">
                  <c:v>50</c:v>
                </c:pt>
                <c:pt idx="6" formatCode="General">
                  <c:v>40</c:v>
                </c:pt>
                <c:pt idx="7" formatCode="General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D88-4605-8DEF-DE99341513D5}"/>
            </c:ext>
          </c:extLst>
        </c:ser>
        <c:ser>
          <c:idx val="4"/>
          <c:order val="3"/>
          <c:tx>
            <c:strRef>
              <c:f>data!$E$1</c:f>
              <c:strCache>
                <c:ptCount val="1"/>
                <c:pt idx="0">
                  <c:v>SRAM access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data!$E$2:$E$9</c:f>
              <c:numCache>
                <c:formatCode>General</c:formatCode>
                <c:ptCount val="8"/>
                <c:pt idx="0">
                  <c:v>150</c:v>
                </c:pt>
                <c:pt idx="1">
                  <c:v>35</c:v>
                </c:pt>
                <c:pt idx="2">
                  <c:v>15</c:v>
                </c:pt>
                <c:pt idx="3">
                  <c:v>3</c:v>
                </c:pt>
                <c:pt idx="4">
                  <c:v>2.5</c:v>
                </c:pt>
                <c:pt idx="5">
                  <c:v>2</c:v>
                </c:pt>
                <c:pt idx="6">
                  <c:v>1.5</c:v>
                </c:pt>
                <c:pt idx="7">
                  <c:v>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D88-4605-8DEF-DE99341513D5}"/>
            </c:ext>
          </c:extLst>
        </c:ser>
        <c:ser>
          <c:idx val="5"/>
          <c:order val="4"/>
          <c:tx>
            <c:strRef>
              <c:f>data!$F$1</c:f>
              <c:strCache>
                <c:ptCount val="1"/>
                <c:pt idx="0">
                  <c:v>CPU cycle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quare"/>
            <c:size val="8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data!$F$2:$F$9</c:f>
              <c:numCache>
                <c:formatCode>General</c:formatCode>
                <c:ptCount val="8"/>
                <c:pt idx="0">
                  <c:v>166</c:v>
                </c:pt>
                <c:pt idx="1">
                  <c:v>50</c:v>
                </c:pt>
                <c:pt idx="2">
                  <c:v>6</c:v>
                </c:pt>
                <c:pt idx="3">
                  <c:v>1.6</c:v>
                </c:pt>
                <c:pt idx="4">
                  <c:v>0.3</c:v>
                </c:pt>
                <c:pt idx="5">
                  <c:v>0.5</c:v>
                </c:pt>
                <c:pt idx="6">
                  <c:v>0.4</c:v>
                </c:pt>
                <c:pt idx="7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D88-4605-8DEF-DE99341513D5}"/>
            </c:ext>
          </c:extLst>
        </c:ser>
        <c:ser>
          <c:idx val="6"/>
          <c:order val="5"/>
          <c:tx>
            <c:strRef>
              <c:f>data!$G$1</c:f>
              <c:strCache>
                <c:ptCount val="1"/>
                <c:pt idx="0">
                  <c:v>Effective CPU cycle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data!$G$2:$G$9</c:f>
              <c:numCache>
                <c:formatCode>General</c:formatCode>
                <c:ptCount val="8"/>
                <c:pt idx="4">
                  <c:v>0.3</c:v>
                </c:pt>
                <c:pt idx="5">
                  <c:v>0.25</c:v>
                </c:pt>
                <c:pt idx="6">
                  <c:v>0.1</c:v>
                </c:pt>
                <c:pt idx="7">
                  <c:v>0.08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D88-4605-8DEF-DE99341513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4114304"/>
        <c:axId val="156915584"/>
      </c:lineChart>
      <c:catAx>
        <c:axId val="1541143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low"/>
        <c:txPr>
          <a:bodyPr rot="0" vert="horz" anchor="ctr" anchorCtr="1"/>
          <a:lstStyle/>
          <a:p>
            <a:pPr>
              <a:defRPr/>
            </a:pPr>
            <a:endParaRPr lang="en-US"/>
          </a:p>
        </c:txPr>
        <c:crossAx val="156915584"/>
        <c:crossesAt val="0"/>
        <c:auto val="1"/>
        <c:lblAlgn val="ctr"/>
        <c:lblOffset val="100"/>
        <c:noMultiLvlLbl val="0"/>
      </c:catAx>
      <c:valAx>
        <c:axId val="156915584"/>
        <c:scaling>
          <c:logBase val="10"/>
          <c:orientation val="minMax"/>
          <c:min val="0.01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/>
                  <a:t>Time (ns)</a:t>
                </a:r>
              </a:p>
            </c:rich>
          </c:tx>
          <c:overlay val="0"/>
        </c:title>
        <c:numFmt formatCode="#,##0.0" sourceLinked="0"/>
        <c:majorTickMark val="out"/>
        <c:minorTickMark val="none"/>
        <c:tickLblPos val="nextTo"/>
        <c:crossAx val="154114304"/>
        <c:crosses val="autoZero"/>
        <c:crossBetween val="between"/>
        <c:minorUnit val="10"/>
      </c:valAx>
      <c:spPr>
        <a:ln>
          <a:noFill/>
        </a:ln>
      </c:spPr>
    </c:plotArea>
    <c:legend>
      <c:legendPos val="r"/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txPr>
    <a:bodyPr/>
    <a:lstStyle/>
    <a:p>
      <a:pPr>
        <a:defRPr sz="1200">
          <a:latin typeface="Arial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4255541" y="6654416"/>
            <a:ext cx="761502" cy="254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17" tIns="44401" rIns="87217" bIns="44401">
            <a:spAutoFit/>
          </a:bodyPr>
          <a:lstStyle>
            <a:lvl1pPr defTabSz="86201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201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201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201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201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201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201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201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201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39FB92AC-20C0-4557-A9F4-526D7D5B80AC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705617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451" y="3318508"/>
            <a:ext cx="6798100" cy="3141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90" tIns="44401" rIns="90390" bIns="444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4231794" y="6654416"/>
            <a:ext cx="807413" cy="254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17" tIns="44401" rIns="87217" bIns="44401">
            <a:spAutoFit/>
          </a:bodyPr>
          <a:lstStyle>
            <a:lvl1pPr defTabSz="86201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201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201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201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201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201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201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201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201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DE4432A3-4384-408D-85F9-8DF114E4880F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30225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041414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30225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4" y="6634535"/>
            <a:ext cx="4016762" cy="349308"/>
          </a:xfrm>
          <a:prstGeom prst="rect">
            <a:avLst/>
          </a:prstGeom>
        </p:spPr>
        <p:txBody>
          <a:bodyPr lIns="91147" tIns="45574" rIns="91147" bIns="45574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30225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4" y="6634535"/>
            <a:ext cx="4016762" cy="349308"/>
          </a:xfrm>
          <a:prstGeom prst="rect">
            <a:avLst/>
          </a:prstGeom>
        </p:spPr>
        <p:txBody>
          <a:bodyPr lIns="91147" tIns="45574" rIns="91147" bIns="45574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30225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4" y="6634535"/>
            <a:ext cx="4016762" cy="349308"/>
          </a:xfrm>
          <a:prstGeom prst="rect">
            <a:avLst/>
          </a:prstGeom>
        </p:spPr>
        <p:txBody>
          <a:bodyPr lIns="91147" tIns="45574" rIns="91147" bIns="45574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30225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4" y="6634535"/>
            <a:ext cx="4016762" cy="349308"/>
          </a:xfrm>
          <a:prstGeom prst="rect">
            <a:avLst/>
          </a:prstGeom>
        </p:spPr>
        <p:txBody>
          <a:bodyPr lIns="91147" tIns="45574" rIns="91147" bIns="45574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30225"/>
            <a:ext cx="4638675" cy="2609850"/>
          </a:xfrm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75838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142161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71984" y="247650"/>
            <a:ext cx="2791883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2101" y="247650"/>
            <a:ext cx="8176684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053833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839761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052737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263244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813340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624496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53209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482891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732517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47650"/>
            <a:ext cx="9834033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701B6914-9BC8-4C22-B3D6-C64F74D94553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2578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8351" y="192088"/>
            <a:ext cx="800100" cy="102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The Memory Hierarchy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505201"/>
            <a:ext cx="6175375" cy="24622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/>
              <a:t>Topics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/>
              <a:t>Storage technologies and trends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/>
              <a:t>Locality of reference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/>
              <a:t>Caching in the memory hierarchy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817688" y="762000"/>
            <a:ext cx="8786812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3800"/>
              <a:t>Tour of the Black Holes of Computing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65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Write Transaction (2)</a:t>
            </a:r>
          </a:p>
        </p:txBody>
      </p:sp>
      <p:sp>
        <p:nvSpPr>
          <p:cNvPr id="91166" name="Rectangle 3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CPU places data word </a:t>
            </a:r>
            <a:r>
              <a:rPr lang="en-US" dirty="0" err="1"/>
              <a:t>y</a:t>
            </a:r>
            <a:r>
              <a:rPr lang="en-US" dirty="0"/>
              <a:t> on the bus.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8291514" y="381000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1141" name="AutoShape 5"/>
          <p:cNvSpPr>
            <a:spLocks noChangeArrowheads="1"/>
          </p:cNvSpPr>
          <p:nvPr/>
        </p:nvSpPr>
        <p:spPr bwMode="auto">
          <a:xfrm>
            <a:off x="6767513" y="39624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5853114" y="39941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1143" name="AutoShape 7"/>
          <p:cNvSpPr>
            <a:spLocks noChangeArrowheads="1"/>
          </p:cNvSpPr>
          <p:nvPr/>
        </p:nvSpPr>
        <p:spPr bwMode="auto">
          <a:xfrm>
            <a:off x="4395788" y="39624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3411538" y="2667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5" name="Rectangle 9"/>
          <p:cNvSpPr>
            <a:spLocks noChangeArrowheads="1"/>
          </p:cNvSpPr>
          <p:nvPr/>
        </p:nvSpPr>
        <p:spPr bwMode="auto">
          <a:xfrm>
            <a:off x="3411538" y="2819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6" name="Rectangle 10"/>
          <p:cNvSpPr>
            <a:spLocks noChangeArrowheads="1"/>
          </p:cNvSpPr>
          <p:nvPr/>
        </p:nvSpPr>
        <p:spPr bwMode="auto">
          <a:xfrm>
            <a:off x="3411538" y="2971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7" name="Rectangle 11"/>
          <p:cNvSpPr>
            <a:spLocks noChangeArrowheads="1"/>
          </p:cNvSpPr>
          <p:nvPr/>
        </p:nvSpPr>
        <p:spPr bwMode="auto">
          <a:xfrm>
            <a:off x="3411538" y="3124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 dirty="0" err="1"/>
              <a:t>y</a:t>
            </a:r>
            <a:endParaRPr lang="en-US" sz="1000" dirty="0"/>
          </a:p>
        </p:txBody>
      </p:sp>
      <p:sp>
        <p:nvSpPr>
          <p:cNvPr id="91148" name="Rectangle 12"/>
          <p:cNvSpPr>
            <a:spLocks noChangeArrowheads="1"/>
          </p:cNvSpPr>
          <p:nvPr/>
        </p:nvSpPr>
        <p:spPr bwMode="auto">
          <a:xfrm>
            <a:off x="3411538" y="3276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9" name="AutoShape 13"/>
          <p:cNvSpPr>
            <a:spLocks noChangeArrowheads="1"/>
          </p:cNvSpPr>
          <p:nvPr/>
        </p:nvSpPr>
        <p:spPr bwMode="auto">
          <a:xfrm>
            <a:off x="4184650" y="2667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0" name="AutoShape 14"/>
          <p:cNvSpPr>
            <a:spLocks noChangeArrowheads="1"/>
          </p:cNvSpPr>
          <p:nvPr/>
        </p:nvSpPr>
        <p:spPr bwMode="auto">
          <a:xfrm flipH="1">
            <a:off x="4095750" y="3048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1" name="Rectangle 15"/>
          <p:cNvSpPr>
            <a:spLocks noChangeArrowheads="1"/>
          </p:cNvSpPr>
          <p:nvPr/>
        </p:nvSpPr>
        <p:spPr bwMode="auto">
          <a:xfrm>
            <a:off x="4629150" y="25146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/>
              <a:t>ALU</a:t>
            </a:r>
          </a:p>
        </p:txBody>
      </p:sp>
      <p:sp>
        <p:nvSpPr>
          <p:cNvPr id="91152" name="Text Box 16"/>
          <p:cNvSpPr txBox="1">
            <a:spLocks noChangeArrowheads="1"/>
          </p:cNvSpPr>
          <p:nvPr/>
        </p:nvSpPr>
        <p:spPr bwMode="auto">
          <a:xfrm>
            <a:off x="3089679" y="2345323"/>
            <a:ext cx="1361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Register file</a:t>
            </a:r>
          </a:p>
        </p:txBody>
      </p:sp>
      <p:sp>
        <p:nvSpPr>
          <p:cNvPr id="91153" name="AutoShape 17"/>
          <p:cNvSpPr>
            <a:spLocks noChangeArrowheads="1"/>
          </p:cNvSpPr>
          <p:nvPr/>
        </p:nvSpPr>
        <p:spPr bwMode="auto">
          <a:xfrm>
            <a:off x="3486150" y="35052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4" name="Rectangle 18"/>
          <p:cNvSpPr>
            <a:spLocks noChangeArrowheads="1"/>
          </p:cNvSpPr>
          <p:nvPr/>
        </p:nvSpPr>
        <p:spPr bwMode="auto">
          <a:xfrm>
            <a:off x="2495550" y="3994150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Bus interface</a:t>
            </a:r>
          </a:p>
        </p:txBody>
      </p:sp>
      <p:sp>
        <p:nvSpPr>
          <p:cNvPr id="91155" name="Text Box 19"/>
          <p:cNvSpPr txBox="1">
            <a:spLocks noChangeArrowheads="1"/>
          </p:cNvSpPr>
          <p:nvPr/>
        </p:nvSpPr>
        <p:spPr bwMode="auto">
          <a:xfrm>
            <a:off x="7307264" y="3825875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i="1"/>
              <a:t>y</a:t>
            </a:r>
          </a:p>
        </p:txBody>
      </p:sp>
      <p:sp>
        <p:nvSpPr>
          <p:cNvPr id="91156" name="Line 20"/>
          <p:cNvSpPr>
            <a:spLocks noChangeShapeType="1"/>
          </p:cNvSpPr>
          <p:nvPr/>
        </p:nvSpPr>
        <p:spPr bwMode="auto">
          <a:xfrm>
            <a:off x="3790950" y="3276600"/>
            <a:ext cx="0" cy="91440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7" name="Line 21"/>
          <p:cNvSpPr>
            <a:spLocks noChangeShapeType="1"/>
          </p:cNvSpPr>
          <p:nvPr/>
        </p:nvSpPr>
        <p:spPr bwMode="auto">
          <a:xfrm>
            <a:off x="3790950" y="4191000"/>
            <a:ext cx="4495800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8" name="Rectangle 22"/>
          <p:cNvSpPr>
            <a:spLocks noChangeArrowheads="1"/>
          </p:cNvSpPr>
          <p:nvPr/>
        </p:nvSpPr>
        <p:spPr bwMode="auto">
          <a:xfrm>
            <a:off x="8286750" y="4267200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9" name="Text Box 23"/>
          <p:cNvSpPr txBox="1">
            <a:spLocks noChangeArrowheads="1"/>
          </p:cNvSpPr>
          <p:nvPr/>
        </p:nvSpPr>
        <p:spPr bwMode="auto">
          <a:xfrm>
            <a:off x="7983579" y="3471446"/>
            <a:ext cx="15087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Main memory</a:t>
            </a:r>
          </a:p>
        </p:txBody>
      </p:sp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9197976" y="3687763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0</a:t>
            </a:r>
          </a:p>
        </p:txBody>
      </p:sp>
      <p:sp>
        <p:nvSpPr>
          <p:cNvPr id="91161" name="Text Box 25"/>
          <p:cNvSpPr txBox="1">
            <a:spLocks noChangeArrowheads="1"/>
          </p:cNvSpPr>
          <p:nvPr/>
        </p:nvSpPr>
        <p:spPr bwMode="auto">
          <a:xfrm>
            <a:off x="9182100" y="4191000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A</a:t>
            </a:r>
          </a:p>
        </p:txBody>
      </p:sp>
      <p:sp>
        <p:nvSpPr>
          <p:cNvPr id="91162" name="Text Box 26"/>
          <p:cNvSpPr txBox="1">
            <a:spLocks noChangeArrowheads="1"/>
          </p:cNvSpPr>
          <p:nvPr/>
        </p:nvSpPr>
        <p:spPr bwMode="auto">
          <a:xfrm>
            <a:off x="2727077" y="3015248"/>
            <a:ext cx="6751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%</a:t>
            </a:r>
            <a:r>
              <a:rPr lang="en-US" sz="1600" dirty="0" err="1"/>
              <a:t>rax</a:t>
            </a:r>
            <a:endParaRPr lang="en-US" sz="1600" dirty="0"/>
          </a:p>
        </p:txBody>
      </p:sp>
      <p:sp>
        <p:nvSpPr>
          <p:cNvPr id="91163" name="Text Box 27"/>
          <p:cNvSpPr txBox="1">
            <a:spLocks noChangeArrowheads="1"/>
          </p:cNvSpPr>
          <p:nvPr/>
        </p:nvSpPr>
        <p:spPr bwMode="auto">
          <a:xfrm>
            <a:off x="5738675" y="3716923"/>
            <a:ext cx="114486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I/O bridge</a:t>
            </a:r>
          </a:p>
        </p:txBody>
      </p:sp>
      <p:sp>
        <p:nvSpPr>
          <p:cNvPr id="91164" name="Text Box 28"/>
          <p:cNvSpPr txBox="1">
            <a:spLocks noChangeArrowheads="1"/>
          </p:cNvSpPr>
          <p:nvPr/>
        </p:nvSpPr>
        <p:spPr bwMode="auto">
          <a:xfrm>
            <a:off x="6176963" y="2438401"/>
            <a:ext cx="3302507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</a:rPr>
              <a:t>Store operation</a:t>
            </a:r>
            <a:r>
              <a:rPr lang="en-US" sz="1600" dirty="0"/>
              <a:t>:</a:t>
            </a:r>
            <a:r>
              <a:rPr lang="en-US" sz="1600" dirty="0">
                <a:latin typeface="Times" charset="0"/>
              </a:rPr>
              <a:t> </a:t>
            </a:r>
            <a:r>
              <a:rPr lang="en-US" sz="1600" dirty="0" err="1">
                <a:latin typeface="Courier New" charset="0"/>
              </a:rPr>
              <a:t>movq</a:t>
            </a:r>
            <a:r>
              <a:rPr lang="en-US" sz="1600" dirty="0">
                <a:latin typeface="Courier New" charset="0"/>
              </a:rPr>
              <a:t> %</a:t>
            </a:r>
            <a:r>
              <a:rPr lang="en-US" sz="1600" dirty="0" err="1">
                <a:latin typeface="Courier New" charset="0"/>
              </a:rPr>
              <a:t>rax</a:t>
            </a:r>
            <a:r>
              <a:rPr lang="en-US" sz="1600" dirty="0">
                <a:latin typeface="Courier New" charset="0"/>
              </a:rPr>
              <a:t>, A</a:t>
            </a:r>
            <a:endParaRPr lang="en-US" sz="1600" dirty="0">
              <a:latin typeface="Times" charset="0"/>
            </a:endParaRPr>
          </a:p>
          <a:p>
            <a:pPr algn="l">
              <a:lnSpc>
                <a:spcPct val="10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3014953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Write Transaction (3)</a:t>
            </a:r>
          </a:p>
        </p:txBody>
      </p:sp>
      <p:sp>
        <p:nvSpPr>
          <p:cNvPr id="92187" name="Rectangle 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Main memory reads data word </a:t>
            </a:r>
            <a:r>
              <a:rPr lang="en-US" dirty="0" err="1"/>
              <a:t>y</a:t>
            </a:r>
            <a:r>
              <a:rPr lang="en-US" dirty="0"/>
              <a:t> from the bus and stores it at address A.</a:t>
            </a: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8296275" y="3806825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2165" name="AutoShape 5"/>
          <p:cNvSpPr>
            <a:spLocks noChangeArrowheads="1"/>
          </p:cNvSpPr>
          <p:nvPr/>
        </p:nvSpPr>
        <p:spPr bwMode="auto">
          <a:xfrm>
            <a:off x="6772275" y="3959225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5857875" y="3990975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2167" name="AutoShape 7"/>
          <p:cNvSpPr>
            <a:spLocks noChangeArrowheads="1"/>
          </p:cNvSpPr>
          <p:nvPr/>
        </p:nvSpPr>
        <p:spPr bwMode="auto">
          <a:xfrm>
            <a:off x="4400551" y="3959225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3416301" y="26638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69" name="Rectangle 9"/>
          <p:cNvSpPr>
            <a:spLocks noChangeArrowheads="1"/>
          </p:cNvSpPr>
          <p:nvPr/>
        </p:nvSpPr>
        <p:spPr bwMode="auto">
          <a:xfrm>
            <a:off x="3416301" y="28162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0" name="Rectangle 10"/>
          <p:cNvSpPr>
            <a:spLocks noChangeArrowheads="1"/>
          </p:cNvSpPr>
          <p:nvPr/>
        </p:nvSpPr>
        <p:spPr bwMode="auto">
          <a:xfrm>
            <a:off x="3416301" y="29686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1" name="Rectangle 11"/>
          <p:cNvSpPr>
            <a:spLocks noChangeArrowheads="1"/>
          </p:cNvSpPr>
          <p:nvPr/>
        </p:nvSpPr>
        <p:spPr bwMode="auto">
          <a:xfrm>
            <a:off x="3416301" y="31210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 dirty="0" err="1"/>
              <a:t>y</a:t>
            </a:r>
            <a:endParaRPr lang="en-US" sz="1000" dirty="0"/>
          </a:p>
        </p:txBody>
      </p:sp>
      <p:sp>
        <p:nvSpPr>
          <p:cNvPr id="92172" name="Rectangle 12"/>
          <p:cNvSpPr>
            <a:spLocks noChangeArrowheads="1"/>
          </p:cNvSpPr>
          <p:nvPr/>
        </p:nvSpPr>
        <p:spPr bwMode="auto">
          <a:xfrm>
            <a:off x="3416301" y="32734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3" name="AutoShape 13"/>
          <p:cNvSpPr>
            <a:spLocks noChangeArrowheads="1"/>
          </p:cNvSpPr>
          <p:nvPr/>
        </p:nvSpPr>
        <p:spPr bwMode="auto">
          <a:xfrm>
            <a:off x="4189413" y="2663825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4" name="AutoShape 14"/>
          <p:cNvSpPr>
            <a:spLocks noChangeArrowheads="1"/>
          </p:cNvSpPr>
          <p:nvPr/>
        </p:nvSpPr>
        <p:spPr bwMode="auto">
          <a:xfrm flipH="1">
            <a:off x="4100513" y="3044825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5" name="Rectangle 15"/>
          <p:cNvSpPr>
            <a:spLocks noChangeArrowheads="1"/>
          </p:cNvSpPr>
          <p:nvPr/>
        </p:nvSpPr>
        <p:spPr bwMode="auto">
          <a:xfrm>
            <a:off x="4633913" y="2511425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/>
              <a:t>ALU</a:t>
            </a:r>
          </a:p>
        </p:txBody>
      </p:sp>
      <p:sp>
        <p:nvSpPr>
          <p:cNvPr id="92176" name="Text Box 16"/>
          <p:cNvSpPr txBox="1">
            <a:spLocks noChangeArrowheads="1"/>
          </p:cNvSpPr>
          <p:nvPr/>
        </p:nvSpPr>
        <p:spPr bwMode="auto">
          <a:xfrm>
            <a:off x="3026976" y="2342148"/>
            <a:ext cx="1361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Register file</a:t>
            </a:r>
          </a:p>
        </p:txBody>
      </p:sp>
      <p:sp>
        <p:nvSpPr>
          <p:cNvPr id="92177" name="AutoShape 17"/>
          <p:cNvSpPr>
            <a:spLocks noChangeArrowheads="1"/>
          </p:cNvSpPr>
          <p:nvPr/>
        </p:nvSpPr>
        <p:spPr bwMode="auto">
          <a:xfrm>
            <a:off x="3490913" y="3502025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8" name="Rectangle 18"/>
          <p:cNvSpPr>
            <a:spLocks noChangeArrowheads="1"/>
          </p:cNvSpPr>
          <p:nvPr/>
        </p:nvSpPr>
        <p:spPr bwMode="auto">
          <a:xfrm>
            <a:off x="2500313" y="3990975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</a:rPr>
              <a:t>Bus interface</a:t>
            </a:r>
          </a:p>
        </p:txBody>
      </p:sp>
      <p:sp>
        <p:nvSpPr>
          <p:cNvPr id="92179" name="Rectangle 19"/>
          <p:cNvSpPr>
            <a:spLocks noChangeArrowheads="1"/>
          </p:cNvSpPr>
          <p:nvPr/>
        </p:nvSpPr>
        <p:spPr bwMode="auto">
          <a:xfrm>
            <a:off x="8291513" y="4264025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 dirty="0" err="1">
                <a:solidFill>
                  <a:srgbClr val="000000"/>
                </a:solidFill>
              </a:rPr>
              <a:t>y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92180" name="Text Box 20"/>
          <p:cNvSpPr txBox="1">
            <a:spLocks noChangeArrowheads="1"/>
          </p:cNvSpPr>
          <p:nvPr/>
        </p:nvSpPr>
        <p:spPr bwMode="auto">
          <a:xfrm>
            <a:off x="8050214" y="3409950"/>
            <a:ext cx="1506537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main memory</a:t>
            </a:r>
          </a:p>
        </p:txBody>
      </p:sp>
      <p:sp>
        <p:nvSpPr>
          <p:cNvPr id="92181" name="Text Box 21"/>
          <p:cNvSpPr txBox="1">
            <a:spLocks noChangeArrowheads="1"/>
          </p:cNvSpPr>
          <p:nvPr/>
        </p:nvSpPr>
        <p:spPr bwMode="auto">
          <a:xfrm>
            <a:off x="9202738" y="3668713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0</a:t>
            </a:r>
          </a:p>
        </p:txBody>
      </p:sp>
      <p:sp>
        <p:nvSpPr>
          <p:cNvPr id="92182" name="Text Box 22"/>
          <p:cNvSpPr txBox="1">
            <a:spLocks noChangeArrowheads="1"/>
          </p:cNvSpPr>
          <p:nvPr/>
        </p:nvSpPr>
        <p:spPr bwMode="auto">
          <a:xfrm>
            <a:off x="9186863" y="4171950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A</a:t>
            </a:r>
          </a:p>
        </p:txBody>
      </p:sp>
      <p:sp>
        <p:nvSpPr>
          <p:cNvPr id="92183" name="Text Box 23"/>
          <p:cNvSpPr txBox="1">
            <a:spLocks noChangeArrowheads="1"/>
          </p:cNvSpPr>
          <p:nvPr/>
        </p:nvSpPr>
        <p:spPr bwMode="auto">
          <a:xfrm>
            <a:off x="2721799" y="3014246"/>
            <a:ext cx="6751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%</a:t>
            </a:r>
            <a:r>
              <a:rPr lang="en-US" sz="1600" dirty="0" err="1"/>
              <a:t>rax</a:t>
            </a:r>
            <a:endParaRPr lang="en-US" sz="1600" dirty="0"/>
          </a:p>
        </p:txBody>
      </p:sp>
      <p:sp>
        <p:nvSpPr>
          <p:cNvPr id="92184" name="Text Box 24"/>
          <p:cNvSpPr txBox="1">
            <a:spLocks noChangeArrowheads="1"/>
          </p:cNvSpPr>
          <p:nvPr/>
        </p:nvSpPr>
        <p:spPr bwMode="auto">
          <a:xfrm>
            <a:off x="5748338" y="3698875"/>
            <a:ext cx="11350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I/O bridge</a:t>
            </a:r>
          </a:p>
        </p:txBody>
      </p:sp>
      <p:sp>
        <p:nvSpPr>
          <p:cNvPr id="92185" name="Text Box 25"/>
          <p:cNvSpPr txBox="1">
            <a:spLocks noChangeArrowheads="1"/>
          </p:cNvSpPr>
          <p:nvPr/>
        </p:nvSpPr>
        <p:spPr bwMode="auto">
          <a:xfrm>
            <a:off x="6162676" y="2466976"/>
            <a:ext cx="3302507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</a:rPr>
              <a:t>Store operation</a:t>
            </a:r>
            <a:r>
              <a:rPr lang="en-US" sz="1600" dirty="0"/>
              <a:t>:</a:t>
            </a:r>
            <a:r>
              <a:rPr lang="en-US" sz="1600" dirty="0">
                <a:latin typeface="Times" charset="0"/>
              </a:rPr>
              <a:t> </a:t>
            </a:r>
            <a:r>
              <a:rPr lang="en-US" sz="1600" dirty="0" err="1">
                <a:latin typeface="Courier New" charset="0"/>
              </a:rPr>
              <a:t>movq</a:t>
            </a:r>
            <a:r>
              <a:rPr lang="en-US" sz="1600" dirty="0">
                <a:latin typeface="Courier New" charset="0"/>
              </a:rPr>
              <a:t> %</a:t>
            </a:r>
            <a:r>
              <a:rPr lang="en-US" sz="1600" dirty="0" err="1">
                <a:latin typeface="Courier New" charset="0"/>
              </a:rPr>
              <a:t>rax</a:t>
            </a:r>
            <a:r>
              <a:rPr lang="en-US" sz="1600" dirty="0">
                <a:latin typeface="Courier New" charset="0"/>
              </a:rPr>
              <a:t>, A</a:t>
            </a:r>
            <a:endParaRPr lang="en-US" sz="1600" dirty="0">
              <a:latin typeface="Times" charset="0"/>
            </a:endParaRPr>
          </a:p>
          <a:p>
            <a:pPr algn="l">
              <a:lnSpc>
                <a:spcPct val="10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1820129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31" name="Rectangle 5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Bus</a:t>
            </a: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8404225" y="2876550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Main</a:t>
            </a:r>
          </a:p>
          <a:p>
            <a:pPr algn="ctr">
              <a:lnSpc>
                <a:spcPct val="100000"/>
              </a:lnSpc>
            </a:pPr>
            <a:r>
              <a:rPr lang="en-US" sz="1600" dirty="0"/>
              <a:t>memory</a:t>
            </a:r>
          </a:p>
        </p:txBody>
      </p:sp>
      <p:sp>
        <p:nvSpPr>
          <p:cNvPr id="97285" name="AutoShape 5"/>
          <p:cNvSpPr>
            <a:spLocks noChangeArrowheads="1"/>
          </p:cNvSpPr>
          <p:nvPr/>
        </p:nvSpPr>
        <p:spPr bwMode="auto">
          <a:xfrm>
            <a:off x="6880225" y="302895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86" name="Rectangle 6"/>
          <p:cNvSpPr>
            <a:spLocks noChangeArrowheads="1"/>
          </p:cNvSpPr>
          <p:nvPr/>
        </p:nvSpPr>
        <p:spPr bwMode="auto">
          <a:xfrm>
            <a:off x="5965825" y="3060700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I/O </a:t>
            </a:r>
          </a:p>
          <a:p>
            <a:pPr algn="ctr">
              <a:lnSpc>
                <a:spcPct val="100000"/>
              </a:lnSpc>
            </a:pPr>
            <a:r>
              <a:rPr lang="en-US" sz="1600"/>
              <a:t>bridge</a:t>
            </a:r>
          </a:p>
        </p:txBody>
      </p:sp>
      <p:sp>
        <p:nvSpPr>
          <p:cNvPr id="97287" name="AutoShape 7"/>
          <p:cNvSpPr>
            <a:spLocks noChangeArrowheads="1"/>
          </p:cNvSpPr>
          <p:nvPr/>
        </p:nvSpPr>
        <p:spPr bwMode="auto">
          <a:xfrm>
            <a:off x="4508501" y="3028950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2608263" y="306070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Bus interface</a:t>
            </a:r>
          </a:p>
        </p:txBody>
      </p:sp>
      <p:sp>
        <p:nvSpPr>
          <p:cNvPr id="97289" name="Rectangle 9"/>
          <p:cNvSpPr>
            <a:spLocks noChangeArrowheads="1"/>
          </p:cNvSpPr>
          <p:nvPr/>
        </p:nvSpPr>
        <p:spPr bwMode="auto">
          <a:xfrm>
            <a:off x="3524251" y="173355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3524251" y="188595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3524251" y="203835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2" name="Rectangle 12"/>
          <p:cNvSpPr>
            <a:spLocks noChangeArrowheads="1"/>
          </p:cNvSpPr>
          <p:nvPr/>
        </p:nvSpPr>
        <p:spPr bwMode="auto">
          <a:xfrm>
            <a:off x="3524251" y="219075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3" name="Rectangle 13"/>
          <p:cNvSpPr>
            <a:spLocks noChangeArrowheads="1"/>
          </p:cNvSpPr>
          <p:nvPr/>
        </p:nvSpPr>
        <p:spPr bwMode="auto">
          <a:xfrm>
            <a:off x="3524251" y="234315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4" name="AutoShape 14"/>
          <p:cNvSpPr>
            <a:spLocks noChangeArrowheads="1"/>
          </p:cNvSpPr>
          <p:nvPr/>
        </p:nvSpPr>
        <p:spPr bwMode="auto">
          <a:xfrm>
            <a:off x="4297363" y="173355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5" name="AutoShape 15"/>
          <p:cNvSpPr>
            <a:spLocks noChangeArrowheads="1"/>
          </p:cNvSpPr>
          <p:nvPr/>
        </p:nvSpPr>
        <p:spPr bwMode="auto">
          <a:xfrm flipH="1">
            <a:off x="4208463" y="211455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6" name="Rectangle 16"/>
          <p:cNvSpPr>
            <a:spLocks noChangeArrowheads="1"/>
          </p:cNvSpPr>
          <p:nvPr/>
        </p:nvSpPr>
        <p:spPr bwMode="auto">
          <a:xfrm>
            <a:off x="4741863" y="158115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/>
              <a:t>ALU</a:t>
            </a:r>
          </a:p>
        </p:txBody>
      </p:sp>
      <p:sp>
        <p:nvSpPr>
          <p:cNvPr id="97297" name="Text Box 17"/>
          <p:cNvSpPr txBox="1">
            <a:spLocks noChangeArrowheads="1"/>
          </p:cNvSpPr>
          <p:nvPr/>
        </p:nvSpPr>
        <p:spPr bwMode="auto">
          <a:xfrm>
            <a:off x="3134926" y="1411873"/>
            <a:ext cx="1361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Register file</a:t>
            </a:r>
          </a:p>
        </p:txBody>
      </p:sp>
      <p:sp>
        <p:nvSpPr>
          <p:cNvPr id="97298" name="AutoShape 18"/>
          <p:cNvSpPr>
            <a:spLocks noChangeArrowheads="1"/>
          </p:cNvSpPr>
          <p:nvPr/>
        </p:nvSpPr>
        <p:spPr bwMode="auto">
          <a:xfrm>
            <a:off x="3598863" y="257175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9" name="Rectangle 19"/>
          <p:cNvSpPr>
            <a:spLocks noChangeArrowheads="1"/>
          </p:cNvSpPr>
          <p:nvPr/>
        </p:nvSpPr>
        <p:spPr bwMode="auto">
          <a:xfrm>
            <a:off x="2455863" y="135255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00" name="Text Box 20"/>
          <p:cNvSpPr txBox="1">
            <a:spLocks noChangeArrowheads="1"/>
          </p:cNvSpPr>
          <p:nvPr/>
        </p:nvSpPr>
        <p:spPr bwMode="auto">
          <a:xfrm>
            <a:off x="2343150" y="1047750"/>
            <a:ext cx="10858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CPU chip</a:t>
            </a:r>
          </a:p>
        </p:txBody>
      </p:sp>
      <p:sp>
        <p:nvSpPr>
          <p:cNvPr id="97301" name="Text Box 21"/>
          <p:cNvSpPr txBox="1">
            <a:spLocks noChangeArrowheads="1"/>
          </p:cNvSpPr>
          <p:nvPr/>
        </p:nvSpPr>
        <p:spPr bwMode="auto">
          <a:xfrm>
            <a:off x="5286320" y="2342148"/>
            <a:ext cx="133562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System bus</a:t>
            </a:r>
          </a:p>
        </p:txBody>
      </p:sp>
      <p:sp>
        <p:nvSpPr>
          <p:cNvPr id="97302" name="Line 22"/>
          <p:cNvSpPr>
            <a:spLocks noChangeShapeType="1"/>
          </p:cNvSpPr>
          <p:nvPr/>
        </p:nvSpPr>
        <p:spPr bwMode="auto">
          <a:xfrm flipH="1">
            <a:off x="5275263" y="264795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03" name="Text Box 23"/>
          <p:cNvSpPr txBox="1">
            <a:spLocks noChangeArrowheads="1"/>
          </p:cNvSpPr>
          <p:nvPr/>
        </p:nvSpPr>
        <p:spPr bwMode="auto">
          <a:xfrm>
            <a:off x="6801584" y="2342148"/>
            <a:ext cx="139333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Memory bus</a:t>
            </a:r>
          </a:p>
        </p:txBody>
      </p:sp>
      <p:sp>
        <p:nvSpPr>
          <p:cNvPr id="97304" name="Line 24"/>
          <p:cNvSpPr>
            <a:spLocks noChangeShapeType="1"/>
          </p:cNvSpPr>
          <p:nvPr/>
        </p:nvSpPr>
        <p:spPr bwMode="auto">
          <a:xfrm>
            <a:off x="7561263" y="264795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05" name="AutoShape 25"/>
          <p:cNvSpPr>
            <a:spLocks noChangeArrowheads="1"/>
          </p:cNvSpPr>
          <p:nvPr/>
        </p:nvSpPr>
        <p:spPr bwMode="auto">
          <a:xfrm>
            <a:off x="6189663" y="37147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06" name="AutoShape 26"/>
          <p:cNvSpPr>
            <a:spLocks noChangeArrowheads="1"/>
          </p:cNvSpPr>
          <p:nvPr/>
        </p:nvSpPr>
        <p:spPr bwMode="auto">
          <a:xfrm flipV="1">
            <a:off x="7294563" y="44513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07" name="Rectangle 27"/>
          <p:cNvSpPr>
            <a:spLocks noChangeArrowheads="1"/>
          </p:cNvSpPr>
          <p:nvPr/>
        </p:nvSpPr>
        <p:spPr bwMode="auto">
          <a:xfrm>
            <a:off x="6875463" y="517525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Disk </a:t>
            </a:r>
          </a:p>
          <a:p>
            <a:pPr algn="ctr">
              <a:lnSpc>
                <a:spcPct val="100000"/>
              </a:lnSpc>
            </a:pPr>
            <a:r>
              <a:rPr lang="en-US" sz="1600" dirty="0"/>
              <a:t>controller</a:t>
            </a:r>
          </a:p>
        </p:txBody>
      </p:sp>
      <p:sp>
        <p:nvSpPr>
          <p:cNvPr id="97308" name="AutoShape 28"/>
          <p:cNvSpPr>
            <a:spLocks noChangeArrowheads="1"/>
          </p:cNvSpPr>
          <p:nvPr/>
        </p:nvSpPr>
        <p:spPr bwMode="auto">
          <a:xfrm flipV="1">
            <a:off x="4964113" y="44513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09" name="Rectangle 29"/>
          <p:cNvSpPr>
            <a:spLocks noChangeArrowheads="1"/>
          </p:cNvSpPr>
          <p:nvPr/>
        </p:nvSpPr>
        <p:spPr bwMode="auto">
          <a:xfrm>
            <a:off x="4545013" y="517525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Graphics</a:t>
            </a:r>
          </a:p>
          <a:p>
            <a:pPr algn="ctr">
              <a:lnSpc>
                <a:spcPct val="100000"/>
              </a:lnSpc>
            </a:pPr>
            <a:r>
              <a:rPr lang="en-US" sz="1600" dirty="0"/>
              <a:t>adapter</a:t>
            </a:r>
          </a:p>
        </p:txBody>
      </p:sp>
      <p:sp>
        <p:nvSpPr>
          <p:cNvPr id="97310" name="AutoShape 30"/>
          <p:cNvSpPr>
            <a:spLocks noChangeArrowheads="1"/>
          </p:cNvSpPr>
          <p:nvPr/>
        </p:nvSpPr>
        <p:spPr bwMode="auto">
          <a:xfrm flipV="1">
            <a:off x="3287713" y="44513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11" name="Rectangle 31"/>
          <p:cNvSpPr>
            <a:spLocks noChangeArrowheads="1"/>
          </p:cNvSpPr>
          <p:nvPr/>
        </p:nvSpPr>
        <p:spPr bwMode="auto">
          <a:xfrm>
            <a:off x="2944813" y="516255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USB</a:t>
            </a:r>
          </a:p>
          <a:p>
            <a:pPr algn="ctr">
              <a:lnSpc>
                <a:spcPct val="100000"/>
              </a:lnSpc>
            </a:pPr>
            <a:r>
              <a:rPr lang="en-US" sz="1600"/>
              <a:t>controller</a:t>
            </a:r>
          </a:p>
        </p:txBody>
      </p:sp>
      <p:sp>
        <p:nvSpPr>
          <p:cNvPr id="97312" name="Line 32"/>
          <p:cNvSpPr>
            <a:spLocks noChangeShapeType="1"/>
          </p:cNvSpPr>
          <p:nvPr/>
        </p:nvSpPr>
        <p:spPr bwMode="auto">
          <a:xfrm>
            <a:off x="3173413" y="56959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13" name="Line 33"/>
          <p:cNvSpPr>
            <a:spLocks noChangeShapeType="1"/>
          </p:cNvSpPr>
          <p:nvPr/>
        </p:nvSpPr>
        <p:spPr bwMode="auto">
          <a:xfrm>
            <a:off x="3935413" y="56959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14" name="Text Box 34"/>
          <p:cNvSpPr txBox="1">
            <a:spLocks noChangeArrowheads="1"/>
          </p:cNvSpPr>
          <p:nvPr/>
        </p:nvSpPr>
        <p:spPr bwMode="auto">
          <a:xfrm>
            <a:off x="2680280" y="5923548"/>
            <a:ext cx="83388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Mouse</a:t>
            </a:r>
          </a:p>
        </p:txBody>
      </p:sp>
      <p:sp>
        <p:nvSpPr>
          <p:cNvPr id="97315" name="Text Box 35"/>
          <p:cNvSpPr txBox="1">
            <a:spLocks noChangeArrowheads="1"/>
          </p:cNvSpPr>
          <p:nvPr/>
        </p:nvSpPr>
        <p:spPr bwMode="auto">
          <a:xfrm>
            <a:off x="3332194" y="5923548"/>
            <a:ext cx="112883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Keyboard</a:t>
            </a:r>
          </a:p>
        </p:txBody>
      </p:sp>
      <p:sp>
        <p:nvSpPr>
          <p:cNvPr id="97316" name="Line 36"/>
          <p:cNvSpPr>
            <a:spLocks noChangeShapeType="1"/>
          </p:cNvSpPr>
          <p:nvPr/>
        </p:nvSpPr>
        <p:spPr bwMode="auto">
          <a:xfrm>
            <a:off x="5230813" y="56959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17" name="Text Box 37"/>
          <p:cNvSpPr txBox="1">
            <a:spLocks noChangeArrowheads="1"/>
          </p:cNvSpPr>
          <p:nvPr/>
        </p:nvSpPr>
        <p:spPr bwMode="auto">
          <a:xfrm>
            <a:off x="4665598" y="5923548"/>
            <a:ext cx="93807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Monitor</a:t>
            </a:r>
          </a:p>
        </p:txBody>
      </p:sp>
      <p:sp>
        <p:nvSpPr>
          <p:cNvPr id="97318" name="Line 38"/>
          <p:cNvSpPr>
            <a:spLocks noChangeShapeType="1"/>
          </p:cNvSpPr>
          <p:nvPr/>
        </p:nvSpPr>
        <p:spPr bwMode="auto">
          <a:xfrm>
            <a:off x="7535863" y="569595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19" name="AutoShape 39"/>
          <p:cNvSpPr>
            <a:spLocks noChangeArrowheads="1"/>
          </p:cNvSpPr>
          <p:nvPr/>
        </p:nvSpPr>
        <p:spPr bwMode="auto">
          <a:xfrm>
            <a:off x="7231063" y="607695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Disk</a:t>
            </a:r>
          </a:p>
        </p:txBody>
      </p:sp>
      <p:sp>
        <p:nvSpPr>
          <p:cNvPr id="97320" name="AutoShape 40"/>
          <p:cNvSpPr>
            <a:spLocks noChangeArrowheads="1"/>
          </p:cNvSpPr>
          <p:nvPr/>
        </p:nvSpPr>
        <p:spPr bwMode="auto">
          <a:xfrm>
            <a:off x="2379663" y="423545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21" name="Rectangle 41"/>
          <p:cNvSpPr>
            <a:spLocks noChangeArrowheads="1"/>
          </p:cNvSpPr>
          <p:nvPr/>
        </p:nvSpPr>
        <p:spPr bwMode="auto">
          <a:xfrm>
            <a:off x="3455989" y="4405313"/>
            <a:ext cx="166687" cy="152400"/>
          </a:xfrm>
          <a:prstGeom prst="rect">
            <a:avLst/>
          </a:prstGeom>
          <a:solidFill>
            <a:srgbClr val="F7F5CD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22" name="Rectangle 42"/>
          <p:cNvSpPr>
            <a:spLocks noChangeArrowheads="1"/>
          </p:cNvSpPr>
          <p:nvPr/>
        </p:nvSpPr>
        <p:spPr bwMode="auto">
          <a:xfrm>
            <a:off x="5132389" y="4395788"/>
            <a:ext cx="166687" cy="152400"/>
          </a:xfrm>
          <a:prstGeom prst="rect">
            <a:avLst/>
          </a:prstGeom>
          <a:solidFill>
            <a:srgbClr val="F7F5CD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23" name="Rectangle 43"/>
          <p:cNvSpPr>
            <a:spLocks noChangeArrowheads="1"/>
          </p:cNvSpPr>
          <p:nvPr/>
        </p:nvSpPr>
        <p:spPr bwMode="auto">
          <a:xfrm>
            <a:off x="7466014" y="4386263"/>
            <a:ext cx="161925" cy="152400"/>
          </a:xfrm>
          <a:prstGeom prst="rect">
            <a:avLst/>
          </a:prstGeom>
          <a:solidFill>
            <a:srgbClr val="F7F5CD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24" name="Text Box 44"/>
          <p:cNvSpPr txBox="1">
            <a:spLocks noChangeArrowheads="1"/>
          </p:cNvSpPr>
          <p:nvPr/>
        </p:nvSpPr>
        <p:spPr bwMode="auto">
          <a:xfrm>
            <a:off x="6053138" y="4540250"/>
            <a:ext cx="87471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I/O bus</a:t>
            </a:r>
          </a:p>
        </p:txBody>
      </p:sp>
      <p:sp>
        <p:nvSpPr>
          <p:cNvPr id="97325" name="Rectangle 45"/>
          <p:cNvSpPr>
            <a:spLocks noChangeArrowheads="1"/>
          </p:cNvSpPr>
          <p:nvPr/>
        </p:nvSpPr>
        <p:spPr bwMode="auto">
          <a:xfrm>
            <a:off x="6356351" y="4324350"/>
            <a:ext cx="161925" cy="152400"/>
          </a:xfrm>
          <a:prstGeom prst="rect">
            <a:avLst/>
          </a:prstGeom>
          <a:solidFill>
            <a:srgbClr val="F7F5CD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26" name="Rectangle 46"/>
          <p:cNvSpPr>
            <a:spLocks noChangeArrowheads="1"/>
          </p:cNvSpPr>
          <p:nvPr/>
        </p:nvSpPr>
        <p:spPr bwMode="auto">
          <a:xfrm>
            <a:off x="8247063" y="424815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27" name="Rectangle 47"/>
          <p:cNvSpPr>
            <a:spLocks noChangeArrowheads="1"/>
          </p:cNvSpPr>
          <p:nvPr/>
        </p:nvSpPr>
        <p:spPr bwMode="auto">
          <a:xfrm>
            <a:off x="8551863" y="424815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28" name="Rectangle 48"/>
          <p:cNvSpPr>
            <a:spLocks noChangeArrowheads="1"/>
          </p:cNvSpPr>
          <p:nvPr/>
        </p:nvSpPr>
        <p:spPr bwMode="auto">
          <a:xfrm>
            <a:off x="8856663" y="424815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29" name="Text Box 49"/>
          <p:cNvSpPr txBox="1">
            <a:spLocks noChangeArrowheads="1"/>
          </p:cNvSpPr>
          <p:nvPr/>
        </p:nvSpPr>
        <p:spPr bwMode="auto">
          <a:xfrm>
            <a:off x="8232776" y="4629151"/>
            <a:ext cx="2212975" cy="1069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/>
              <a:t>Expansion slots for</a:t>
            </a:r>
          </a:p>
          <a:p>
            <a:pPr algn="l">
              <a:lnSpc>
                <a:spcPct val="100000"/>
              </a:lnSpc>
            </a:pPr>
            <a:r>
              <a:rPr lang="en-US" sz="1600"/>
              <a:t>other devices such</a:t>
            </a:r>
          </a:p>
          <a:p>
            <a:pPr algn="l">
              <a:lnSpc>
                <a:spcPct val="100000"/>
              </a:lnSpc>
            </a:pPr>
            <a:r>
              <a:rPr lang="en-US" sz="1600"/>
              <a:t>as network adapters.</a:t>
            </a:r>
          </a:p>
          <a:p>
            <a:pPr algn="l">
              <a:lnSpc>
                <a:spcPct val="100000"/>
              </a:lnSpc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453458938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51" name="Rectangle 4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 a Disk Sector (1)</a:t>
            </a:r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7815264" y="2988677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Main</a:t>
            </a:r>
          </a:p>
          <a:p>
            <a:pPr algn="ctr">
              <a:lnSpc>
                <a:spcPct val="100000"/>
              </a:lnSpc>
            </a:pPr>
            <a:r>
              <a:rPr lang="en-US" sz="1600" dirty="0"/>
              <a:t>memory</a:t>
            </a:r>
          </a:p>
        </p:txBody>
      </p:sp>
      <p:sp>
        <p:nvSpPr>
          <p:cNvPr id="98309" name="AutoShape 5"/>
          <p:cNvSpPr>
            <a:spLocks noChangeArrowheads="1"/>
          </p:cNvSpPr>
          <p:nvPr/>
        </p:nvSpPr>
        <p:spPr bwMode="auto">
          <a:xfrm>
            <a:off x="6291263" y="31242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5376864" y="31559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8311" name="AutoShape 7"/>
          <p:cNvSpPr>
            <a:spLocks noChangeArrowheads="1"/>
          </p:cNvSpPr>
          <p:nvPr/>
        </p:nvSpPr>
        <p:spPr bwMode="auto">
          <a:xfrm>
            <a:off x="3919538" y="31242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2935288" y="1828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13" name="Rectangle 9"/>
          <p:cNvSpPr>
            <a:spLocks noChangeArrowheads="1"/>
          </p:cNvSpPr>
          <p:nvPr/>
        </p:nvSpPr>
        <p:spPr bwMode="auto">
          <a:xfrm>
            <a:off x="2935288" y="1981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14" name="Rectangle 10"/>
          <p:cNvSpPr>
            <a:spLocks noChangeArrowheads="1"/>
          </p:cNvSpPr>
          <p:nvPr/>
        </p:nvSpPr>
        <p:spPr bwMode="auto">
          <a:xfrm>
            <a:off x="2935288" y="2133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15" name="Rectangle 11"/>
          <p:cNvSpPr>
            <a:spLocks noChangeArrowheads="1"/>
          </p:cNvSpPr>
          <p:nvPr/>
        </p:nvSpPr>
        <p:spPr bwMode="auto">
          <a:xfrm>
            <a:off x="2935288" y="2286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16" name="Rectangle 12"/>
          <p:cNvSpPr>
            <a:spLocks noChangeArrowheads="1"/>
          </p:cNvSpPr>
          <p:nvPr/>
        </p:nvSpPr>
        <p:spPr bwMode="auto">
          <a:xfrm>
            <a:off x="2935288" y="2438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17" name="AutoShape 13"/>
          <p:cNvSpPr>
            <a:spLocks noChangeArrowheads="1"/>
          </p:cNvSpPr>
          <p:nvPr/>
        </p:nvSpPr>
        <p:spPr bwMode="auto">
          <a:xfrm>
            <a:off x="3708400" y="1828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18" name="AutoShape 14"/>
          <p:cNvSpPr>
            <a:spLocks noChangeArrowheads="1"/>
          </p:cNvSpPr>
          <p:nvPr/>
        </p:nvSpPr>
        <p:spPr bwMode="auto">
          <a:xfrm flipH="1">
            <a:off x="3619500" y="2209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19" name="Rectangle 15"/>
          <p:cNvSpPr>
            <a:spLocks noChangeArrowheads="1"/>
          </p:cNvSpPr>
          <p:nvPr/>
        </p:nvSpPr>
        <p:spPr bwMode="auto">
          <a:xfrm>
            <a:off x="4152900" y="1693277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ALU</a:t>
            </a:r>
          </a:p>
        </p:txBody>
      </p:sp>
      <p:sp>
        <p:nvSpPr>
          <p:cNvPr id="98320" name="Text Box 16"/>
          <p:cNvSpPr txBox="1">
            <a:spLocks noChangeArrowheads="1"/>
          </p:cNvSpPr>
          <p:nvPr/>
        </p:nvSpPr>
        <p:spPr bwMode="auto">
          <a:xfrm>
            <a:off x="2545964" y="1524000"/>
            <a:ext cx="1361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Register file</a:t>
            </a:r>
          </a:p>
        </p:txBody>
      </p:sp>
      <p:sp>
        <p:nvSpPr>
          <p:cNvPr id="98321" name="AutoShape 17"/>
          <p:cNvSpPr>
            <a:spLocks noChangeArrowheads="1"/>
          </p:cNvSpPr>
          <p:nvPr/>
        </p:nvSpPr>
        <p:spPr bwMode="auto">
          <a:xfrm>
            <a:off x="3009900" y="26670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2" name="Rectangle 18"/>
          <p:cNvSpPr>
            <a:spLocks noChangeArrowheads="1"/>
          </p:cNvSpPr>
          <p:nvPr/>
        </p:nvSpPr>
        <p:spPr bwMode="auto">
          <a:xfrm>
            <a:off x="1866900" y="14478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3" name="Text Box 19"/>
          <p:cNvSpPr txBox="1">
            <a:spLocks noChangeArrowheads="1"/>
          </p:cNvSpPr>
          <p:nvPr/>
        </p:nvSpPr>
        <p:spPr bwMode="auto">
          <a:xfrm>
            <a:off x="1752600" y="1143000"/>
            <a:ext cx="10858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CPU chip</a:t>
            </a:r>
          </a:p>
        </p:txBody>
      </p:sp>
      <p:sp>
        <p:nvSpPr>
          <p:cNvPr id="98324" name="AutoShape 20"/>
          <p:cNvSpPr>
            <a:spLocks noChangeArrowheads="1"/>
          </p:cNvSpPr>
          <p:nvPr/>
        </p:nvSpPr>
        <p:spPr bwMode="auto">
          <a:xfrm>
            <a:off x="5600700" y="38100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5" name="AutoShape 21"/>
          <p:cNvSpPr>
            <a:spLocks noChangeArrowheads="1"/>
          </p:cNvSpPr>
          <p:nvPr/>
        </p:nvSpPr>
        <p:spPr bwMode="auto">
          <a:xfrm flipV="1">
            <a:off x="6705600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6" name="Rectangle 22"/>
          <p:cNvSpPr>
            <a:spLocks noChangeArrowheads="1"/>
          </p:cNvSpPr>
          <p:nvPr/>
        </p:nvSpPr>
        <p:spPr bwMode="auto">
          <a:xfrm>
            <a:off x="6286500" y="5287377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Disk </a:t>
            </a:r>
          </a:p>
          <a:p>
            <a:pPr algn="ctr">
              <a:lnSpc>
                <a:spcPct val="100000"/>
              </a:lnSpc>
            </a:pPr>
            <a:r>
              <a:rPr lang="en-US" sz="1600" dirty="0"/>
              <a:t>controller</a:t>
            </a:r>
          </a:p>
        </p:txBody>
      </p:sp>
      <p:sp>
        <p:nvSpPr>
          <p:cNvPr id="98327" name="AutoShape 23"/>
          <p:cNvSpPr>
            <a:spLocks noChangeArrowheads="1"/>
          </p:cNvSpPr>
          <p:nvPr/>
        </p:nvSpPr>
        <p:spPr bwMode="auto">
          <a:xfrm flipV="1">
            <a:off x="4375150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8" name="Rectangle 24"/>
          <p:cNvSpPr>
            <a:spLocks noChangeArrowheads="1"/>
          </p:cNvSpPr>
          <p:nvPr/>
        </p:nvSpPr>
        <p:spPr bwMode="auto">
          <a:xfrm>
            <a:off x="3956050" y="5287377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Graphics</a:t>
            </a:r>
          </a:p>
          <a:p>
            <a:pPr algn="ctr">
              <a:lnSpc>
                <a:spcPct val="100000"/>
              </a:lnSpc>
            </a:pPr>
            <a:r>
              <a:rPr lang="en-US" sz="1600" dirty="0"/>
              <a:t>adapter</a:t>
            </a:r>
          </a:p>
        </p:txBody>
      </p:sp>
      <p:sp>
        <p:nvSpPr>
          <p:cNvPr id="98329" name="AutoShape 25"/>
          <p:cNvSpPr>
            <a:spLocks noChangeArrowheads="1"/>
          </p:cNvSpPr>
          <p:nvPr/>
        </p:nvSpPr>
        <p:spPr bwMode="auto">
          <a:xfrm flipV="1">
            <a:off x="2698750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0" name="Rectangle 26"/>
          <p:cNvSpPr>
            <a:spLocks noChangeArrowheads="1"/>
          </p:cNvSpPr>
          <p:nvPr/>
        </p:nvSpPr>
        <p:spPr bwMode="auto">
          <a:xfrm>
            <a:off x="2355850" y="5198477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USB</a:t>
            </a:r>
          </a:p>
          <a:p>
            <a:pPr algn="ctr">
              <a:lnSpc>
                <a:spcPct val="100000"/>
              </a:lnSpc>
            </a:pPr>
            <a:r>
              <a:rPr lang="en-US" sz="1600"/>
              <a:t>controller</a:t>
            </a:r>
          </a:p>
        </p:txBody>
      </p:sp>
      <p:sp>
        <p:nvSpPr>
          <p:cNvPr id="98331" name="Line 27"/>
          <p:cNvSpPr>
            <a:spLocks noChangeShapeType="1"/>
          </p:cNvSpPr>
          <p:nvPr/>
        </p:nvSpPr>
        <p:spPr bwMode="auto">
          <a:xfrm>
            <a:off x="2584450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2" name="Line 28"/>
          <p:cNvSpPr>
            <a:spLocks noChangeShapeType="1"/>
          </p:cNvSpPr>
          <p:nvPr/>
        </p:nvSpPr>
        <p:spPr bwMode="auto">
          <a:xfrm>
            <a:off x="3346450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3" name="Text Box 29"/>
          <p:cNvSpPr txBox="1">
            <a:spLocks noChangeArrowheads="1"/>
          </p:cNvSpPr>
          <p:nvPr/>
        </p:nvSpPr>
        <p:spPr bwMode="auto">
          <a:xfrm>
            <a:off x="2146023" y="6035675"/>
            <a:ext cx="84510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mouse</a:t>
            </a:r>
          </a:p>
        </p:txBody>
      </p:sp>
      <p:sp>
        <p:nvSpPr>
          <p:cNvPr id="98334" name="Text Box 30"/>
          <p:cNvSpPr txBox="1">
            <a:spLocks noChangeArrowheads="1"/>
          </p:cNvSpPr>
          <p:nvPr/>
        </p:nvSpPr>
        <p:spPr bwMode="auto">
          <a:xfrm>
            <a:off x="2822677" y="6019800"/>
            <a:ext cx="109517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keyboard</a:t>
            </a:r>
          </a:p>
        </p:txBody>
      </p:sp>
      <p:sp>
        <p:nvSpPr>
          <p:cNvPr id="98335" name="Line 31"/>
          <p:cNvSpPr>
            <a:spLocks noChangeShapeType="1"/>
          </p:cNvSpPr>
          <p:nvPr/>
        </p:nvSpPr>
        <p:spPr bwMode="auto">
          <a:xfrm>
            <a:off x="4641850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6" name="Text Box 32"/>
          <p:cNvSpPr txBox="1">
            <a:spLocks noChangeArrowheads="1"/>
          </p:cNvSpPr>
          <p:nvPr/>
        </p:nvSpPr>
        <p:spPr bwMode="auto">
          <a:xfrm>
            <a:off x="4076636" y="6035675"/>
            <a:ext cx="93807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Monitor</a:t>
            </a:r>
          </a:p>
        </p:txBody>
      </p:sp>
      <p:sp>
        <p:nvSpPr>
          <p:cNvPr id="98337" name="Line 33"/>
          <p:cNvSpPr>
            <a:spLocks noChangeShapeType="1"/>
          </p:cNvSpPr>
          <p:nvPr/>
        </p:nvSpPr>
        <p:spPr bwMode="auto">
          <a:xfrm>
            <a:off x="6946900" y="5791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8" name="AutoShape 34"/>
          <p:cNvSpPr>
            <a:spLocks noChangeArrowheads="1"/>
          </p:cNvSpPr>
          <p:nvPr/>
        </p:nvSpPr>
        <p:spPr bwMode="auto">
          <a:xfrm>
            <a:off x="6648450" y="6189077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Disk</a:t>
            </a:r>
          </a:p>
        </p:txBody>
      </p:sp>
      <p:sp>
        <p:nvSpPr>
          <p:cNvPr id="98339" name="AutoShape 35"/>
          <p:cNvSpPr>
            <a:spLocks noChangeArrowheads="1"/>
          </p:cNvSpPr>
          <p:nvPr/>
        </p:nvSpPr>
        <p:spPr bwMode="auto">
          <a:xfrm>
            <a:off x="1790700" y="4330700"/>
            <a:ext cx="6972300" cy="393700"/>
          </a:xfrm>
          <a:prstGeom prst="leftRightArrow">
            <a:avLst>
              <a:gd name="adj1" fmla="val 48611"/>
              <a:gd name="adj2" fmla="val 91500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0" name="Rectangle 36"/>
          <p:cNvSpPr>
            <a:spLocks noChangeArrowheads="1"/>
          </p:cNvSpPr>
          <p:nvPr/>
        </p:nvSpPr>
        <p:spPr bwMode="auto">
          <a:xfrm>
            <a:off x="2867025" y="4500563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1" name="Rectangle 37"/>
          <p:cNvSpPr>
            <a:spLocks noChangeArrowheads="1"/>
          </p:cNvSpPr>
          <p:nvPr/>
        </p:nvSpPr>
        <p:spPr bwMode="auto">
          <a:xfrm>
            <a:off x="4543425" y="4491038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2" name="Rectangle 38"/>
          <p:cNvSpPr>
            <a:spLocks noChangeArrowheads="1"/>
          </p:cNvSpPr>
          <p:nvPr/>
        </p:nvSpPr>
        <p:spPr bwMode="auto">
          <a:xfrm>
            <a:off x="6877051" y="4481513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3" name="Text Box 39"/>
          <p:cNvSpPr txBox="1">
            <a:spLocks noChangeArrowheads="1"/>
          </p:cNvSpPr>
          <p:nvPr/>
        </p:nvSpPr>
        <p:spPr bwMode="auto">
          <a:xfrm>
            <a:off x="7077076" y="4127500"/>
            <a:ext cx="87471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I/O bus</a:t>
            </a:r>
          </a:p>
        </p:txBody>
      </p:sp>
      <p:sp>
        <p:nvSpPr>
          <p:cNvPr id="98344" name="Rectangle 40"/>
          <p:cNvSpPr>
            <a:spLocks noChangeArrowheads="1"/>
          </p:cNvSpPr>
          <p:nvPr/>
        </p:nvSpPr>
        <p:spPr bwMode="auto">
          <a:xfrm>
            <a:off x="5767389" y="4419600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5" name="Line 41"/>
          <p:cNvSpPr>
            <a:spLocks noChangeShapeType="1"/>
          </p:cNvSpPr>
          <p:nvPr/>
        </p:nvSpPr>
        <p:spPr bwMode="auto">
          <a:xfrm>
            <a:off x="3879850" y="3365500"/>
            <a:ext cx="2012950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6" name="Line 42"/>
          <p:cNvSpPr>
            <a:spLocks noChangeShapeType="1"/>
          </p:cNvSpPr>
          <p:nvPr/>
        </p:nvSpPr>
        <p:spPr bwMode="auto">
          <a:xfrm>
            <a:off x="5856288" y="3365501"/>
            <a:ext cx="0" cy="1135063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7" name="Line 43"/>
          <p:cNvSpPr>
            <a:spLocks noChangeShapeType="1"/>
          </p:cNvSpPr>
          <p:nvPr/>
        </p:nvSpPr>
        <p:spPr bwMode="auto">
          <a:xfrm flipV="1">
            <a:off x="5818188" y="4529138"/>
            <a:ext cx="1128712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8" name="Line 44"/>
          <p:cNvSpPr>
            <a:spLocks noChangeShapeType="1"/>
          </p:cNvSpPr>
          <p:nvPr/>
        </p:nvSpPr>
        <p:spPr bwMode="auto">
          <a:xfrm>
            <a:off x="6953250" y="4487864"/>
            <a:ext cx="0" cy="782637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9" name="Rectangle 45"/>
          <p:cNvSpPr>
            <a:spLocks noChangeArrowheads="1"/>
          </p:cNvSpPr>
          <p:nvPr/>
        </p:nvSpPr>
        <p:spPr bwMode="auto">
          <a:xfrm>
            <a:off x="2019300" y="3172827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Bus interface</a:t>
            </a:r>
          </a:p>
        </p:txBody>
      </p:sp>
      <p:sp>
        <p:nvSpPr>
          <p:cNvPr id="98350" name="Text Box 46"/>
          <p:cNvSpPr txBox="1">
            <a:spLocks noChangeArrowheads="1"/>
          </p:cNvSpPr>
          <p:nvPr/>
        </p:nvSpPr>
        <p:spPr bwMode="auto">
          <a:xfrm>
            <a:off x="5562600" y="1323975"/>
            <a:ext cx="4876800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dirty="0"/>
              <a:t>CPU initiates a disk read by writing a command, logical block number, and destination memory address to a </a:t>
            </a:r>
            <a:r>
              <a:rPr lang="en-US" b="0" dirty="0">
                <a:solidFill>
                  <a:srgbClr val="FF0000"/>
                </a:solidFill>
              </a:rPr>
              <a:t>port </a:t>
            </a:r>
            <a:r>
              <a:rPr lang="en-US" b="0" dirty="0"/>
              <a:t>(address) associated with disk controller.</a:t>
            </a:r>
          </a:p>
        </p:txBody>
      </p:sp>
    </p:spTree>
    <p:extLst>
      <p:ext uri="{BB962C8B-B14F-4D97-AF65-F5344CB8AC3E}">
        <p14:creationId xmlns:p14="http://schemas.microsoft.com/office/powerpoint/2010/main" val="2052899870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75" name="Rectangle 4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 a Disk Sector (2)</a:t>
            </a: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7818439" y="297180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Main</a:t>
            </a:r>
          </a:p>
          <a:p>
            <a:pPr algn="ctr">
              <a:lnSpc>
                <a:spcPct val="100000"/>
              </a:lnSpc>
            </a:pPr>
            <a:r>
              <a:rPr lang="en-US" sz="1600" dirty="0"/>
              <a:t>memory</a:t>
            </a:r>
          </a:p>
        </p:txBody>
      </p:sp>
      <p:sp>
        <p:nvSpPr>
          <p:cNvPr id="99333" name="AutoShape 5"/>
          <p:cNvSpPr>
            <a:spLocks noChangeArrowheads="1"/>
          </p:cNvSpPr>
          <p:nvPr/>
        </p:nvSpPr>
        <p:spPr bwMode="auto">
          <a:xfrm>
            <a:off x="6294438" y="31242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5380039" y="31559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9335" name="AutoShape 7"/>
          <p:cNvSpPr>
            <a:spLocks noChangeArrowheads="1"/>
          </p:cNvSpPr>
          <p:nvPr/>
        </p:nvSpPr>
        <p:spPr bwMode="auto">
          <a:xfrm>
            <a:off x="3922713" y="31242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2938463" y="1828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2938463" y="1981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2938463" y="2133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9" name="Rectangle 11"/>
          <p:cNvSpPr>
            <a:spLocks noChangeArrowheads="1"/>
          </p:cNvSpPr>
          <p:nvPr/>
        </p:nvSpPr>
        <p:spPr bwMode="auto">
          <a:xfrm>
            <a:off x="2938463" y="2286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0" name="Rectangle 12"/>
          <p:cNvSpPr>
            <a:spLocks noChangeArrowheads="1"/>
          </p:cNvSpPr>
          <p:nvPr/>
        </p:nvSpPr>
        <p:spPr bwMode="auto">
          <a:xfrm>
            <a:off x="2938463" y="2438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1" name="AutoShape 13"/>
          <p:cNvSpPr>
            <a:spLocks noChangeArrowheads="1"/>
          </p:cNvSpPr>
          <p:nvPr/>
        </p:nvSpPr>
        <p:spPr bwMode="auto">
          <a:xfrm>
            <a:off x="3711575" y="1828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2" name="AutoShape 14"/>
          <p:cNvSpPr>
            <a:spLocks noChangeArrowheads="1"/>
          </p:cNvSpPr>
          <p:nvPr/>
        </p:nvSpPr>
        <p:spPr bwMode="auto">
          <a:xfrm flipH="1">
            <a:off x="3622675" y="2209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3" name="Rectangle 15"/>
          <p:cNvSpPr>
            <a:spLocks noChangeArrowheads="1"/>
          </p:cNvSpPr>
          <p:nvPr/>
        </p:nvSpPr>
        <p:spPr bwMode="auto">
          <a:xfrm>
            <a:off x="4156075" y="16764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ALU</a:t>
            </a:r>
          </a:p>
        </p:txBody>
      </p:sp>
      <p:sp>
        <p:nvSpPr>
          <p:cNvPr id="99344" name="Text Box 16"/>
          <p:cNvSpPr txBox="1">
            <a:spLocks noChangeArrowheads="1"/>
          </p:cNvSpPr>
          <p:nvPr/>
        </p:nvSpPr>
        <p:spPr bwMode="auto">
          <a:xfrm>
            <a:off x="2549139" y="1507123"/>
            <a:ext cx="1361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Register file</a:t>
            </a:r>
          </a:p>
        </p:txBody>
      </p:sp>
      <p:sp>
        <p:nvSpPr>
          <p:cNvPr id="99345" name="AutoShape 17"/>
          <p:cNvSpPr>
            <a:spLocks noChangeArrowheads="1"/>
          </p:cNvSpPr>
          <p:nvPr/>
        </p:nvSpPr>
        <p:spPr bwMode="auto">
          <a:xfrm>
            <a:off x="3013075" y="26670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6" name="Rectangle 18"/>
          <p:cNvSpPr>
            <a:spLocks noChangeArrowheads="1"/>
          </p:cNvSpPr>
          <p:nvPr/>
        </p:nvSpPr>
        <p:spPr bwMode="auto">
          <a:xfrm>
            <a:off x="1870075" y="14478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7" name="Text Box 19"/>
          <p:cNvSpPr txBox="1">
            <a:spLocks noChangeArrowheads="1"/>
          </p:cNvSpPr>
          <p:nvPr/>
        </p:nvSpPr>
        <p:spPr bwMode="auto">
          <a:xfrm>
            <a:off x="1771650" y="1143000"/>
            <a:ext cx="10858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CPU chip</a:t>
            </a:r>
          </a:p>
        </p:txBody>
      </p:sp>
      <p:sp>
        <p:nvSpPr>
          <p:cNvPr id="99348" name="AutoShape 20"/>
          <p:cNvSpPr>
            <a:spLocks noChangeArrowheads="1"/>
          </p:cNvSpPr>
          <p:nvPr/>
        </p:nvSpPr>
        <p:spPr bwMode="auto">
          <a:xfrm>
            <a:off x="5603875" y="38100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9" name="AutoShape 21"/>
          <p:cNvSpPr>
            <a:spLocks noChangeArrowheads="1"/>
          </p:cNvSpPr>
          <p:nvPr/>
        </p:nvSpPr>
        <p:spPr bwMode="auto">
          <a:xfrm flipV="1">
            <a:off x="670877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0" name="Rectangle 22"/>
          <p:cNvSpPr>
            <a:spLocks noChangeArrowheads="1"/>
          </p:cNvSpPr>
          <p:nvPr/>
        </p:nvSpPr>
        <p:spPr bwMode="auto">
          <a:xfrm>
            <a:off x="6289675" y="52705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Disk </a:t>
            </a:r>
          </a:p>
          <a:p>
            <a:pPr algn="ctr">
              <a:lnSpc>
                <a:spcPct val="100000"/>
              </a:lnSpc>
            </a:pPr>
            <a:r>
              <a:rPr lang="en-US" sz="1600" dirty="0"/>
              <a:t>controller</a:t>
            </a:r>
          </a:p>
        </p:txBody>
      </p:sp>
      <p:sp>
        <p:nvSpPr>
          <p:cNvPr id="99351" name="AutoShape 23"/>
          <p:cNvSpPr>
            <a:spLocks noChangeArrowheads="1"/>
          </p:cNvSpPr>
          <p:nvPr/>
        </p:nvSpPr>
        <p:spPr bwMode="auto">
          <a:xfrm flipV="1">
            <a:off x="437832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2" name="Rectangle 24"/>
          <p:cNvSpPr>
            <a:spLocks noChangeArrowheads="1"/>
          </p:cNvSpPr>
          <p:nvPr/>
        </p:nvSpPr>
        <p:spPr bwMode="auto">
          <a:xfrm>
            <a:off x="3959225" y="52705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Graphics</a:t>
            </a:r>
          </a:p>
          <a:p>
            <a:pPr algn="ctr">
              <a:lnSpc>
                <a:spcPct val="100000"/>
              </a:lnSpc>
            </a:pPr>
            <a:r>
              <a:rPr lang="en-US" sz="1600" dirty="0"/>
              <a:t>adapter</a:t>
            </a:r>
          </a:p>
        </p:txBody>
      </p:sp>
      <p:sp>
        <p:nvSpPr>
          <p:cNvPr id="99353" name="AutoShape 25"/>
          <p:cNvSpPr>
            <a:spLocks noChangeArrowheads="1"/>
          </p:cNvSpPr>
          <p:nvPr/>
        </p:nvSpPr>
        <p:spPr bwMode="auto">
          <a:xfrm flipV="1">
            <a:off x="270192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4" name="Rectangle 26"/>
          <p:cNvSpPr>
            <a:spLocks noChangeArrowheads="1"/>
          </p:cNvSpPr>
          <p:nvPr/>
        </p:nvSpPr>
        <p:spPr bwMode="auto">
          <a:xfrm>
            <a:off x="2359025" y="525780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USB</a:t>
            </a:r>
          </a:p>
          <a:p>
            <a:pPr algn="ctr">
              <a:lnSpc>
                <a:spcPct val="100000"/>
              </a:lnSpc>
            </a:pPr>
            <a:r>
              <a:rPr lang="en-US" sz="1600"/>
              <a:t>controller</a:t>
            </a:r>
          </a:p>
        </p:txBody>
      </p:sp>
      <p:sp>
        <p:nvSpPr>
          <p:cNvPr id="99355" name="Line 27"/>
          <p:cNvSpPr>
            <a:spLocks noChangeShapeType="1"/>
          </p:cNvSpPr>
          <p:nvPr/>
        </p:nvSpPr>
        <p:spPr bwMode="auto">
          <a:xfrm>
            <a:off x="25876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6" name="Line 28"/>
          <p:cNvSpPr>
            <a:spLocks noChangeShapeType="1"/>
          </p:cNvSpPr>
          <p:nvPr/>
        </p:nvSpPr>
        <p:spPr bwMode="auto">
          <a:xfrm>
            <a:off x="33496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7" name="Text Box 29"/>
          <p:cNvSpPr txBox="1">
            <a:spLocks noChangeArrowheads="1"/>
          </p:cNvSpPr>
          <p:nvPr/>
        </p:nvSpPr>
        <p:spPr bwMode="auto">
          <a:xfrm>
            <a:off x="2094492" y="6018798"/>
            <a:ext cx="83388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Mouse</a:t>
            </a:r>
          </a:p>
        </p:txBody>
      </p:sp>
      <p:sp>
        <p:nvSpPr>
          <p:cNvPr id="99358" name="Text Box 30"/>
          <p:cNvSpPr txBox="1">
            <a:spLocks noChangeArrowheads="1"/>
          </p:cNvSpPr>
          <p:nvPr/>
        </p:nvSpPr>
        <p:spPr bwMode="auto">
          <a:xfrm>
            <a:off x="2746407" y="6018798"/>
            <a:ext cx="112883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Keyboard</a:t>
            </a:r>
          </a:p>
        </p:txBody>
      </p:sp>
      <p:sp>
        <p:nvSpPr>
          <p:cNvPr id="99359" name="Line 31"/>
          <p:cNvSpPr>
            <a:spLocks noChangeShapeType="1"/>
          </p:cNvSpPr>
          <p:nvPr/>
        </p:nvSpPr>
        <p:spPr bwMode="auto">
          <a:xfrm>
            <a:off x="46450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0" name="Text Box 32"/>
          <p:cNvSpPr txBox="1">
            <a:spLocks noChangeArrowheads="1"/>
          </p:cNvSpPr>
          <p:nvPr/>
        </p:nvSpPr>
        <p:spPr bwMode="auto">
          <a:xfrm>
            <a:off x="4079811" y="6018798"/>
            <a:ext cx="93807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Monitor</a:t>
            </a:r>
          </a:p>
        </p:txBody>
      </p:sp>
      <p:sp>
        <p:nvSpPr>
          <p:cNvPr id="99361" name="AutoShape 33"/>
          <p:cNvSpPr>
            <a:spLocks noChangeArrowheads="1"/>
          </p:cNvSpPr>
          <p:nvPr/>
        </p:nvSpPr>
        <p:spPr bwMode="auto">
          <a:xfrm>
            <a:off x="6645275" y="617220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Disk</a:t>
            </a:r>
          </a:p>
        </p:txBody>
      </p:sp>
      <p:sp>
        <p:nvSpPr>
          <p:cNvPr id="99362" name="AutoShape 34"/>
          <p:cNvSpPr>
            <a:spLocks noChangeArrowheads="1"/>
          </p:cNvSpPr>
          <p:nvPr/>
        </p:nvSpPr>
        <p:spPr bwMode="auto">
          <a:xfrm>
            <a:off x="1793875" y="4330700"/>
            <a:ext cx="6972300" cy="393700"/>
          </a:xfrm>
          <a:prstGeom prst="leftRightArrow">
            <a:avLst>
              <a:gd name="adj1" fmla="val 48611"/>
              <a:gd name="adj2" fmla="val 91500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3" name="Rectangle 35"/>
          <p:cNvSpPr>
            <a:spLocks noChangeArrowheads="1"/>
          </p:cNvSpPr>
          <p:nvPr/>
        </p:nvSpPr>
        <p:spPr bwMode="auto">
          <a:xfrm>
            <a:off x="2870200" y="4500563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4" name="Rectangle 36"/>
          <p:cNvSpPr>
            <a:spLocks noChangeArrowheads="1"/>
          </p:cNvSpPr>
          <p:nvPr/>
        </p:nvSpPr>
        <p:spPr bwMode="auto">
          <a:xfrm>
            <a:off x="4546600" y="4491038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5" name="Rectangle 37"/>
          <p:cNvSpPr>
            <a:spLocks noChangeArrowheads="1"/>
          </p:cNvSpPr>
          <p:nvPr/>
        </p:nvSpPr>
        <p:spPr bwMode="auto">
          <a:xfrm>
            <a:off x="6880226" y="4481513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6" name="Text Box 38"/>
          <p:cNvSpPr txBox="1">
            <a:spLocks noChangeArrowheads="1"/>
          </p:cNvSpPr>
          <p:nvPr/>
        </p:nvSpPr>
        <p:spPr bwMode="auto">
          <a:xfrm>
            <a:off x="7080251" y="4127500"/>
            <a:ext cx="87471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I/O bus</a:t>
            </a:r>
          </a:p>
        </p:txBody>
      </p:sp>
      <p:sp>
        <p:nvSpPr>
          <p:cNvPr id="99367" name="Rectangle 39"/>
          <p:cNvSpPr>
            <a:spLocks noChangeArrowheads="1"/>
          </p:cNvSpPr>
          <p:nvPr/>
        </p:nvSpPr>
        <p:spPr bwMode="auto">
          <a:xfrm>
            <a:off x="5770564" y="4419600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8" name="Line 40"/>
          <p:cNvSpPr>
            <a:spLocks noChangeShapeType="1"/>
          </p:cNvSpPr>
          <p:nvPr/>
        </p:nvSpPr>
        <p:spPr bwMode="auto">
          <a:xfrm>
            <a:off x="5821364" y="3365500"/>
            <a:ext cx="1965325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9" name="Line 41"/>
          <p:cNvSpPr>
            <a:spLocks noChangeShapeType="1"/>
          </p:cNvSpPr>
          <p:nvPr/>
        </p:nvSpPr>
        <p:spPr bwMode="auto">
          <a:xfrm>
            <a:off x="5859463" y="3365501"/>
            <a:ext cx="0" cy="1135063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70" name="Line 42"/>
          <p:cNvSpPr>
            <a:spLocks noChangeShapeType="1"/>
          </p:cNvSpPr>
          <p:nvPr/>
        </p:nvSpPr>
        <p:spPr bwMode="auto">
          <a:xfrm flipV="1">
            <a:off x="5821363" y="4529138"/>
            <a:ext cx="1128712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71" name="Line 43"/>
          <p:cNvSpPr>
            <a:spLocks noChangeShapeType="1"/>
          </p:cNvSpPr>
          <p:nvPr/>
        </p:nvSpPr>
        <p:spPr bwMode="auto">
          <a:xfrm flipH="1">
            <a:off x="6956425" y="4500564"/>
            <a:ext cx="0" cy="1671637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72" name="Rectangle 44"/>
          <p:cNvSpPr>
            <a:spLocks noChangeArrowheads="1"/>
          </p:cNvSpPr>
          <p:nvPr/>
        </p:nvSpPr>
        <p:spPr bwMode="auto">
          <a:xfrm>
            <a:off x="2022475" y="315595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Bus interface</a:t>
            </a:r>
          </a:p>
        </p:txBody>
      </p:sp>
      <p:sp>
        <p:nvSpPr>
          <p:cNvPr id="99374" name="Text Box 46"/>
          <p:cNvSpPr txBox="1">
            <a:spLocks noChangeArrowheads="1"/>
          </p:cNvSpPr>
          <p:nvPr/>
        </p:nvSpPr>
        <p:spPr bwMode="auto">
          <a:xfrm>
            <a:off x="5734050" y="1323975"/>
            <a:ext cx="4395788" cy="915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dirty="0"/>
              <a:t>Disk controller reads the sector and performs a direct memory access (</a:t>
            </a:r>
            <a:r>
              <a:rPr lang="en-US" b="0" dirty="0">
                <a:solidFill>
                  <a:srgbClr val="FF0000"/>
                </a:solidFill>
              </a:rPr>
              <a:t>DMA</a:t>
            </a:r>
            <a:r>
              <a:rPr lang="en-US" b="0" dirty="0"/>
              <a:t>) transfer into main memory.</a:t>
            </a:r>
          </a:p>
        </p:txBody>
      </p:sp>
    </p:spTree>
    <p:extLst>
      <p:ext uri="{BB962C8B-B14F-4D97-AF65-F5344CB8AC3E}">
        <p14:creationId xmlns:p14="http://schemas.microsoft.com/office/powerpoint/2010/main" val="790407237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00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 a Disk Sector (3)</a:t>
            </a: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7818439" y="297180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Main</a:t>
            </a:r>
          </a:p>
          <a:p>
            <a:pPr algn="ctr">
              <a:lnSpc>
                <a:spcPct val="100000"/>
              </a:lnSpc>
            </a:pPr>
            <a:r>
              <a:rPr lang="en-US" sz="1600" dirty="0"/>
              <a:t>memory</a:t>
            </a:r>
          </a:p>
        </p:txBody>
      </p:sp>
      <p:sp>
        <p:nvSpPr>
          <p:cNvPr id="100357" name="AutoShape 5"/>
          <p:cNvSpPr>
            <a:spLocks noChangeArrowheads="1"/>
          </p:cNvSpPr>
          <p:nvPr/>
        </p:nvSpPr>
        <p:spPr bwMode="auto">
          <a:xfrm>
            <a:off x="6294438" y="31242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5380039" y="31559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100359" name="AutoShape 7"/>
          <p:cNvSpPr>
            <a:spLocks noChangeArrowheads="1"/>
          </p:cNvSpPr>
          <p:nvPr/>
        </p:nvSpPr>
        <p:spPr bwMode="auto">
          <a:xfrm>
            <a:off x="3922713" y="31242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2938463" y="1828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61" name="Rectangle 9"/>
          <p:cNvSpPr>
            <a:spLocks noChangeArrowheads="1"/>
          </p:cNvSpPr>
          <p:nvPr/>
        </p:nvSpPr>
        <p:spPr bwMode="auto">
          <a:xfrm>
            <a:off x="2938463" y="1981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2938463" y="2133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63" name="Rectangle 11"/>
          <p:cNvSpPr>
            <a:spLocks noChangeArrowheads="1"/>
          </p:cNvSpPr>
          <p:nvPr/>
        </p:nvSpPr>
        <p:spPr bwMode="auto">
          <a:xfrm>
            <a:off x="2938463" y="2286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64" name="Rectangle 12"/>
          <p:cNvSpPr>
            <a:spLocks noChangeArrowheads="1"/>
          </p:cNvSpPr>
          <p:nvPr/>
        </p:nvSpPr>
        <p:spPr bwMode="auto">
          <a:xfrm>
            <a:off x="2938463" y="2438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65" name="AutoShape 13"/>
          <p:cNvSpPr>
            <a:spLocks noChangeArrowheads="1"/>
          </p:cNvSpPr>
          <p:nvPr/>
        </p:nvSpPr>
        <p:spPr bwMode="auto">
          <a:xfrm>
            <a:off x="3711575" y="1828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66" name="AutoShape 14"/>
          <p:cNvSpPr>
            <a:spLocks noChangeArrowheads="1"/>
          </p:cNvSpPr>
          <p:nvPr/>
        </p:nvSpPr>
        <p:spPr bwMode="auto">
          <a:xfrm flipH="1">
            <a:off x="3622675" y="2209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67" name="Rectangle 15"/>
          <p:cNvSpPr>
            <a:spLocks noChangeArrowheads="1"/>
          </p:cNvSpPr>
          <p:nvPr/>
        </p:nvSpPr>
        <p:spPr bwMode="auto">
          <a:xfrm>
            <a:off x="4156075" y="16764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ALU</a:t>
            </a:r>
          </a:p>
        </p:txBody>
      </p:sp>
      <p:sp>
        <p:nvSpPr>
          <p:cNvPr id="100368" name="Text Box 16"/>
          <p:cNvSpPr txBox="1">
            <a:spLocks noChangeArrowheads="1"/>
          </p:cNvSpPr>
          <p:nvPr/>
        </p:nvSpPr>
        <p:spPr bwMode="auto">
          <a:xfrm>
            <a:off x="2549139" y="1507123"/>
            <a:ext cx="1361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Register file</a:t>
            </a:r>
          </a:p>
        </p:txBody>
      </p:sp>
      <p:sp>
        <p:nvSpPr>
          <p:cNvPr id="100369" name="AutoShape 17"/>
          <p:cNvSpPr>
            <a:spLocks noChangeArrowheads="1"/>
          </p:cNvSpPr>
          <p:nvPr/>
        </p:nvSpPr>
        <p:spPr bwMode="auto">
          <a:xfrm>
            <a:off x="3013075" y="26670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0" name="Rectangle 18"/>
          <p:cNvSpPr>
            <a:spLocks noChangeArrowheads="1"/>
          </p:cNvSpPr>
          <p:nvPr/>
        </p:nvSpPr>
        <p:spPr bwMode="auto">
          <a:xfrm>
            <a:off x="1870075" y="14478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1" name="Text Box 19"/>
          <p:cNvSpPr txBox="1">
            <a:spLocks noChangeArrowheads="1"/>
          </p:cNvSpPr>
          <p:nvPr/>
        </p:nvSpPr>
        <p:spPr bwMode="auto">
          <a:xfrm>
            <a:off x="1771650" y="1143000"/>
            <a:ext cx="10858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CPU chip</a:t>
            </a:r>
          </a:p>
        </p:txBody>
      </p:sp>
      <p:sp>
        <p:nvSpPr>
          <p:cNvPr id="100372" name="AutoShape 20"/>
          <p:cNvSpPr>
            <a:spLocks noChangeArrowheads="1"/>
          </p:cNvSpPr>
          <p:nvPr/>
        </p:nvSpPr>
        <p:spPr bwMode="auto">
          <a:xfrm>
            <a:off x="5603875" y="38100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3" name="AutoShape 21"/>
          <p:cNvSpPr>
            <a:spLocks noChangeArrowheads="1"/>
          </p:cNvSpPr>
          <p:nvPr/>
        </p:nvSpPr>
        <p:spPr bwMode="auto">
          <a:xfrm flipV="1">
            <a:off x="670877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4" name="Rectangle 22"/>
          <p:cNvSpPr>
            <a:spLocks noChangeArrowheads="1"/>
          </p:cNvSpPr>
          <p:nvPr/>
        </p:nvSpPr>
        <p:spPr bwMode="auto">
          <a:xfrm>
            <a:off x="6289675" y="52705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Disk </a:t>
            </a:r>
          </a:p>
          <a:p>
            <a:pPr algn="ctr">
              <a:lnSpc>
                <a:spcPct val="100000"/>
              </a:lnSpc>
            </a:pPr>
            <a:r>
              <a:rPr lang="en-US" sz="1600" dirty="0"/>
              <a:t>controller</a:t>
            </a:r>
          </a:p>
        </p:txBody>
      </p:sp>
      <p:sp>
        <p:nvSpPr>
          <p:cNvPr id="100375" name="AutoShape 23"/>
          <p:cNvSpPr>
            <a:spLocks noChangeArrowheads="1"/>
          </p:cNvSpPr>
          <p:nvPr/>
        </p:nvSpPr>
        <p:spPr bwMode="auto">
          <a:xfrm flipV="1">
            <a:off x="437832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6" name="Rectangle 24"/>
          <p:cNvSpPr>
            <a:spLocks noChangeArrowheads="1"/>
          </p:cNvSpPr>
          <p:nvPr/>
        </p:nvSpPr>
        <p:spPr bwMode="auto">
          <a:xfrm>
            <a:off x="3959225" y="52705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Graphics</a:t>
            </a:r>
          </a:p>
          <a:p>
            <a:pPr algn="ctr">
              <a:lnSpc>
                <a:spcPct val="100000"/>
              </a:lnSpc>
            </a:pPr>
            <a:r>
              <a:rPr lang="en-US" sz="1600" dirty="0"/>
              <a:t>adapter</a:t>
            </a:r>
          </a:p>
        </p:txBody>
      </p:sp>
      <p:sp>
        <p:nvSpPr>
          <p:cNvPr id="100377" name="AutoShape 25"/>
          <p:cNvSpPr>
            <a:spLocks noChangeArrowheads="1"/>
          </p:cNvSpPr>
          <p:nvPr/>
        </p:nvSpPr>
        <p:spPr bwMode="auto">
          <a:xfrm flipV="1">
            <a:off x="270192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8" name="Rectangle 26"/>
          <p:cNvSpPr>
            <a:spLocks noChangeArrowheads="1"/>
          </p:cNvSpPr>
          <p:nvPr/>
        </p:nvSpPr>
        <p:spPr bwMode="auto">
          <a:xfrm>
            <a:off x="2359025" y="525780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USB</a:t>
            </a:r>
          </a:p>
          <a:p>
            <a:pPr algn="ctr">
              <a:lnSpc>
                <a:spcPct val="100000"/>
              </a:lnSpc>
            </a:pPr>
            <a:r>
              <a:rPr lang="en-US" sz="1600"/>
              <a:t>controller</a:t>
            </a:r>
          </a:p>
        </p:txBody>
      </p:sp>
      <p:sp>
        <p:nvSpPr>
          <p:cNvPr id="100379" name="Line 27"/>
          <p:cNvSpPr>
            <a:spLocks noChangeShapeType="1"/>
          </p:cNvSpPr>
          <p:nvPr/>
        </p:nvSpPr>
        <p:spPr bwMode="auto">
          <a:xfrm>
            <a:off x="25876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0" name="Line 28"/>
          <p:cNvSpPr>
            <a:spLocks noChangeShapeType="1"/>
          </p:cNvSpPr>
          <p:nvPr/>
        </p:nvSpPr>
        <p:spPr bwMode="auto">
          <a:xfrm>
            <a:off x="33496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1" name="Text Box 29"/>
          <p:cNvSpPr txBox="1">
            <a:spLocks noChangeArrowheads="1"/>
          </p:cNvSpPr>
          <p:nvPr/>
        </p:nvSpPr>
        <p:spPr bwMode="auto">
          <a:xfrm>
            <a:off x="2094492" y="6018798"/>
            <a:ext cx="83388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Mouse</a:t>
            </a:r>
          </a:p>
        </p:txBody>
      </p:sp>
      <p:sp>
        <p:nvSpPr>
          <p:cNvPr id="100382" name="Text Box 30"/>
          <p:cNvSpPr txBox="1">
            <a:spLocks noChangeArrowheads="1"/>
          </p:cNvSpPr>
          <p:nvPr/>
        </p:nvSpPr>
        <p:spPr bwMode="auto">
          <a:xfrm>
            <a:off x="2746407" y="6018798"/>
            <a:ext cx="112883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Keyboard</a:t>
            </a:r>
          </a:p>
        </p:txBody>
      </p:sp>
      <p:sp>
        <p:nvSpPr>
          <p:cNvPr id="100383" name="Line 31"/>
          <p:cNvSpPr>
            <a:spLocks noChangeShapeType="1"/>
          </p:cNvSpPr>
          <p:nvPr/>
        </p:nvSpPr>
        <p:spPr bwMode="auto">
          <a:xfrm>
            <a:off x="46450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4" name="Text Box 32"/>
          <p:cNvSpPr txBox="1">
            <a:spLocks noChangeArrowheads="1"/>
          </p:cNvSpPr>
          <p:nvPr/>
        </p:nvSpPr>
        <p:spPr bwMode="auto">
          <a:xfrm>
            <a:off x="4079811" y="6018798"/>
            <a:ext cx="93807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Monitor</a:t>
            </a:r>
          </a:p>
        </p:txBody>
      </p:sp>
      <p:sp>
        <p:nvSpPr>
          <p:cNvPr id="100385" name="Line 33"/>
          <p:cNvSpPr>
            <a:spLocks noChangeShapeType="1"/>
          </p:cNvSpPr>
          <p:nvPr/>
        </p:nvSpPr>
        <p:spPr bwMode="auto">
          <a:xfrm>
            <a:off x="6950075" y="5791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6" name="AutoShape 34"/>
          <p:cNvSpPr>
            <a:spLocks noChangeArrowheads="1"/>
          </p:cNvSpPr>
          <p:nvPr/>
        </p:nvSpPr>
        <p:spPr bwMode="auto">
          <a:xfrm>
            <a:off x="6645275" y="617220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Disk</a:t>
            </a:r>
          </a:p>
        </p:txBody>
      </p:sp>
      <p:sp>
        <p:nvSpPr>
          <p:cNvPr id="100387" name="AutoShape 35"/>
          <p:cNvSpPr>
            <a:spLocks noChangeArrowheads="1"/>
          </p:cNvSpPr>
          <p:nvPr/>
        </p:nvSpPr>
        <p:spPr bwMode="auto">
          <a:xfrm>
            <a:off x="1793875" y="4330700"/>
            <a:ext cx="6972300" cy="393700"/>
          </a:xfrm>
          <a:prstGeom prst="leftRightArrow">
            <a:avLst>
              <a:gd name="adj1" fmla="val 48611"/>
              <a:gd name="adj2" fmla="val 91500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8" name="Rectangle 36"/>
          <p:cNvSpPr>
            <a:spLocks noChangeArrowheads="1"/>
          </p:cNvSpPr>
          <p:nvPr/>
        </p:nvSpPr>
        <p:spPr bwMode="auto">
          <a:xfrm>
            <a:off x="2870200" y="4500563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9" name="Rectangle 37"/>
          <p:cNvSpPr>
            <a:spLocks noChangeArrowheads="1"/>
          </p:cNvSpPr>
          <p:nvPr/>
        </p:nvSpPr>
        <p:spPr bwMode="auto">
          <a:xfrm>
            <a:off x="4546600" y="4491038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90" name="Rectangle 38"/>
          <p:cNvSpPr>
            <a:spLocks noChangeArrowheads="1"/>
          </p:cNvSpPr>
          <p:nvPr/>
        </p:nvSpPr>
        <p:spPr bwMode="auto">
          <a:xfrm>
            <a:off x="6880226" y="4481513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91" name="Text Box 39"/>
          <p:cNvSpPr txBox="1">
            <a:spLocks noChangeArrowheads="1"/>
          </p:cNvSpPr>
          <p:nvPr/>
        </p:nvSpPr>
        <p:spPr bwMode="auto">
          <a:xfrm>
            <a:off x="7080251" y="4127500"/>
            <a:ext cx="87471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I/O bus</a:t>
            </a:r>
          </a:p>
        </p:txBody>
      </p:sp>
      <p:sp>
        <p:nvSpPr>
          <p:cNvPr id="100392" name="Rectangle 40"/>
          <p:cNvSpPr>
            <a:spLocks noChangeArrowheads="1"/>
          </p:cNvSpPr>
          <p:nvPr/>
        </p:nvSpPr>
        <p:spPr bwMode="auto">
          <a:xfrm>
            <a:off x="5770564" y="4419600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93" name="Line 41"/>
          <p:cNvSpPr>
            <a:spLocks noChangeShapeType="1"/>
          </p:cNvSpPr>
          <p:nvPr/>
        </p:nvSpPr>
        <p:spPr bwMode="auto">
          <a:xfrm flipH="1">
            <a:off x="4867275" y="2679700"/>
            <a:ext cx="1017588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94" name="Line 42"/>
          <p:cNvSpPr>
            <a:spLocks noChangeShapeType="1"/>
          </p:cNvSpPr>
          <p:nvPr/>
        </p:nvSpPr>
        <p:spPr bwMode="auto">
          <a:xfrm>
            <a:off x="5859463" y="2667001"/>
            <a:ext cx="0" cy="1833563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95" name="Line 43"/>
          <p:cNvSpPr>
            <a:spLocks noChangeShapeType="1"/>
          </p:cNvSpPr>
          <p:nvPr/>
        </p:nvSpPr>
        <p:spPr bwMode="auto">
          <a:xfrm flipV="1">
            <a:off x="5821363" y="4529138"/>
            <a:ext cx="1128712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96" name="Line 44"/>
          <p:cNvSpPr>
            <a:spLocks noChangeShapeType="1"/>
          </p:cNvSpPr>
          <p:nvPr/>
        </p:nvSpPr>
        <p:spPr bwMode="auto">
          <a:xfrm flipH="1">
            <a:off x="6950075" y="4500564"/>
            <a:ext cx="6350" cy="782637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97" name="Rectangle 45"/>
          <p:cNvSpPr>
            <a:spLocks noChangeArrowheads="1"/>
          </p:cNvSpPr>
          <p:nvPr/>
        </p:nvSpPr>
        <p:spPr bwMode="auto">
          <a:xfrm>
            <a:off x="2022475" y="315595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Bus interface</a:t>
            </a:r>
          </a:p>
        </p:txBody>
      </p:sp>
      <p:sp>
        <p:nvSpPr>
          <p:cNvPr id="100399" name="Text Box 47"/>
          <p:cNvSpPr txBox="1">
            <a:spLocks noChangeArrowheads="1"/>
          </p:cNvSpPr>
          <p:nvPr/>
        </p:nvSpPr>
        <p:spPr bwMode="auto">
          <a:xfrm>
            <a:off x="6019800" y="1219200"/>
            <a:ext cx="4343400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dirty="0"/>
              <a:t>When the DMA transfer completes, the disk controller notifies the CPU with an </a:t>
            </a:r>
            <a:r>
              <a:rPr lang="en-US" b="0" i="1" dirty="0">
                <a:solidFill>
                  <a:srgbClr val="FF0000"/>
                </a:solidFill>
              </a:rPr>
              <a:t>interrupt</a:t>
            </a:r>
            <a:r>
              <a:rPr lang="en-US" b="0" dirty="0"/>
              <a:t> (i.e., asserts a special “interrupt” pin on the CPU)</a:t>
            </a:r>
          </a:p>
        </p:txBody>
      </p:sp>
    </p:spTree>
    <p:extLst>
      <p:ext uri="{BB962C8B-B14F-4D97-AF65-F5344CB8AC3E}">
        <p14:creationId xmlns:p14="http://schemas.microsoft.com/office/powerpoint/2010/main" val="2566667570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289"/>
          <p:cNvSpPr>
            <a:spLocks noChangeArrowheads="1"/>
          </p:cNvSpPr>
          <p:nvPr/>
        </p:nvSpPr>
        <p:spPr bwMode="auto">
          <a:xfrm>
            <a:off x="2514600" y="3352800"/>
            <a:ext cx="7162800" cy="9906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b="0" kern="0">
              <a:solidFill>
                <a:sysClr val="windowText" lastClr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Solid State Disks (</a:t>
            </a:r>
            <a:r>
              <a:rPr lang="en-US" dirty="0" err="1"/>
              <a:t>SSDs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75" y="4724401"/>
            <a:ext cx="8373052" cy="1904999"/>
          </a:xfrm>
        </p:spPr>
        <p:txBody>
          <a:bodyPr/>
          <a:lstStyle/>
          <a:p>
            <a:r>
              <a:rPr lang="en-US" dirty="0"/>
              <a:t>Pages: 512KB to 8KB; Blocks: 32 to 128 pages</a:t>
            </a:r>
          </a:p>
          <a:p>
            <a:r>
              <a:rPr lang="en-US" dirty="0"/>
              <a:t>Data read &amp; written only in units of pages</a:t>
            </a:r>
          </a:p>
          <a:p>
            <a:r>
              <a:rPr lang="en-US" dirty="0"/>
              <a:t>Page can be written only after block has been erased</a:t>
            </a:r>
          </a:p>
          <a:p>
            <a:r>
              <a:rPr lang="en-US" dirty="0"/>
              <a:t>Block wears out after about 10K-1M writes</a:t>
            </a:r>
          </a:p>
        </p:txBody>
      </p:sp>
      <p:sp>
        <p:nvSpPr>
          <p:cNvPr id="62" name="AutoShape 238"/>
          <p:cNvSpPr>
            <a:spLocks noChangeArrowheads="1"/>
          </p:cNvSpPr>
          <p:nvPr/>
        </p:nvSpPr>
        <p:spPr bwMode="auto">
          <a:xfrm flipV="1">
            <a:off x="5829300" y="16065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b="0" kern="0">
              <a:solidFill>
                <a:sysClr val="windowText" lastClr="000000"/>
              </a:solidFill>
            </a:endParaRPr>
          </a:p>
        </p:txBody>
      </p:sp>
      <p:sp>
        <p:nvSpPr>
          <p:cNvPr id="63" name="Rectangle 239"/>
          <p:cNvSpPr>
            <a:spLocks noChangeArrowheads="1"/>
          </p:cNvSpPr>
          <p:nvPr/>
        </p:nvSpPr>
        <p:spPr bwMode="auto">
          <a:xfrm>
            <a:off x="5029200" y="2406650"/>
            <a:ext cx="2057400" cy="520700"/>
          </a:xfrm>
          <a:prstGeom prst="rect">
            <a:avLst/>
          </a:prstGeom>
          <a:solidFill>
            <a:srgbClr val="DEDFF5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kern="0" dirty="0">
                <a:solidFill>
                  <a:sysClr val="windowText" lastClr="000000"/>
                </a:solidFill>
                <a:latin typeface="Arial" charset="0"/>
              </a:rPr>
              <a:t>Flash 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kern="0" dirty="0">
                <a:solidFill>
                  <a:sysClr val="windowText" lastClr="000000"/>
                </a:solidFill>
                <a:latin typeface="Arial" charset="0"/>
              </a:rPr>
              <a:t>translation layer</a:t>
            </a:r>
          </a:p>
        </p:txBody>
      </p:sp>
      <p:sp>
        <p:nvSpPr>
          <p:cNvPr id="64" name="Line 258"/>
          <p:cNvSpPr>
            <a:spLocks noChangeShapeType="1"/>
          </p:cNvSpPr>
          <p:nvPr/>
        </p:nvSpPr>
        <p:spPr bwMode="auto">
          <a:xfrm>
            <a:off x="6096000" y="292735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b="0" kern="0">
              <a:solidFill>
                <a:sysClr val="windowText" lastClr="000000"/>
              </a:solidFill>
            </a:endParaRPr>
          </a:p>
        </p:txBody>
      </p:sp>
      <p:sp>
        <p:nvSpPr>
          <p:cNvPr id="65" name="Rectangle 235"/>
          <p:cNvSpPr>
            <a:spLocks noChangeArrowheads="1"/>
          </p:cNvSpPr>
          <p:nvPr/>
        </p:nvSpPr>
        <p:spPr bwMode="auto">
          <a:xfrm>
            <a:off x="4953000" y="1390650"/>
            <a:ext cx="2209800" cy="241300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b="0" kern="0" dirty="0">
              <a:solidFill>
                <a:srgbClr val="CCFFCC"/>
              </a:solidFill>
            </a:endParaRPr>
          </a:p>
        </p:txBody>
      </p:sp>
      <p:sp>
        <p:nvSpPr>
          <p:cNvPr id="66" name="Rectangle 264"/>
          <p:cNvSpPr>
            <a:spLocks noChangeArrowheads="1"/>
          </p:cNvSpPr>
          <p:nvPr/>
        </p:nvSpPr>
        <p:spPr bwMode="auto">
          <a:xfrm>
            <a:off x="6000751" y="1541463"/>
            <a:ext cx="161925" cy="152400"/>
          </a:xfrm>
          <a:prstGeom prst="rect">
            <a:avLst/>
          </a:prstGeom>
          <a:solidFill>
            <a:srgbClr val="F7F5CD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b="0" kern="0">
              <a:solidFill>
                <a:sysClr val="windowText" lastClr="000000"/>
              </a:solidFill>
            </a:endParaRPr>
          </a:p>
        </p:txBody>
      </p:sp>
      <p:sp>
        <p:nvSpPr>
          <p:cNvPr id="67" name="Text Box 265"/>
          <p:cNvSpPr txBox="1">
            <a:spLocks noChangeArrowheads="1"/>
          </p:cNvSpPr>
          <p:nvPr/>
        </p:nvSpPr>
        <p:spPr bwMode="auto">
          <a:xfrm>
            <a:off x="4909458" y="1050409"/>
            <a:ext cx="92846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kern="0">
                <a:solidFill>
                  <a:sysClr val="windowText" lastClr="000000"/>
                </a:solidFill>
                <a:latin typeface="Arial" charset="0"/>
              </a:rPr>
              <a:t>I/O bus</a:t>
            </a:r>
          </a:p>
        </p:txBody>
      </p:sp>
      <p:sp>
        <p:nvSpPr>
          <p:cNvPr id="68" name="Rectangle 271"/>
          <p:cNvSpPr>
            <a:spLocks noChangeArrowheads="1"/>
          </p:cNvSpPr>
          <p:nvPr/>
        </p:nvSpPr>
        <p:spPr bwMode="auto">
          <a:xfrm>
            <a:off x="7086600" y="1174750"/>
            <a:ext cx="457200" cy="5334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400" b="0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69" name="Rectangle 272"/>
          <p:cNvSpPr>
            <a:spLocks noChangeArrowheads="1"/>
          </p:cNvSpPr>
          <p:nvPr/>
        </p:nvSpPr>
        <p:spPr bwMode="auto">
          <a:xfrm>
            <a:off x="4572000" y="1219200"/>
            <a:ext cx="457200" cy="4572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400" b="0" kern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84" name="Rectangle 280"/>
          <p:cNvSpPr>
            <a:spLocks noChangeArrowheads="1"/>
          </p:cNvSpPr>
          <p:nvPr/>
        </p:nvSpPr>
        <p:spPr bwMode="auto">
          <a:xfrm>
            <a:off x="2678113" y="3689350"/>
            <a:ext cx="3124200" cy="45720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b="0" kern="0">
              <a:solidFill>
                <a:sysClr val="windowText" lastClr="000000"/>
              </a:solidFill>
            </a:endParaRPr>
          </a:p>
        </p:txBody>
      </p:sp>
      <p:sp>
        <p:nvSpPr>
          <p:cNvPr id="85" name="Rectangle 274"/>
          <p:cNvSpPr>
            <a:spLocks noChangeArrowheads="1"/>
          </p:cNvSpPr>
          <p:nvPr/>
        </p:nvSpPr>
        <p:spPr bwMode="auto">
          <a:xfrm>
            <a:off x="2754313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0" kern="0" dirty="0">
                <a:solidFill>
                  <a:sysClr val="windowText" lastClr="000000"/>
                </a:solidFill>
                <a:latin typeface="Arial" charset="0"/>
              </a:rPr>
              <a:t>Page 0</a:t>
            </a:r>
          </a:p>
        </p:txBody>
      </p:sp>
      <p:sp>
        <p:nvSpPr>
          <p:cNvPr id="86" name="Rectangle 277"/>
          <p:cNvSpPr>
            <a:spLocks noChangeArrowheads="1"/>
          </p:cNvSpPr>
          <p:nvPr/>
        </p:nvSpPr>
        <p:spPr bwMode="auto">
          <a:xfrm>
            <a:off x="3592513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0" kern="0">
                <a:solidFill>
                  <a:sysClr val="windowText" lastClr="000000"/>
                </a:solidFill>
                <a:latin typeface="Arial" charset="0"/>
              </a:rPr>
              <a:t>Page 1</a:t>
            </a:r>
          </a:p>
        </p:txBody>
      </p:sp>
      <p:sp>
        <p:nvSpPr>
          <p:cNvPr id="87" name="Rectangle 278"/>
          <p:cNvSpPr>
            <a:spLocks noChangeArrowheads="1"/>
          </p:cNvSpPr>
          <p:nvPr/>
        </p:nvSpPr>
        <p:spPr bwMode="auto">
          <a:xfrm>
            <a:off x="4887913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0" kern="0" dirty="0">
                <a:solidFill>
                  <a:sysClr val="windowText" lastClr="000000"/>
                </a:solidFill>
                <a:latin typeface="Arial" charset="0"/>
              </a:rPr>
              <a:t>Page P-1</a:t>
            </a:r>
          </a:p>
        </p:txBody>
      </p:sp>
      <p:sp>
        <p:nvSpPr>
          <p:cNvPr id="88" name="Text Box 279"/>
          <p:cNvSpPr txBox="1">
            <a:spLocks noChangeArrowheads="1"/>
          </p:cNvSpPr>
          <p:nvPr/>
        </p:nvSpPr>
        <p:spPr bwMode="auto">
          <a:xfrm>
            <a:off x="4430713" y="3613150"/>
            <a:ext cx="488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0" kern="0" dirty="0">
                <a:solidFill>
                  <a:sysClr val="windowText" lastClr="000000"/>
                </a:solidFill>
                <a:latin typeface="Arial" charset="0"/>
              </a:rPr>
              <a:t>…</a:t>
            </a:r>
          </a:p>
        </p:txBody>
      </p:sp>
      <p:sp>
        <p:nvSpPr>
          <p:cNvPr id="89" name="Text Box 281"/>
          <p:cNvSpPr txBox="1">
            <a:spLocks noChangeArrowheads="1"/>
          </p:cNvSpPr>
          <p:nvPr/>
        </p:nvSpPr>
        <p:spPr bwMode="auto">
          <a:xfrm>
            <a:off x="2544816" y="3321050"/>
            <a:ext cx="94128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kern="0" dirty="0">
                <a:solidFill>
                  <a:sysClr val="windowText" lastClr="000000"/>
                </a:solidFill>
                <a:latin typeface="Arial" charset="0"/>
              </a:rPr>
              <a:t>Block 0</a:t>
            </a:r>
          </a:p>
        </p:txBody>
      </p:sp>
      <p:sp>
        <p:nvSpPr>
          <p:cNvPr id="71" name="Text Box 282"/>
          <p:cNvSpPr txBox="1">
            <a:spLocks noChangeArrowheads="1"/>
          </p:cNvSpPr>
          <p:nvPr/>
        </p:nvSpPr>
        <p:spPr bwMode="auto">
          <a:xfrm>
            <a:off x="5835650" y="3657600"/>
            <a:ext cx="488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0" kern="0">
                <a:solidFill>
                  <a:sysClr val="windowText" lastClr="000000"/>
                </a:solidFill>
                <a:latin typeface="Arial" charset="0"/>
              </a:rPr>
              <a:t>…</a:t>
            </a:r>
          </a:p>
        </p:txBody>
      </p:sp>
      <p:sp>
        <p:nvSpPr>
          <p:cNvPr id="78" name="Rectangle 287"/>
          <p:cNvSpPr>
            <a:spLocks noChangeArrowheads="1"/>
          </p:cNvSpPr>
          <p:nvPr/>
        </p:nvSpPr>
        <p:spPr bwMode="auto">
          <a:xfrm>
            <a:off x="6400800" y="3689350"/>
            <a:ext cx="3124200" cy="45720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b="0" kern="0">
              <a:solidFill>
                <a:sysClr val="windowText" lastClr="000000"/>
              </a:solidFill>
            </a:endParaRPr>
          </a:p>
        </p:txBody>
      </p:sp>
      <p:sp>
        <p:nvSpPr>
          <p:cNvPr id="79" name="Rectangle 283"/>
          <p:cNvSpPr>
            <a:spLocks noChangeArrowheads="1"/>
          </p:cNvSpPr>
          <p:nvPr/>
        </p:nvSpPr>
        <p:spPr bwMode="auto">
          <a:xfrm>
            <a:off x="6477000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0" kern="0">
                <a:solidFill>
                  <a:sysClr val="windowText" lastClr="000000"/>
                </a:solidFill>
                <a:latin typeface="Arial" charset="0"/>
              </a:rPr>
              <a:t>Page 0</a:t>
            </a:r>
          </a:p>
        </p:txBody>
      </p:sp>
      <p:sp>
        <p:nvSpPr>
          <p:cNvPr id="80" name="Rectangle 284"/>
          <p:cNvSpPr>
            <a:spLocks noChangeArrowheads="1"/>
          </p:cNvSpPr>
          <p:nvPr/>
        </p:nvSpPr>
        <p:spPr bwMode="auto">
          <a:xfrm>
            <a:off x="7315200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0" kern="0">
                <a:solidFill>
                  <a:sysClr val="windowText" lastClr="000000"/>
                </a:solidFill>
                <a:latin typeface="Arial" charset="0"/>
              </a:rPr>
              <a:t>Page 1</a:t>
            </a:r>
          </a:p>
        </p:txBody>
      </p:sp>
      <p:sp>
        <p:nvSpPr>
          <p:cNvPr id="81" name="Rectangle 285"/>
          <p:cNvSpPr>
            <a:spLocks noChangeArrowheads="1"/>
          </p:cNvSpPr>
          <p:nvPr/>
        </p:nvSpPr>
        <p:spPr bwMode="auto">
          <a:xfrm>
            <a:off x="8610600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0" kern="0" dirty="0">
                <a:solidFill>
                  <a:sysClr val="windowText" lastClr="000000"/>
                </a:solidFill>
                <a:latin typeface="Arial" charset="0"/>
              </a:rPr>
              <a:t>Page P-1</a:t>
            </a:r>
          </a:p>
        </p:txBody>
      </p:sp>
      <p:sp>
        <p:nvSpPr>
          <p:cNvPr id="82" name="Text Box 286"/>
          <p:cNvSpPr txBox="1">
            <a:spLocks noChangeArrowheads="1"/>
          </p:cNvSpPr>
          <p:nvPr/>
        </p:nvSpPr>
        <p:spPr bwMode="auto">
          <a:xfrm>
            <a:off x="8153400" y="3613150"/>
            <a:ext cx="488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0" kern="0" dirty="0">
                <a:solidFill>
                  <a:sysClr val="windowText" lastClr="000000"/>
                </a:solidFill>
                <a:latin typeface="Arial" charset="0"/>
              </a:rPr>
              <a:t>…</a:t>
            </a:r>
          </a:p>
        </p:txBody>
      </p:sp>
      <p:sp>
        <p:nvSpPr>
          <p:cNvPr id="83" name="Text Box 288"/>
          <p:cNvSpPr txBox="1">
            <a:spLocks noChangeArrowheads="1"/>
          </p:cNvSpPr>
          <p:nvPr/>
        </p:nvSpPr>
        <p:spPr bwMode="auto">
          <a:xfrm>
            <a:off x="6261314" y="3321050"/>
            <a:ext cx="123623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kern="0" dirty="0">
                <a:solidFill>
                  <a:sysClr val="windowText" lastClr="000000"/>
                </a:solidFill>
                <a:latin typeface="Arial" charset="0"/>
              </a:rPr>
              <a:t>Block  B-1</a:t>
            </a:r>
          </a:p>
        </p:txBody>
      </p:sp>
      <p:sp>
        <p:nvSpPr>
          <p:cNvPr id="74" name="Text Box 291"/>
          <p:cNvSpPr txBox="1">
            <a:spLocks noChangeArrowheads="1"/>
          </p:cNvSpPr>
          <p:nvPr/>
        </p:nvSpPr>
        <p:spPr bwMode="auto">
          <a:xfrm>
            <a:off x="2349318" y="3016250"/>
            <a:ext cx="164660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kern="0" dirty="0">
                <a:solidFill>
                  <a:sysClr val="windowText" lastClr="000000"/>
                </a:solidFill>
                <a:latin typeface="Arial" charset="0"/>
              </a:rPr>
              <a:t>Flash memory</a:t>
            </a:r>
          </a:p>
        </p:txBody>
      </p:sp>
      <p:sp>
        <p:nvSpPr>
          <p:cNvPr id="75" name="Rectangle 292"/>
          <p:cNvSpPr>
            <a:spLocks noChangeArrowheads="1"/>
          </p:cNvSpPr>
          <p:nvPr/>
        </p:nvSpPr>
        <p:spPr bwMode="auto">
          <a:xfrm>
            <a:off x="2362200" y="2317750"/>
            <a:ext cx="7467600" cy="2178050"/>
          </a:xfrm>
          <a:prstGeom prst="rect">
            <a:avLst/>
          </a:prstGeom>
          <a:noFill/>
          <a:ln w="1270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b="0" kern="0">
              <a:solidFill>
                <a:sysClr val="windowText" lastClr="000000"/>
              </a:solidFill>
            </a:endParaRPr>
          </a:p>
        </p:txBody>
      </p:sp>
      <p:sp>
        <p:nvSpPr>
          <p:cNvPr id="76" name="Text Box 293"/>
          <p:cNvSpPr txBox="1">
            <a:spLocks noChangeArrowheads="1"/>
          </p:cNvSpPr>
          <p:nvPr/>
        </p:nvSpPr>
        <p:spPr bwMode="auto">
          <a:xfrm>
            <a:off x="2130056" y="1981200"/>
            <a:ext cx="250581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kern="0" dirty="0">
                <a:solidFill>
                  <a:sysClr val="windowText" lastClr="000000"/>
                </a:solidFill>
                <a:latin typeface="Arial" charset="0"/>
              </a:rPr>
              <a:t>Solid State Disk (SSD)</a:t>
            </a:r>
          </a:p>
        </p:txBody>
      </p:sp>
      <p:sp>
        <p:nvSpPr>
          <p:cNvPr id="77" name="Text Box 297"/>
          <p:cNvSpPr txBox="1">
            <a:spLocks noChangeArrowheads="1"/>
          </p:cNvSpPr>
          <p:nvPr/>
        </p:nvSpPr>
        <p:spPr bwMode="auto">
          <a:xfrm>
            <a:off x="6248400" y="1655763"/>
            <a:ext cx="21336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0" i="1" kern="0" dirty="0">
                <a:solidFill>
                  <a:sysClr val="windowText" lastClr="000000"/>
                </a:solidFill>
              </a:rPr>
              <a:t>Requests to read and 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0" i="1" kern="0" dirty="0">
                <a:solidFill>
                  <a:sysClr val="windowText" lastClr="000000"/>
                </a:solidFill>
              </a:rPr>
              <a:t>write logical disk blocks</a:t>
            </a:r>
          </a:p>
        </p:txBody>
      </p:sp>
    </p:spTree>
    <p:extLst>
      <p:ext uri="{BB962C8B-B14F-4D97-AF65-F5344CB8AC3E}">
        <p14:creationId xmlns:p14="http://schemas.microsoft.com/office/powerpoint/2010/main" val="411574887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SSD Performance Characteristics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Sequential access faster than random access</a:t>
            </a:r>
          </a:p>
          <a:p>
            <a:pPr lvl="1"/>
            <a:r>
              <a:rPr lang="en-US" dirty="0"/>
              <a:t>Common theme in the memory hierarchy</a:t>
            </a:r>
          </a:p>
          <a:p>
            <a:r>
              <a:rPr lang="en-US" dirty="0"/>
              <a:t>Random writes are somewhat slower</a:t>
            </a:r>
          </a:p>
          <a:p>
            <a:pPr lvl="1"/>
            <a:r>
              <a:rPr lang="en-US" dirty="0"/>
              <a:t>Erasing a block takes a long time (~1 </a:t>
            </a:r>
            <a:r>
              <a:rPr lang="en-US" dirty="0" err="1"/>
              <a:t>ms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Modifying a page in a block requires all other pages to be copied to new block</a:t>
            </a:r>
          </a:p>
          <a:p>
            <a:pPr lvl="1"/>
            <a:r>
              <a:rPr lang="en-US" dirty="0"/>
              <a:t>In earlier SSDs, the read/write gap was much larger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6437" y="1676400"/>
            <a:ext cx="10957429" cy="923330"/>
          </a:xfrm>
          <a:prstGeom prst="rect">
            <a:avLst/>
          </a:prstGeom>
          <a:solidFill>
            <a:srgbClr val="E2E2E2"/>
          </a:solidFill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Calibri" pitchFamily="34" charset="0"/>
              </a:rPr>
              <a:t>Sequential read throughput	550 MB/s	Sequential write throughput	470 MB/s</a:t>
            </a:r>
          </a:p>
          <a:p>
            <a:pPr algn="l"/>
            <a:r>
              <a:rPr lang="en-US" sz="2000" dirty="0">
                <a:latin typeface="Calibri" pitchFamily="34" charset="0"/>
              </a:rPr>
              <a:t>Random read throughput		365 MB/s	Random write throughput	303 MB/s</a:t>
            </a:r>
          </a:p>
          <a:p>
            <a:pPr algn="l"/>
            <a:r>
              <a:rPr lang="en-US" sz="2000" dirty="0">
                <a:latin typeface="Calibri" pitchFamily="34" charset="0"/>
              </a:rPr>
              <a:t>Avg seq read time		50 us		Avg seq write time		60 us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0271" y="6292334"/>
            <a:ext cx="431714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Source: Intel SSD 730 product specification.</a:t>
            </a:r>
          </a:p>
        </p:txBody>
      </p:sp>
    </p:spTree>
    <p:extLst>
      <p:ext uri="{BB962C8B-B14F-4D97-AF65-F5344CB8AC3E}">
        <p14:creationId xmlns:p14="http://schemas.microsoft.com/office/powerpoint/2010/main" val="388371997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SSD Tradeoffs vs. Rotating Disks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 </a:t>
            </a:r>
          </a:p>
          <a:p>
            <a:pPr lvl="1"/>
            <a:r>
              <a:rPr lang="en-US" dirty="0"/>
              <a:t>No moving parts </a:t>
            </a:r>
            <a:r>
              <a:rPr lang="en-US" dirty="0">
                <a:sym typeface="Wingdings"/>
              </a:rPr>
              <a:t> faster, less power, more rugged, lighter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Have the potential to wear out </a:t>
            </a:r>
          </a:p>
          <a:p>
            <a:pPr lvl="2"/>
            <a:r>
              <a:rPr lang="en-US" dirty="0"/>
              <a:t>Mitigated by “wear leveling logic” in flash translation layer</a:t>
            </a:r>
          </a:p>
          <a:p>
            <a:pPr lvl="2"/>
            <a:r>
              <a:rPr lang="en-US" dirty="0"/>
              <a:t>E.g. Intel SSD 730 guarantees 128 petabyte (128 x 10</a:t>
            </a:r>
            <a:r>
              <a:rPr lang="en-US" baseline="30000" dirty="0"/>
              <a:t>15</a:t>
            </a:r>
            <a:r>
              <a:rPr lang="en-US" dirty="0"/>
              <a:t> bytes) of writes before they wear out</a:t>
            </a:r>
          </a:p>
          <a:p>
            <a:pPr lvl="1"/>
            <a:r>
              <a:rPr lang="en-US" dirty="0"/>
              <a:t>In 2019, about 5–10 times more expensive per byte</a:t>
            </a:r>
          </a:p>
          <a:p>
            <a:pPr lvl="1"/>
            <a:endParaRPr lang="en-US" dirty="0"/>
          </a:p>
          <a:p>
            <a:r>
              <a:rPr lang="en-US" dirty="0"/>
              <a:t>Applications</a:t>
            </a:r>
          </a:p>
          <a:p>
            <a:pPr lvl="1"/>
            <a:r>
              <a:rPr lang="en-US" dirty="0"/>
              <a:t>MP3 players, smart phones, laptops</a:t>
            </a:r>
          </a:p>
          <a:p>
            <a:pPr lvl="1"/>
            <a:r>
              <a:rPr lang="en-US" dirty="0"/>
              <a:t>Beginning to appear in desktops, servers, datacenters</a:t>
            </a:r>
          </a:p>
        </p:txBody>
      </p:sp>
    </p:spTree>
    <p:extLst>
      <p:ext uri="{BB962C8B-B14F-4D97-AF65-F5344CB8AC3E}">
        <p14:creationId xmlns:p14="http://schemas.microsoft.com/office/powerpoint/2010/main" val="3764391098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CPU-Memory Gap</a:t>
            </a:r>
          </a:p>
        </p:txBody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1928814" y="1143000"/>
            <a:ext cx="8167687" cy="446276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charset="2"/>
              <a:buNone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The gap </a:t>
            </a:r>
            <a:r>
              <a:rPr lang="en-US" sz="2400" dirty="0">
                <a:ln>
                  <a:solidFill>
                    <a:srgbClr val="DF9F98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widens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between DRAM, disk, and CPU speeds. </a:t>
            </a: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0529868"/>
              </p:ext>
            </p:extLst>
          </p:nvPr>
        </p:nvGraphicFramePr>
        <p:xfrm>
          <a:off x="1867570" y="1773942"/>
          <a:ext cx="8421687" cy="4728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967088" y="4159478"/>
            <a:ext cx="80182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DRAM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40173" y="5189356"/>
            <a:ext cx="58060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CPU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3113" y="2890510"/>
            <a:ext cx="54854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SSD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43600" y="2297668"/>
            <a:ext cx="58862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Disk</a:t>
            </a:r>
          </a:p>
        </p:txBody>
      </p:sp>
    </p:spTree>
    <p:extLst>
      <p:ext uri="{BB962C8B-B14F-4D97-AF65-F5344CB8AC3E}">
        <p14:creationId xmlns:p14="http://schemas.microsoft.com/office/powerpoint/2010/main" val="36507209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Random-Access Memory (RAM)</a:t>
            </a:r>
          </a:p>
        </p:txBody>
      </p:sp>
      <p:sp>
        <p:nvSpPr>
          <p:cNvPr id="119813" name="Rectangle 102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features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RAM</a:t>
            </a:r>
            <a:r>
              <a:rPr lang="en-US" dirty="0"/>
              <a:t> is traditionally packaged as a chip.</a:t>
            </a:r>
          </a:p>
          <a:p>
            <a:pPr lvl="1"/>
            <a:r>
              <a:rPr lang="en-US" dirty="0"/>
              <a:t>Basic storage unit is normally a </a:t>
            </a:r>
            <a:r>
              <a:rPr lang="en-US" dirty="0">
                <a:solidFill>
                  <a:srgbClr val="FF0000"/>
                </a:solidFill>
              </a:rPr>
              <a:t>cell</a:t>
            </a:r>
            <a:r>
              <a:rPr lang="en-US" dirty="0"/>
              <a:t> (one bit per cell).</a:t>
            </a:r>
          </a:p>
          <a:p>
            <a:pPr lvl="1"/>
            <a:r>
              <a:rPr lang="en-US" dirty="0"/>
              <a:t>Multiple RAM chips form a memory.</a:t>
            </a:r>
          </a:p>
          <a:p>
            <a:endParaRPr lang="en-US" dirty="0"/>
          </a:p>
          <a:p>
            <a:r>
              <a:rPr lang="en-US" dirty="0"/>
              <a:t>RAM comes in two varieties:</a:t>
            </a:r>
          </a:p>
          <a:p>
            <a:pPr lvl="1"/>
            <a:r>
              <a:rPr lang="en-US" dirty="0"/>
              <a:t>SRAM (Static RAM)</a:t>
            </a:r>
          </a:p>
          <a:p>
            <a:pPr lvl="1"/>
            <a:r>
              <a:rPr lang="en-US" dirty="0"/>
              <a:t>DRAM (Dynamic RAM)</a:t>
            </a:r>
          </a:p>
        </p:txBody>
      </p:sp>
    </p:spTree>
    <p:extLst>
      <p:ext uri="{BB962C8B-B14F-4D97-AF65-F5344CB8AC3E}">
        <p14:creationId xmlns:p14="http://schemas.microsoft.com/office/powerpoint/2010/main" val="1979716740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Locality to the Rescue!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>
              <a:buNone/>
            </a:pPr>
            <a:r>
              <a:rPr lang="en-US" dirty="0"/>
              <a:t>The key to bridging this CPU-Memory gap is a fundamental property of computer programs known as </a:t>
            </a:r>
            <a:r>
              <a:rPr lang="en-US" dirty="0">
                <a:solidFill>
                  <a:srgbClr val="FF0000"/>
                </a:solidFill>
              </a:rPr>
              <a:t>locality</a:t>
            </a:r>
          </a:p>
        </p:txBody>
      </p:sp>
    </p:spTree>
    <p:extLst>
      <p:ext uri="{BB962C8B-B14F-4D97-AF65-F5344CB8AC3E}">
        <p14:creationId xmlns:p14="http://schemas.microsoft.com/office/powerpoint/2010/main" val="799547236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rgbClr val="C00000"/>
                </a:solidFill>
              </a:rPr>
              <a:t>Principle of Locality:</a:t>
            </a:r>
            <a:r>
              <a:rPr lang="en-US" dirty="0"/>
              <a:t> </a:t>
            </a:r>
            <a:r>
              <a:rPr lang="en-GB" dirty="0"/>
              <a:t>Programs tend to use data and instructions with addresses equal or near to those they have used recently</a:t>
            </a: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>
              <a:solidFill>
                <a:srgbClr val="C00000"/>
              </a:solidFill>
            </a:endParaRP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solidFill>
                  <a:srgbClr val="C00000"/>
                </a:solidFill>
              </a:rPr>
              <a:t>Temporal locality:  </a:t>
            </a:r>
          </a:p>
          <a:p>
            <a:pPr lvl="1"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Recently referenced items are likely </a:t>
            </a:r>
            <a:br>
              <a:rPr lang="en-GB" dirty="0"/>
            </a:br>
            <a:r>
              <a:rPr lang="en-GB" dirty="0"/>
              <a:t>to be referenced again in the near future</a:t>
            </a: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>
              <a:solidFill>
                <a:srgbClr val="C00000"/>
              </a:solidFill>
            </a:endParaRP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solidFill>
                  <a:srgbClr val="C00000"/>
                </a:solidFill>
              </a:rPr>
              <a:t>Spatial locality:  </a:t>
            </a:r>
          </a:p>
          <a:p>
            <a:pPr lvl="1"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Items with nearby addresses tend </a:t>
            </a:r>
            <a:br>
              <a:rPr lang="en-GB" dirty="0"/>
            </a:br>
            <a:r>
              <a:rPr lang="en-GB" dirty="0"/>
              <a:t>to be referenced close together in time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620000" y="3124200"/>
            <a:ext cx="1905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013700" y="312420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7843056" y="2614412"/>
            <a:ext cx="627844" cy="433589"/>
          </a:xfrm>
          <a:custGeom>
            <a:avLst/>
            <a:gdLst>
              <a:gd name="connsiteX0" fmla="*/ 290847 w 627844"/>
              <a:gd name="connsiteY0" fmla="*/ 433589 h 433589"/>
              <a:gd name="connsiteX1" fmla="*/ 46149 w 627844"/>
              <a:gd name="connsiteY1" fmla="*/ 72980 h 433589"/>
              <a:gd name="connsiteX2" fmla="*/ 567743 w 627844"/>
              <a:gd name="connsiteY2" fmla="*/ 60101 h 433589"/>
              <a:gd name="connsiteX3" fmla="*/ 406757 w 627844"/>
              <a:gd name="connsiteY3" fmla="*/ 433589 h 433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844" h="433589">
                <a:moveTo>
                  <a:pt x="290847" y="433589"/>
                </a:moveTo>
                <a:cubicBezTo>
                  <a:pt x="145423" y="284408"/>
                  <a:pt x="0" y="135228"/>
                  <a:pt x="46149" y="72980"/>
                </a:cubicBezTo>
                <a:cubicBezTo>
                  <a:pt x="92298" y="10732"/>
                  <a:pt x="507642" y="0"/>
                  <a:pt x="567743" y="60101"/>
                </a:cubicBezTo>
                <a:cubicBezTo>
                  <a:pt x="627844" y="120202"/>
                  <a:pt x="517300" y="276895"/>
                  <a:pt x="406757" y="433589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7626261" y="4616940"/>
            <a:ext cx="1905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019961" y="461694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394700" y="461694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7940720" y="4186572"/>
            <a:ext cx="841420" cy="359535"/>
          </a:xfrm>
          <a:custGeom>
            <a:avLst/>
            <a:gdLst>
              <a:gd name="connsiteX0" fmla="*/ 200695 w 841420"/>
              <a:gd name="connsiteY0" fmla="*/ 353095 h 359535"/>
              <a:gd name="connsiteX1" fmla="*/ 91225 w 841420"/>
              <a:gd name="connsiteY1" fmla="*/ 56881 h 359535"/>
              <a:gd name="connsiteX2" fmla="*/ 748048 w 841420"/>
              <a:gd name="connsiteY2" fmla="*/ 50442 h 359535"/>
              <a:gd name="connsiteX3" fmla="*/ 651456 w 841420"/>
              <a:gd name="connsiteY3" fmla="*/ 359535 h 359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1420" h="359535">
                <a:moveTo>
                  <a:pt x="200695" y="353095"/>
                </a:moveTo>
                <a:cubicBezTo>
                  <a:pt x="100347" y="230209"/>
                  <a:pt x="0" y="107323"/>
                  <a:pt x="91225" y="56881"/>
                </a:cubicBezTo>
                <a:cubicBezTo>
                  <a:pt x="182450" y="6439"/>
                  <a:pt x="654676" y="0"/>
                  <a:pt x="748048" y="50442"/>
                </a:cubicBezTo>
                <a:cubicBezTo>
                  <a:pt x="841420" y="100884"/>
                  <a:pt x="746438" y="230209"/>
                  <a:pt x="651456" y="359535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9963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76" y="2946142"/>
            <a:ext cx="5697536" cy="2768858"/>
          </a:xfrm>
        </p:spPr>
        <p:txBody>
          <a:bodyPr/>
          <a:lstStyle/>
          <a:p>
            <a:r>
              <a:rPr lang="en-US" dirty="0"/>
              <a:t>Data references</a:t>
            </a:r>
          </a:p>
          <a:p>
            <a:pPr lvl="1"/>
            <a:r>
              <a:rPr lang="en-US" dirty="0"/>
              <a:t>Reference array elements in succession (stride-1 reference pattern).</a:t>
            </a:r>
          </a:p>
          <a:p>
            <a:pPr lvl="1"/>
            <a:r>
              <a:rPr lang="en-US" dirty="0"/>
              <a:t>Reference variable </a:t>
            </a:r>
            <a:r>
              <a:rPr lang="en-US" dirty="0">
                <a:latin typeface="Courier New"/>
                <a:cs typeface="Courier New"/>
              </a:rPr>
              <a:t>sum</a:t>
            </a:r>
            <a:r>
              <a:rPr lang="en-US" dirty="0"/>
              <a:t> each iteration.</a:t>
            </a:r>
          </a:p>
          <a:p>
            <a:r>
              <a:rPr lang="en-US" dirty="0"/>
              <a:t>Instruction references</a:t>
            </a:r>
          </a:p>
          <a:p>
            <a:pPr lvl="1"/>
            <a:r>
              <a:rPr lang="en-US" dirty="0"/>
              <a:t>Reference instructions in sequence.</a:t>
            </a:r>
          </a:p>
          <a:p>
            <a:pPr lvl="1"/>
            <a:r>
              <a:rPr lang="en-US" dirty="0"/>
              <a:t>Cycle through loop repeatedly. </a:t>
            </a:r>
          </a:p>
          <a:p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3588" y="1468116"/>
            <a:ext cx="3044825" cy="1092200"/>
          </a:xfrm>
          <a:prstGeom prst="rect">
            <a:avLst/>
          </a:prstGeom>
          <a:solidFill>
            <a:srgbClr val="F7F5CD"/>
          </a:solidFill>
          <a:ln w="12700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sum = 0;</a:t>
            </a:r>
          </a:p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for (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 = 0;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 &lt; </a:t>
            </a:r>
            <a:r>
              <a:rPr lang="en-US" sz="1600" dirty="0" err="1">
                <a:latin typeface="Courier New" charset="0"/>
              </a:rPr>
              <a:t>n</a:t>
            </a:r>
            <a:r>
              <a:rPr lang="en-US" sz="1600" dirty="0">
                <a:latin typeface="Courier New" charset="0"/>
              </a:rPr>
              <a:t>;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	sum += </a:t>
            </a:r>
            <a:r>
              <a:rPr lang="en-US" sz="1600" dirty="0" err="1">
                <a:latin typeface="Courier New" charset="0"/>
              </a:rPr>
              <a:t>a[i</a:t>
            </a:r>
            <a:r>
              <a:rPr lang="en-US" sz="1600" dirty="0">
                <a:latin typeface="Courier New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return sum;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10867" y="3540925"/>
            <a:ext cx="157742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Spatial locality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3096" y="4121858"/>
            <a:ext cx="181742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Temporal locality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10867" y="5059015"/>
            <a:ext cx="157742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Spatial locality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53096" y="5436270"/>
            <a:ext cx="181742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Temporal locality</a:t>
            </a:r>
          </a:p>
        </p:txBody>
      </p:sp>
    </p:spTree>
    <p:extLst>
      <p:ext uri="{BB962C8B-B14F-4D97-AF65-F5344CB8AC3E}">
        <p14:creationId xmlns:p14="http://schemas.microsoft.com/office/powerpoint/2010/main" val="25787173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1" name="Rectangle 10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Qualitative Estimates of Locality</a:t>
            </a:r>
          </a:p>
        </p:txBody>
      </p:sp>
      <p:sp>
        <p:nvSpPr>
          <p:cNvPr id="132102" name="Rectangle 103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Claim:</a:t>
            </a:r>
            <a:r>
              <a:rPr lang="en-US" dirty="0"/>
              <a:t> Being able to look at code and get a qualitative sense of its locality is a key skill for a professional programmer.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Question:</a:t>
            </a:r>
            <a:r>
              <a:rPr lang="en-US" dirty="0"/>
              <a:t> Does this function have good locality with respect to array </a:t>
            </a:r>
            <a:r>
              <a:rPr lang="en-US" b="0" dirty="0">
                <a:latin typeface="Courier New"/>
                <a:cs typeface="Courier New"/>
              </a:rPr>
              <a:t>a</a:t>
            </a:r>
            <a:r>
              <a:rPr lang="en-US" dirty="0"/>
              <a:t>?</a:t>
            </a:r>
          </a:p>
        </p:txBody>
      </p:sp>
      <p:sp>
        <p:nvSpPr>
          <p:cNvPr id="132100" name="Text Box 1028"/>
          <p:cNvSpPr txBox="1">
            <a:spLocks noChangeArrowheads="1"/>
          </p:cNvSpPr>
          <p:nvPr/>
        </p:nvSpPr>
        <p:spPr bwMode="auto">
          <a:xfrm>
            <a:off x="3657601" y="3407141"/>
            <a:ext cx="4441825" cy="2589213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sum_array_rows(int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a[M][N</a:t>
            </a:r>
            <a:r>
              <a:rPr lang="en-US" dirty="0">
                <a:latin typeface="Courier New" charset="0"/>
              </a:rPr>
              <a:t>])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,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, sum = 0;</a:t>
            </a:r>
          </a:p>
          <a:p>
            <a:pPr algn="l">
              <a:lnSpc>
                <a:spcPct val="100000"/>
              </a:lnSpc>
            </a:pPr>
            <a:endParaRPr lang="en-US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charset="0"/>
              </a:rPr>
              <a:t>  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M;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charset="0"/>
              </a:rPr>
              <a:t>        for (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charset="0"/>
              </a:rPr>
              <a:t>            sum += </a:t>
            </a:r>
            <a:r>
              <a:rPr lang="en-US" dirty="0" err="1">
                <a:latin typeface="Courier New" charset="0"/>
              </a:rPr>
              <a:t>a[i][j</a:t>
            </a:r>
            <a:r>
              <a:rPr lang="en-US" dirty="0">
                <a:latin typeface="Courier New" charset="0"/>
              </a:rPr>
              <a:t>];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charset="0"/>
              </a:rPr>
              <a:t>    return sum;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37501147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Locality Example</a:t>
            </a:r>
          </a:p>
        </p:txBody>
      </p:sp>
      <p:sp>
        <p:nvSpPr>
          <p:cNvPr id="133126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Question:</a:t>
            </a:r>
            <a:r>
              <a:rPr lang="en-US" dirty="0"/>
              <a:t> Does this function have good locality with respect to array </a:t>
            </a:r>
            <a:r>
              <a:rPr lang="en-US" b="0" dirty="0">
                <a:latin typeface="Courier New"/>
                <a:cs typeface="Courier New"/>
              </a:rPr>
              <a:t>a</a:t>
            </a:r>
            <a:r>
              <a:rPr lang="en-US" dirty="0"/>
              <a:t>?</a:t>
            </a:r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3341689" y="2484438"/>
            <a:ext cx="4441825" cy="258921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sum_array_cols(int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a[M][N</a:t>
            </a:r>
            <a:r>
              <a:rPr lang="en-US" dirty="0">
                <a:latin typeface="Courier New" charset="0"/>
              </a:rPr>
              <a:t>])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,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, sum = 0;</a:t>
            </a:r>
          </a:p>
          <a:p>
            <a:pPr algn="l">
              <a:lnSpc>
                <a:spcPct val="100000"/>
              </a:lnSpc>
            </a:pPr>
            <a:endParaRPr lang="en-US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charset="0"/>
              </a:rPr>
              <a:t>    for (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charset="0"/>
              </a:rPr>
              <a:t>      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M;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charset="0"/>
              </a:rPr>
              <a:t>            sum += </a:t>
            </a:r>
            <a:r>
              <a:rPr lang="en-US" dirty="0" err="1">
                <a:latin typeface="Courier New" charset="0"/>
              </a:rPr>
              <a:t>a[i][j</a:t>
            </a:r>
            <a:r>
              <a:rPr lang="en-US" dirty="0">
                <a:latin typeface="Courier New" charset="0"/>
              </a:rPr>
              <a:t>];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charset="0"/>
              </a:rPr>
              <a:t>    return sum;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36901896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9" name="Rectangle 10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Locality Example</a:t>
            </a:r>
          </a:p>
        </p:txBody>
      </p:sp>
      <p:sp>
        <p:nvSpPr>
          <p:cNvPr id="134150" name="Rectangle 103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Question</a:t>
            </a:r>
            <a:r>
              <a:rPr lang="en-US" dirty="0"/>
              <a:t>: Can you permute the loops so that the function scans the 3-d array </a:t>
            </a:r>
            <a:r>
              <a:rPr lang="en-US" b="0" dirty="0">
                <a:latin typeface="Courier New"/>
                <a:cs typeface="Courier New"/>
              </a:rPr>
              <a:t>a</a:t>
            </a:r>
            <a:r>
              <a:rPr lang="en-US" dirty="0"/>
              <a:t> with a stride-1 reference pattern (and thus has good spatial locality)?</a:t>
            </a:r>
          </a:p>
        </p:txBody>
      </p:sp>
      <p:sp>
        <p:nvSpPr>
          <p:cNvPr id="134148" name="Text Box 1028"/>
          <p:cNvSpPr txBox="1">
            <a:spLocks noChangeArrowheads="1"/>
          </p:cNvSpPr>
          <p:nvPr/>
        </p:nvSpPr>
        <p:spPr bwMode="auto">
          <a:xfrm>
            <a:off x="3465514" y="3033713"/>
            <a:ext cx="4987925" cy="286385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sum_array_3d(int </a:t>
            </a:r>
            <a:r>
              <a:rPr lang="en-US" dirty="0" err="1">
                <a:latin typeface="Courier New" charset="0"/>
              </a:rPr>
              <a:t>a[M][N][N</a:t>
            </a:r>
            <a:r>
              <a:rPr lang="en-US" dirty="0">
                <a:latin typeface="Courier New" charset="0"/>
              </a:rPr>
              <a:t>])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,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, </a:t>
            </a:r>
            <a:r>
              <a:rPr lang="en-US" dirty="0" err="1">
                <a:latin typeface="Courier New" charset="0"/>
              </a:rPr>
              <a:t>k</a:t>
            </a:r>
            <a:r>
              <a:rPr lang="en-US" dirty="0">
                <a:latin typeface="Courier New" charset="0"/>
              </a:rPr>
              <a:t>, sum = 0;</a:t>
            </a:r>
          </a:p>
          <a:p>
            <a:pPr algn="l">
              <a:lnSpc>
                <a:spcPct val="100000"/>
              </a:lnSpc>
            </a:pPr>
            <a:endParaRPr lang="en-US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charset="0"/>
              </a:rPr>
              <a:t>  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charset="0"/>
              </a:rPr>
              <a:t>        for (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charset="0"/>
              </a:rPr>
              <a:t>            for (k = 0; k &lt; M; k++)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charset="0"/>
              </a:rPr>
              <a:t>                sum += </a:t>
            </a:r>
            <a:r>
              <a:rPr lang="en-US" dirty="0" err="1">
                <a:latin typeface="Courier New" charset="0"/>
              </a:rPr>
              <a:t>a[k][i][j</a:t>
            </a:r>
            <a:r>
              <a:rPr lang="en-US" dirty="0">
                <a:latin typeface="Courier New" charset="0"/>
              </a:rPr>
              <a:t>];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charset="0"/>
              </a:rPr>
              <a:t>    return sum;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48807261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Memory Hierarchies</a:t>
            </a:r>
          </a:p>
        </p:txBody>
      </p:sp>
      <p:sp>
        <p:nvSpPr>
          <p:cNvPr id="13517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Some fundamental and enduring properties of hardware and software:</a:t>
            </a:r>
          </a:p>
          <a:p>
            <a:pPr lvl="1" eaLnBrk="1" hangingPunct="1">
              <a:defRPr/>
            </a:pPr>
            <a:r>
              <a:rPr lang="en-US" dirty="0"/>
              <a:t>Faster storage technologies cost more per byte and have less capacity</a:t>
            </a:r>
          </a:p>
          <a:p>
            <a:pPr lvl="1" eaLnBrk="1" hangingPunct="1">
              <a:defRPr/>
            </a:pPr>
            <a:r>
              <a:rPr lang="en-US" dirty="0"/>
              <a:t>Gap between CPU and main-memory speed is widening</a:t>
            </a:r>
          </a:p>
          <a:p>
            <a:pPr lvl="1" eaLnBrk="1" hangingPunct="1">
              <a:defRPr/>
            </a:pPr>
            <a:r>
              <a:rPr lang="en-US" dirty="0"/>
              <a:t>Well-written programs tend to exhibit good locality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These fundamental properties complement each other beautifully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They suggest an approach for organizing memory and storage systems known as a </a:t>
            </a:r>
            <a:r>
              <a:rPr lang="en-US" dirty="0">
                <a:solidFill>
                  <a:srgbClr val="FF0000"/>
                </a:solidFill>
              </a:rPr>
              <a:t>memory hierarchy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 Example Memory Hierarchy</a:t>
            </a:r>
          </a:p>
        </p:txBody>
      </p:sp>
      <p:sp>
        <p:nvSpPr>
          <p:cNvPr id="36867" name="AutoShape 4"/>
          <p:cNvSpPr>
            <a:spLocks noChangeAspect="1" noChangeArrowheads="1"/>
          </p:cNvSpPr>
          <p:nvPr/>
        </p:nvSpPr>
        <p:spPr bwMode="auto">
          <a:xfrm>
            <a:off x="2671763" y="1009650"/>
            <a:ext cx="6242050" cy="5391150"/>
          </a:xfrm>
          <a:prstGeom prst="triangle">
            <a:avLst>
              <a:gd name="adj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6868" name="Text Box 5"/>
          <p:cNvSpPr txBox="1">
            <a:spLocks noChangeAspect="1" noChangeArrowheads="1"/>
          </p:cNvSpPr>
          <p:nvPr/>
        </p:nvSpPr>
        <p:spPr bwMode="auto">
          <a:xfrm>
            <a:off x="5294314" y="1565275"/>
            <a:ext cx="1042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registers</a:t>
            </a:r>
          </a:p>
        </p:txBody>
      </p:sp>
      <p:sp>
        <p:nvSpPr>
          <p:cNvPr id="36869" name="Text Box 6"/>
          <p:cNvSpPr txBox="1">
            <a:spLocks noChangeAspect="1" noChangeArrowheads="1"/>
          </p:cNvSpPr>
          <p:nvPr/>
        </p:nvSpPr>
        <p:spPr bwMode="auto">
          <a:xfrm>
            <a:off x="5011738" y="1982789"/>
            <a:ext cx="1549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on-chip L1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cache (SRAM)</a:t>
            </a:r>
          </a:p>
        </p:txBody>
      </p:sp>
      <p:sp>
        <p:nvSpPr>
          <p:cNvPr id="36870" name="Text Box 7"/>
          <p:cNvSpPr txBox="1">
            <a:spLocks noChangeAspect="1" noChangeArrowheads="1"/>
          </p:cNvSpPr>
          <p:nvPr/>
        </p:nvSpPr>
        <p:spPr bwMode="auto">
          <a:xfrm>
            <a:off x="5054600" y="3473451"/>
            <a:ext cx="15065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main memory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(DRAM)</a:t>
            </a:r>
          </a:p>
        </p:txBody>
      </p:sp>
      <p:sp>
        <p:nvSpPr>
          <p:cNvPr id="36871" name="Text Box 8"/>
          <p:cNvSpPr txBox="1">
            <a:spLocks noChangeAspect="1" noChangeArrowheads="1"/>
          </p:cNvSpPr>
          <p:nvPr/>
        </p:nvSpPr>
        <p:spPr bwMode="auto">
          <a:xfrm>
            <a:off x="4518025" y="4537076"/>
            <a:ext cx="25098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local secondary storage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(local disks)</a:t>
            </a:r>
          </a:p>
        </p:txBody>
      </p:sp>
      <p:sp>
        <p:nvSpPr>
          <p:cNvPr id="36872" name="Line 9"/>
          <p:cNvSpPr>
            <a:spLocks noChangeAspect="1" noChangeShapeType="1"/>
          </p:cNvSpPr>
          <p:nvPr/>
        </p:nvSpPr>
        <p:spPr bwMode="auto">
          <a:xfrm>
            <a:off x="5265739" y="1931988"/>
            <a:ext cx="106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Line 10"/>
          <p:cNvSpPr>
            <a:spLocks noChangeAspect="1" noChangeShapeType="1"/>
          </p:cNvSpPr>
          <p:nvPr/>
        </p:nvSpPr>
        <p:spPr bwMode="auto">
          <a:xfrm>
            <a:off x="4870450" y="2570163"/>
            <a:ext cx="18494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1"/>
          <p:cNvSpPr>
            <a:spLocks noChangeAspect="1" noChangeShapeType="1"/>
          </p:cNvSpPr>
          <p:nvPr/>
        </p:nvSpPr>
        <p:spPr bwMode="auto">
          <a:xfrm>
            <a:off x="4516438" y="3208338"/>
            <a:ext cx="2552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2"/>
          <p:cNvSpPr>
            <a:spLocks noChangeAspect="1" noChangeShapeType="1"/>
          </p:cNvSpPr>
          <p:nvPr/>
        </p:nvSpPr>
        <p:spPr bwMode="auto">
          <a:xfrm>
            <a:off x="1828800" y="3873500"/>
            <a:ext cx="0" cy="2344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Text Box 13"/>
          <p:cNvSpPr txBox="1">
            <a:spLocks noChangeAspect="1" noChangeArrowheads="1"/>
          </p:cNvSpPr>
          <p:nvPr/>
        </p:nvSpPr>
        <p:spPr bwMode="auto">
          <a:xfrm>
            <a:off x="1787525" y="3752850"/>
            <a:ext cx="111125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Larger, 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slower,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and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cheaper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(per byte)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storage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devices</a:t>
            </a:r>
          </a:p>
        </p:txBody>
      </p:sp>
      <p:sp>
        <p:nvSpPr>
          <p:cNvPr id="36877" name="Line 14"/>
          <p:cNvSpPr>
            <a:spLocks noChangeAspect="1" noChangeShapeType="1"/>
          </p:cNvSpPr>
          <p:nvPr/>
        </p:nvSpPr>
        <p:spPr bwMode="auto">
          <a:xfrm>
            <a:off x="3900489" y="4271963"/>
            <a:ext cx="37607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Text Box 15"/>
          <p:cNvSpPr txBox="1">
            <a:spLocks noChangeAspect="1" noChangeArrowheads="1"/>
          </p:cNvSpPr>
          <p:nvPr/>
        </p:nvSpPr>
        <p:spPr bwMode="auto">
          <a:xfrm>
            <a:off x="3871913" y="5637214"/>
            <a:ext cx="39163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remote secondary storage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(distributed file systems, Web servers)</a:t>
            </a:r>
          </a:p>
        </p:txBody>
      </p:sp>
      <p:grpSp>
        <p:nvGrpSpPr>
          <p:cNvPr id="36879" name="Group 16"/>
          <p:cNvGrpSpPr>
            <a:grpSpLocks noChangeAspect="1"/>
          </p:cNvGrpSpPr>
          <p:nvPr/>
        </p:nvGrpSpPr>
        <p:grpSpPr bwMode="auto">
          <a:xfrm>
            <a:off x="8574089" y="4910139"/>
            <a:ext cx="2200275" cy="852487"/>
            <a:chOff x="4176" y="2648"/>
            <a:chExt cx="1488" cy="576"/>
          </a:xfrm>
        </p:grpSpPr>
        <p:sp>
          <p:nvSpPr>
            <p:cNvPr id="36901" name="AutoShape 17"/>
            <p:cNvSpPr>
              <a:spLocks noChangeAspect="1"/>
            </p:cNvSpPr>
            <p:nvPr/>
          </p:nvSpPr>
          <p:spPr bwMode="auto">
            <a:xfrm>
              <a:off x="4176" y="2648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902" name="Text Box 18"/>
            <p:cNvSpPr txBox="1">
              <a:spLocks noChangeAspect="1" noChangeArrowheads="1"/>
            </p:cNvSpPr>
            <p:nvPr/>
          </p:nvSpPr>
          <p:spPr bwMode="auto">
            <a:xfrm>
              <a:off x="4269" y="2711"/>
              <a:ext cx="1395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Local disks hold files retrieved from disks on remote network servers</a:t>
              </a:r>
            </a:p>
          </p:txBody>
        </p:sp>
      </p:grpSp>
      <p:grpSp>
        <p:nvGrpSpPr>
          <p:cNvPr id="36880" name="Group 19"/>
          <p:cNvGrpSpPr>
            <a:grpSpLocks noChangeAspect="1"/>
          </p:cNvGrpSpPr>
          <p:nvPr/>
        </p:nvGrpSpPr>
        <p:grpSpPr bwMode="auto">
          <a:xfrm>
            <a:off x="8066088" y="3822700"/>
            <a:ext cx="2908300" cy="852488"/>
            <a:chOff x="3696" y="1968"/>
            <a:chExt cx="1968" cy="576"/>
          </a:xfrm>
        </p:grpSpPr>
        <p:sp>
          <p:nvSpPr>
            <p:cNvPr id="36899" name="AutoShape 20"/>
            <p:cNvSpPr>
              <a:spLocks noChangeAspect="1"/>
            </p:cNvSpPr>
            <p:nvPr/>
          </p:nvSpPr>
          <p:spPr bwMode="auto">
            <a:xfrm>
              <a:off x="3696" y="1968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900" name="Text Box 21"/>
            <p:cNvSpPr txBox="1">
              <a:spLocks noChangeAspect="1" noChangeArrowheads="1"/>
            </p:cNvSpPr>
            <p:nvPr/>
          </p:nvSpPr>
          <p:spPr bwMode="auto">
            <a:xfrm>
              <a:off x="3791" y="2032"/>
              <a:ext cx="1873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Main memory holds disk 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blocks retrieved from local 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disks</a:t>
              </a:r>
            </a:p>
          </p:txBody>
        </p:sp>
      </p:grpSp>
      <p:sp>
        <p:nvSpPr>
          <p:cNvPr id="36881" name="Line 22"/>
          <p:cNvSpPr>
            <a:spLocks noChangeAspect="1" noChangeShapeType="1"/>
          </p:cNvSpPr>
          <p:nvPr/>
        </p:nvSpPr>
        <p:spPr bwMode="auto">
          <a:xfrm>
            <a:off x="3309938" y="5337175"/>
            <a:ext cx="4965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Text Box 23"/>
          <p:cNvSpPr txBox="1">
            <a:spLocks noChangeAspect="1" noChangeArrowheads="1"/>
          </p:cNvSpPr>
          <p:nvPr/>
        </p:nvSpPr>
        <p:spPr bwMode="auto">
          <a:xfrm>
            <a:off x="5049838" y="2647951"/>
            <a:ext cx="1549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off-chip L2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cache (SRAM)</a:t>
            </a:r>
          </a:p>
        </p:txBody>
      </p:sp>
      <p:grpSp>
        <p:nvGrpSpPr>
          <p:cNvPr id="36883" name="Group 24"/>
          <p:cNvGrpSpPr>
            <a:grpSpLocks/>
          </p:cNvGrpSpPr>
          <p:nvPr/>
        </p:nvGrpSpPr>
        <p:grpSpPr bwMode="auto">
          <a:xfrm>
            <a:off x="6935789" y="2262188"/>
            <a:ext cx="3011487" cy="615950"/>
            <a:chOff x="2975" y="797"/>
            <a:chExt cx="1897" cy="388"/>
          </a:xfrm>
        </p:grpSpPr>
        <p:sp>
          <p:nvSpPr>
            <p:cNvPr id="36897" name="Text Box 25"/>
            <p:cNvSpPr txBox="1">
              <a:spLocks noChangeAspect="1" noChangeArrowheads="1"/>
            </p:cNvSpPr>
            <p:nvPr/>
          </p:nvSpPr>
          <p:spPr bwMode="auto">
            <a:xfrm>
              <a:off x="3084" y="839"/>
              <a:ext cx="17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L1 cache holds cache lines retrieved from the L2 cache memory</a:t>
              </a:r>
            </a:p>
          </p:txBody>
        </p:sp>
        <p:sp>
          <p:nvSpPr>
            <p:cNvPr id="36898" name="AutoShape 26"/>
            <p:cNvSpPr>
              <a:spLocks noChangeAspect="1"/>
            </p:cNvSpPr>
            <p:nvPr/>
          </p:nvSpPr>
          <p:spPr bwMode="auto">
            <a:xfrm>
              <a:off x="2975" y="797"/>
              <a:ext cx="45" cy="388"/>
            </a:xfrm>
            <a:prstGeom prst="rightBrace">
              <a:avLst>
                <a:gd name="adj1" fmla="val 71852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6884" name="Text Box 27"/>
          <p:cNvSpPr txBox="1">
            <a:spLocks noChangeAspect="1" noChangeArrowheads="1"/>
          </p:cNvSpPr>
          <p:nvPr/>
        </p:nvSpPr>
        <p:spPr bwMode="auto">
          <a:xfrm>
            <a:off x="6745288" y="1619250"/>
            <a:ext cx="2919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solidFill>
                  <a:srgbClr val="FF0000"/>
                </a:solidFill>
              </a:rPr>
              <a:t>CPU registers hold words retrieved from L1 cache</a:t>
            </a:r>
          </a:p>
        </p:txBody>
      </p:sp>
      <p:sp>
        <p:nvSpPr>
          <p:cNvPr id="36885" name="AutoShape 28"/>
          <p:cNvSpPr>
            <a:spLocks noChangeAspect="1"/>
          </p:cNvSpPr>
          <p:nvPr/>
        </p:nvSpPr>
        <p:spPr bwMode="auto">
          <a:xfrm>
            <a:off x="6554788" y="1576388"/>
            <a:ext cx="76200" cy="615950"/>
          </a:xfrm>
          <a:prstGeom prst="rightBrace">
            <a:avLst>
              <a:gd name="adj1" fmla="val 6736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36886" name="Group 29"/>
          <p:cNvGrpSpPr>
            <a:grpSpLocks/>
          </p:cNvGrpSpPr>
          <p:nvPr/>
        </p:nvGrpSpPr>
        <p:grpSpPr bwMode="auto">
          <a:xfrm>
            <a:off x="7354888" y="2901951"/>
            <a:ext cx="2862262" cy="614363"/>
            <a:chOff x="3198" y="1200"/>
            <a:chExt cx="1803" cy="387"/>
          </a:xfrm>
        </p:grpSpPr>
        <p:sp>
          <p:nvSpPr>
            <p:cNvPr id="36895" name="Text Box 30"/>
            <p:cNvSpPr txBox="1">
              <a:spLocks noChangeAspect="1" noChangeArrowheads="1"/>
            </p:cNvSpPr>
            <p:nvPr/>
          </p:nvSpPr>
          <p:spPr bwMode="auto">
            <a:xfrm>
              <a:off x="3345" y="1249"/>
              <a:ext cx="16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L2 cache holds cache lines retrieved from main memory</a:t>
              </a:r>
            </a:p>
          </p:txBody>
        </p:sp>
        <p:sp>
          <p:nvSpPr>
            <p:cNvPr id="36896" name="AutoShape 31"/>
            <p:cNvSpPr>
              <a:spLocks noChangeAspect="1"/>
            </p:cNvSpPr>
            <p:nvPr/>
          </p:nvSpPr>
          <p:spPr bwMode="auto">
            <a:xfrm>
              <a:off x="3198" y="1200"/>
              <a:ext cx="45" cy="387"/>
            </a:xfrm>
            <a:prstGeom prst="rightBrace">
              <a:avLst>
                <a:gd name="adj1" fmla="val 71667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6887" name="Text Box 32"/>
          <p:cNvSpPr txBox="1">
            <a:spLocks noChangeAspect="1" noChangeArrowheads="1"/>
          </p:cNvSpPr>
          <p:nvPr/>
        </p:nvSpPr>
        <p:spPr bwMode="auto">
          <a:xfrm>
            <a:off x="5053013" y="132715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L0:</a:t>
            </a:r>
          </a:p>
        </p:txBody>
      </p:sp>
      <p:sp>
        <p:nvSpPr>
          <p:cNvPr id="36888" name="Text Box 33"/>
          <p:cNvSpPr txBox="1">
            <a:spLocks noChangeAspect="1" noChangeArrowheads="1"/>
          </p:cNvSpPr>
          <p:nvPr/>
        </p:nvSpPr>
        <p:spPr bwMode="auto">
          <a:xfrm>
            <a:off x="4675188" y="2036763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L1:</a:t>
            </a:r>
          </a:p>
        </p:txBody>
      </p:sp>
      <p:sp>
        <p:nvSpPr>
          <p:cNvPr id="36889" name="Text Box 34"/>
          <p:cNvSpPr txBox="1">
            <a:spLocks noChangeAspect="1" noChangeArrowheads="1"/>
          </p:cNvSpPr>
          <p:nvPr/>
        </p:nvSpPr>
        <p:spPr bwMode="auto">
          <a:xfrm>
            <a:off x="4237038" y="2733675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L2:</a:t>
            </a:r>
          </a:p>
        </p:txBody>
      </p:sp>
      <p:sp>
        <p:nvSpPr>
          <p:cNvPr id="36890" name="Text Box 35"/>
          <p:cNvSpPr txBox="1">
            <a:spLocks noChangeAspect="1" noChangeArrowheads="1"/>
          </p:cNvSpPr>
          <p:nvPr/>
        </p:nvSpPr>
        <p:spPr bwMode="auto">
          <a:xfrm>
            <a:off x="3763963" y="353695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L3:</a:t>
            </a:r>
          </a:p>
        </p:txBody>
      </p:sp>
      <p:sp>
        <p:nvSpPr>
          <p:cNvPr id="36891" name="Text Box 36"/>
          <p:cNvSpPr txBox="1">
            <a:spLocks noChangeAspect="1" noChangeArrowheads="1"/>
          </p:cNvSpPr>
          <p:nvPr/>
        </p:nvSpPr>
        <p:spPr bwMode="auto">
          <a:xfrm>
            <a:off x="3162300" y="4602163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L4:</a:t>
            </a:r>
          </a:p>
        </p:txBody>
      </p:sp>
      <p:sp>
        <p:nvSpPr>
          <p:cNvPr id="36892" name="Text Box 37"/>
          <p:cNvSpPr txBox="1">
            <a:spLocks noChangeAspect="1" noChangeArrowheads="1"/>
          </p:cNvSpPr>
          <p:nvPr/>
        </p:nvSpPr>
        <p:spPr bwMode="auto">
          <a:xfrm>
            <a:off x="2522538" y="5700713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L5:</a:t>
            </a:r>
          </a:p>
        </p:txBody>
      </p:sp>
      <p:sp>
        <p:nvSpPr>
          <p:cNvPr id="36893" name="Text Box 38"/>
          <p:cNvSpPr txBox="1">
            <a:spLocks noChangeAspect="1" noChangeArrowheads="1"/>
          </p:cNvSpPr>
          <p:nvPr/>
        </p:nvSpPr>
        <p:spPr bwMode="auto">
          <a:xfrm>
            <a:off x="1793875" y="1265238"/>
            <a:ext cx="111125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Smaller,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faster,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and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costlier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(per byte)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storage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devices</a:t>
            </a:r>
          </a:p>
        </p:txBody>
      </p:sp>
      <p:sp>
        <p:nvSpPr>
          <p:cNvPr id="36894" name="Line 39"/>
          <p:cNvSpPr>
            <a:spLocks noChangeShapeType="1"/>
          </p:cNvSpPr>
          <p:nvPr/>
        </p:nvSpPr>
        <p:spPr bwMode="auto">
          <a:xfrm flipH="1" flipV="1">
            <a:off x="1843088" y="1074739"/>
            <a:ext cx="0" cy="2154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Caches</a:t>
            </a:r>
          </a:p>
        </p:txBody>
      </p:sp>
      <p:sp>
        <p:nvSpPr>
          <p:cNvPr id="13619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Cache:</a:t>
            </a:r>
            <a:r>
              <a:rPr lang="en-US" dirty="0"/>
              <a:t> Smaller, faster storage device that acts as staging area for subset of data in a larger, slower device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Fundamental idea of a memory hierarchy: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For each k, the faster, smaller device at level k serves as cache for larger, slower device at level k+1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Why do memory hierarchies work?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Programs tend to access data at level k more often than they access data at level k+1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Thus, storage at level k+1 can be slower, and thus larger and cheaper per bit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Big Idea:  </a:t>
            </a:r>
            <a:r>
              <a:rPr lang="en-US" dirty="0"/>
              <a:t>Large pool of memory that costs as little as the cheap storage near the bottom, but serves data to programs at ≈ rate of the fast storage near the top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Up-Down Arrow 34"/>
          <p:cNvSpPr/>
          <p:nvPr/>
        </p:nvSpPr>
        <p:spPr bwMode="auto">
          <a:xfrm>
            <a:off x="4876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Concepts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429000" y="4267200"/>
            <a:ext cx="3581400" cy="2057400"/>
          </a:xfrm>
          <a:prstGeom prst="rect">
            <a:avLst/>
          </a:prstGeom>
          <a:solidFill>
            <a:srgbClr val="DEDFF5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429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581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419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257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096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581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419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257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096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581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419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257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096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581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419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257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6096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810000" y="6096001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3581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419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5257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6096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09747" y="2348592"/>
            <a:ext cx="75533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19219" y="4343401"/>
            <a:ext cx="100482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7159242" y="4147318"/>
            <a:ext cx="319995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Larger, slower, cheaper memory</a:t>
            </a:r>
          </a:p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viewed as partitioned into “blocks”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5466800" y="3232918"/>
            <a:ext cx="28390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 is copied in block-sized transfer units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7086600" y="2166312"/>
            <a:ext cx="2930908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Smaller, faster, more expensive</a:t>
            </a:r>
          </a:p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memory caches a  subset of</a:t>
            </a:r>
          </a:p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the blocks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3581400" y="48006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4114800" y="34290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3581400" y="2424791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257800" y="51816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114800" y="34290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5257800" y="2424791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3437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7" grpId="0" animBg="1"/>
      <p:bldP spid="38" grpId="0" animBg="1"/>
      <p:bldP spid="38" grpId="1" animBg="1"/>
      <p:bldP spid="39" grpId="0" animBg="1"/>
      <p:bldP spid="40" grpId="0" animBg="1"/>
      <p:bldP spid="41" grpId="0" animBg="1"/>
      <p:bldP spid="41" grpId="1" animBg="1"/>
      <p:bldP spid="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8" name="Rectangle 10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SRAM </a:t>
            </a:r>
            <a:r>
              <a:rPr lang="en-US" dirty="0" err="1"/>
              <a:t>vs</a:t>
            </a:r>
            <a:r>
              <a:rPr lang="en-US" dirty="0"/>
              <a:t> DRAM Summary</a:t>
            </a:r>
          </a:p>
        </p:txBody>
      </p:sp>
      <p:sp>
        <p:nvSpPr>
          <p:cNvPr id="120836" name="Text Box 1028"/>
          <p:cNvSpPr txBox="1">
            <a:spLocks noChangeArrowheads="1"/>
          </p:cNvSpPr>
          <p:nvPr/>
        </p:nvSpPr>
        <p:spPr bwMode="auto">
          <a:xfrm>
            <a:off x="1905000" y="2362201"/>
            <a:ext cx="8610600" cy="2246769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/>
              <a:t>	</a:t>
            </a:r>
            <a:r>
              <a:rPr lang="en-US" sz="2000" dirty="0"/>
              <a:t>Trans.	Access	Needs	  Needs		</a:t>
            </a:r>
          </a:p>
          <a:p>
            <a:pPr algn="l">
              <a:lnSpc>
                <a:spcPct val="100000"/>
              </a:lnSpc>
            </a:pPr>
            <a:r>
              <a:rPr lang="en-US" sz="2000" dirty="0"/>
              <a:t>	per bit	 time	refresh? EDC?	  Cost	Applications</a:t>
            </a:r>
          </a:p>
          <a:p>
            <a:pPr algn="l">
              <a:lnSpc>
                <a:spcPct val="100000"/>
              </a:lnSpc>
            </a:pPr>
            <a:endParaRPr lang="en-US" sz="2000" b="0" dirty="0"/>
          </a:p>
          <a:p>
            <a:pPr algn="l">
              <a:lnSpc>
                <a:spcPct val="100000"/>
              </a:lnSpc>
            </a:pPr>
            <a:r>
              <a:rPr lang="en-US" sz="2000" b="0" dirty="0"/>
              <a:t>SRAM	4 or 6	1X	No	  Maybe	 100x	Cache memories</a:t>
            </a:r>
          </a:p>
          <a:p>
            <a:pPr algn="l">
              <a:lnSpc>
                <a:spcPct val="100000"/>
              </a:lnSpc>
            </a:pPr>
            <a:endParaRPr lang="en-US" sz="2000" b="0" dirty="0"/>
          </a:p>
          <a:p>
            <a:pPr algn="l">
              <a:lnSpc>
                <a:spcPct val="100000"/>
              </a:lnSpc>
            </a:pPr>
            <a:r>
              <a:rPr lang="en-US" sz="2000" b="0" dirty="0"/>
              <a:t>DRAM	1	10X	Yes	  Yes	     1x	Main memories,</a:t>
            </a:r>
          </a:p>
          <a:p>
            <a:pPr algn="l">
              <a:lnSpc>
                <a:spcPct val="100000"/>
              </a:lnSpc>
            </a:pPr>
            <a:r>
              <a:rPr lang="en-US" sz="2000" b="0" dirty="0"/>
              <a:t>						frame buffers</a:t>
            </a:r>
          </a:p>
        </p:txBody>
      </p:sp>
      <p:sp>
        <p:nvSpPr>
          <p:cNvPr id="120837" name="Line 1029"/>
          <p:cNvSpPr>
            <a:spLocks noChangeShapeType="1"/>
          </p:cNvSpPr>
          <p:nvPr/>
        </p:nvSpPr>
        <p:spPr bwMode="auto">
          <a:xfrm>
            <a:off x="1905000" y="3124200"/>
            <a:ext cx="861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18732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Up-Down Arrow 42"/>
          <p:cNvSpPr/>
          <p:nvPr/>
        </p:nvSpPr>
        <p:spPr bwMode="auto">
          <a:xfrm>
            <a:off x="4876800" y="1295400"/>
            <a:ext cx="685800" cy="990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35" name="Up-Down Arrow 34"/>
          <p:cNvSpPr/>
          <p:nvPr/>
        </p:nvSpPr>
        <p:spPr bwMode="auto">
          <a:xfrm>
            <a:off x="4876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Concepts: Hit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429000" y="4267200"/>
            <a:ext cx="35814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429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581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419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257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096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581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419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257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096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581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419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257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096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581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419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257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6096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810000" y="6096001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3581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419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5257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6096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09747" y="2348592"/>
            <a:ext cx="75533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19219" y="4343401"/>
            <a:ext cx="100482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7443759" y="1580884"/>
            <a:ext cx="2826906" cy="3961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Data in block b is needed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521174" y="1619517"/>
            <a:ext cx="1184427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Request: 14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257800" y="2425522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48" name="Text Box 29"/>
          <p:cNvSpPr txBox="1">
            <a:spLocks noChangeArrowheads="1"/>
          </p:cNvSpPr>
          <p:nvPr/>
        </p:nvSpPr>
        <p:spPr bwMode="auto">
          <a:xfrm>
            <a:off x="7460094" y="2209800"/>
            <a:ext cx="2154670" cy="697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Block b is in cache:</a:t>
            </a:r>
          </a:p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solidFill>
                  <a:srgbClr val="C00000"/>
                </a:solidFill>
                <a:latin typeface="Calibri" pitchFamily="34" charset="0"/>
              </a:rPr>
              <a:t>Hit!</a:t>
            </a:r>
          </a:p>
        </p:txBody>
      </p:sp>
    </p:spTree>
    <p:extLst>
      <p:ext uri="{BB962C8B-B14F-4D97-AF65-F5344CB8AC3E}">
        <p14:creationId xmlns:p14="http://schemas.microsoft.com/office/powerpoint/2010/main" val="28742633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7" grpId="0" animBg="1"/>
      <p:bldP spid="4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Up-Down Arrow 42"/>
          <p:cNvSpPr/>
          <p:nvPr/>
        </p:nvSpPr>
        <p:spPr bwMode="auto">
          <a:xfrm>
            <a:off x="4876800" y="1295400"/>
            <a:ext cx="685800" cy="990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35" name="Up-Down Arrow 34"/>
          <p:cNvSpPr/>
          <p:nvPr/>
        </p:nvSpPr>
        <p:spPr bwMode="auto">
          <a:xfrm>
            <a:off x="4876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Concepts: Miss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429000" y="4267200"/>
            <a:ext cx="35814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429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581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419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257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096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581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419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257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096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581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419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257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096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581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419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257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6096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810000" y="6096001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3581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419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5257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6096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09747" y="2348592"/>
            <a:ext cx="75533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19219" y="4343401"/>
            <a:ext cx="100482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7443759" y="1580884"/>
            <a:ext cx="2826906" cy="3961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Data in block b is needed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521174" y="1619517"/>
            <a:ext cx="1184427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Request: 12</a:t>
            </a:r>
          </a:p>
        </p:txBody>
      </p:sp>
      <p:sp>
        <p:nvSpPr>
          <p:cNvPr id="48" name="Text Box 29"/>
          <p:cNvSpPr txBox="1">
            <a:spLocks noChangeArrowheads="1"/>
          </p:cNvSpPr>
          <p:nvPr/>
        </p:nvSpPr>
        <p:spPr bwMode="auto">
          <a:xfrm>
            <a:off x="7460095" y="2209800"/>
            <a:ext cx="2569847" cy="697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Block b is not in cache:</a:t>
            </a:r>
          </a:p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solidFill>
                  <a:srgbClr val="C00000"/>
                </a:solidFill>
                <a:latin typeface="Calibri" pitchFamily="34" charset="0"/>
              </a:rPr>
              <a:t>Miss!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7467601" y="3200400"/>
            <a:ext cx="2585173" cy="697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Block b is fetched from</a:t>
            </a:r>
          </a:p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memory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521173" y="3395246"/>
            <a:ext cx="1184427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Request: 12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3581400" y="55626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4114800" y="34290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419600" y="2425522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7467601" y="4191000"/>
            <a:ext cx="2810939" cy="17535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Block b is stored in cache</a:t>
            </a:r>
          </a:p>
          <a:p>
            <a:pPr marL="115888" indent="-115888" algn="l">
              <a:lnSpc>
                <a:spcPct val="98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>
                <a:solidFill>
                  <a:srgbClr val="C00000"/>
                </a:solidFill>
                <a:latin typeface="Calibri" pitchFamily="34" charset="0"/>
              </a:rPr>
              <a:t>Placement policy:</a:t>
            </a:r>
            <a:br>
              <a:rPr lang="en-GB" b="0" dirty="0">
                <a:latin typeface="Calibri" pitchFamily="34" charset="0"/>
              </a:rPr>
            </a:br>
            <a:r>
              <a:rPr lang="en-GB" b="0" dirty="0">
                <a:latin typeface="Calibri" pitchFamily="34" charset="0"/>
              </a:rPr>
              <a:t>determines where b goes</a:t>
            </a:r>
          </a:p>
          <a:p>
            <a:pPr marL="115888" indent="-115888" algn="l">
              <a:lnSpc>
                <a:spcPct val="98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>
                <a:solidFill>
                  <a:srgbClr val="C00000"/>
                </a:solidFill>
                <a:latin typeface="Calibri" pitchFamily="34" charset="0"/>
              </a:rPr>
              <a:t>Replacement policy:</a:t>
            </a:r>
            <a:br>
              <a:rPr lang="en-GB" b="0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GB" b="0" dirty="0">
                <a:latin typeface="Calibri" pitchFamily="34" charset="0"/>
              </a:rPr>
              <a:t>determines which block</a:t>
            </a:r>
            <a:br>
              <a:rPr lang="en-GB" b="0" dirty="0">
                <a:latin typeface="Calibri" pitchFamily="34" charset="0"/>
              </a:rPr>
            </a:br>
            <a:r>
              <a:rPr lang="en-GB" b="0" dirty="0">
                <a:latin typeface="Calibri" pitchFamily="34" charset="0"/>
              </a:rPr>
              <a:t>gets evicted (victim)</a:t>
            </a:r>
          </a:p>
        </p:txBody>
      </p:sp>
    </p:spTree>
    <p:extLst>
      <p:ext uri="{BB962C8B-B14F-4D97-AF65-F5344CB8AC3E}">
        <p14:creationId xmlns:p14="http://schemas.microsoft.com/office/powerpoint/2010/main" val="10933300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8" grpId="0"/>
      <p:bldP spid="34" grpId="0"/>
      <p:bldP spid="36" grpId="0"/>
      <p:bldP spid="37" grpId="0" animBg="1"/>
      <p:bldP spid="38" grpId="0" animBg="1"/>
      <p:bldP spid="38" grpId="1" animBg="1"/>
      <p:bldP spid="39" grpId="0" animBg="1"/>
      <p:bldP spid="42" grpId="0" build="allAtOnce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Caching Concepts: </a:t>
            </a:r>
            <a:br>
              <a:rPr lang="en-US" dirty="0"/>
            </a:br>
            <a:r>
              <a:rPr lang="en-US" dirty="0"/>
              <a:t>Types of Cache Misses</a:t>
            </a:r>
          </a:p>
        </p:txBody>
      </p:sp>
      <p:sp>
        <p:nvSpPr>
          <p:cNvPr id="13824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Cold (compulsory) miss</a:t>
            </a:r>
          </a:p>
          <a:p>
            <a:pPr lvl="1"/>
            <a:r>
              <a:rPr lang="en-US" dirty="0"/>
              <a:t>Cold misses occur because the cache is empty.</a:t>
            </a:r>
          </a:p>
          <a:p>
            <a:r>
              <a:rPr lang="en-US" dirty="0">
                <a:solidFill>
                  <a:srgbClr val="FF0000"/>
                </a:solidFill>
              </a:rPr>
              <a:t>Conflict miss</a:t>
            </a:r>
          </a:p>
          <a:p>
            <a:pPr lvl="1"/>
            <a:r>
              <a:rPr lang="en-US" dirty="0"/>
              <a:t>Most caches limit blocks at level k+1 to a small subset (sometimes a singleton) of the block positions at level k</a:t>
            </a:r>
          </a:p>
          <a:p>
            <a:pPr lvl="2"/>
            <a:r>
              <a:rPr lang="en-US" dirty="0"/>
              <a:t>E.g. Block </a:t>
            </a:r>
            <a:r>
              <a:rPr lang="en-US" dirty="0" err="1"/>
              <a:t>i</a:t>
            </a:r>
            <a:r>
              <a:rPr lang="en-US" dirty="0"/>
              <a:t> at level k+1 must go in block (</a:t>
            </a:r>
            <a:r>
              <a:rPr lang="en-US" dirty="0" err="1"/>
              <a:t>i</a:t>
            </a:r>
            <a:r>
              <a:rPr lang="en-US" dirty="0"/>
              <a:t> mod 4) at level k</a:t>
            </a:r>
          </a:p>
          <a:p>
            <a:pPr lvl="1"/>
            <a:r>
              <a:rPr lang="en-US" dirty="0"/>
              <a:t>Conflict misses occur when the level k cache is large enough, but multiple data objects all map to the same level k block</a:t>
            </a:r>
          </a:p>
          <a:p>
            <a:pPr lvl="2"/>
            <a:r>
              <a:rPr lang="en-US" dirty="0"/>
              <a:t>E.g. Referencing blocks 0, 8, 0, 8, 0, 8, ... would miss every time</a:t>
            </a:r>
          </a:p>
          <a:p>
            <a:r>
              <a:rPr lang="en-US" dirty="0">
                <a:solidFill>
                  <a:srgbClr val="FF0000"/>
                </a:solidFill>
              </a:rPr>
              <a:t>Capacity miss</a:t>
            </a:r>
          </a:p>
          <a:p>
            <a:pPr lvl="1"/>
            <a:r>
              <a:rPr lang="en-US" dirty="0"/>
              <a:t>Occurs when set of active cache blocks (</a:t>
            </a:r>
            <a:r>
              <a:rPr lang="en-US" dirty="0">
                <a:solidFill>
                  <a:srgbClr val="FF0000"/>
                </a:solidFill>
              </a:rPr>
              <a:t>working set</a:t>
            </a:r>
            <a:r>
              <a:rPr lang="en-US" dirty="0"/>
              <a:t>) is larger than the cache</a:t>
            </a:r>
          </a:p>
        </p:txBody>
      </p:sp>
    </p:spTree>
    <p:extLst>
      <p:ext uri="{BB962C8B-B14F-4D97-AF65-F5344CB8AC3E}">
        <p14:creationId xmlns:p14="http://schemas.microsoft.com/office/powerpoint/2010/main" val="3778827621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Examples of Caching in the Memory Hierarchy</a:t>
            </a:r>
          </a:p>
        </p:txBody>
      </p:sp>
      <p:grpSp>
        <p:nvGrpSpPr>
          <p:cNvPr id="41987" name="Group 73"/>
          <p:cNvGrpSpPr>
            <a:grpSpLocks/>
          </p:cNvGrpSpPr>
          <p:nvPr/>
        </p:nvGrpSpPr>
        <p:grpSpPr bwMode="auto">
          <a:xfrm>
            <a:off x="1638300" y="1241477"/>
            <a:ext cx="8991600" cy="4957763"/>
            <a:chOff x="96" y="720"/>
            <a:chExt cx="5664" cy="3123"/>
          </a:xfrm>
        </p:grpSpPr>
        <p:sp>
          <p:nvSpPr>
            <p:cNvPr id="41989" name="Rectangle 4"/>
            <p:cNvSpPr>
              <a:spLocks noChangeArrowheads="1"/>
            </p:cNvSpPr>
            <p:nvPr/>
          </p:nvSpPr>
          <p:spPr bwMode="auto">
            <a:xfrm>
              <a:off x="4848" y="1344"/>
              <a:ext cx="912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Hardware</a:t>
              </a:r>
            </a:p>
          </p:txBody>
        </p:sp>
        <p:sp>
          <p:nvSpPr>
            <p:cNvPr id="41990" name="Rectangle 5"/>
            <p:cNvSpPr>
              <a:spLocks noChangeArrowheads="1"/>
            </p:cNvSpPr>
            <p:nvPr/>
          </p:nvSpPr>
          <p:spPr bwMode="auto">
            <a:xfrm>
              <a:off x="3744" y="1344"/>
              <a:ext cx="1104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/>
                <a:t>0</a:t>
              </a:r>
            </a:p>
          </p:txBody>
        </p:sp>
        <p:sp>
          <p:nvSpPr>
            <p:cNvPr id="41991" name="Rectangle 6"/>
            <p:cNvSpPr>
              <a:spLocks noChangeArrowheads="1"/>
            </p:cNvSpPr>
            <p:nvPr/>
          </p:nvSpPr>
          <p:spPr bwMode="auto">
            <a:xfrm>
              <a:off x="2448" y="1344"/>
              <a:ext cx="1296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On-Chip TLB</a:t>
              </a:r>
            </a:p>
          </p:txBody>
        </p:sp>
        <p:sp>
          <p:nvSpPr>
            <p:cNvPr id="41992" name="Rectangle 7"/>
            <p:cNvSpPr>
              <a:spLocks noChangeArrowheads="1"/>
            </p:cNvSpPr>
            <p:nvPr/>
          </p:nvSpPr>
          <p:spPr bwMode="auto">
            <a:xfrm>
              <a:off x="1248" y="1344"/>
              <a:ext cx="1200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Address translations</a:t>
              </a:r>
            </a:p>
          </p:txBody>
        </p:sp>
        <p:sp>
          <p:nvSpPr>
            <p:cNvPr id="41993" name="Rectangle 8"/>
            <p:cNvSpPr>
              <a:spLocks noChangeArrowheads="1"/>
            </p:cNvSpPr>
            <p:nvPr/>
          </p:nvSpPr>
          <p:spPr bwMode="auto">
            <a:xfrm>
              <a:off x="96" y="1344"/>
              <a:ext cx="1152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TLB</a:t>
              </a:r>
            </a:p>
          </p:txBody>
        </p:sp>
        <p:sp>
          <p:nvSpPr>
            <p:cNvPr id="41994" name="Rectangle 9"/>
            <p:cNvSpPr>
              <a:spLocks noChangeArrowheads="1"/>
            </p:cNvSpPr>
            <p:nvPr/>
          </p:nvSpPr>
          <p:spPr bwMode="auto">
            <a:xfrm>
              <a:off x="4848" y="3105"/>
              <a:ext cx="912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Web browser</a:t>
              </a:r>
            </a:p>
          </p:txBody>
        </p:sp>
        <p:sp>
          <p:nvSpPr>
            <p:cNvPr id="41995" name="Rectangle 10"/>
            <p:cNvSpPr>
              <a:spLocks noChangeArrowheads="1"/>
            </p:cNvSpPr>
            <p:nvPr/>
          </p:nvSpPr>
          <p:spPr bwMode="auto">
            <a:xfrm>
              <a:off x="3744" y="3105"/>
              <a:ext cx="1104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/>
                <a:t>10,000,000</a:t>
              </a:r>
            </a:p>
          </p:txBody>
        </p:sp>
        <p:sp>
          <p:nvSpPr>
            <p:cNvPr id="41996" name="Rectangle 11"/>
            <p:cNvSpPr>
              <a:spLocks noChangeArrowheads="1"/>
            </p:cNvSpPr>
            <p:nvPr/>
          </p:nvSpPr>
          <p:spPr bwMode="auto">
            <a:xfrm>
              <a:off x="2448" y="3105"/>
              <a:ext cx="1296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Local disk</a:t>
              </a:r>
            </a:p>
          </p:txBody>
        </p:sp>
        <p:sp>
          <p:nvSpPr>
            <p:cNvPr id="41997" name="Rectangle 12"/>
            <p:cNvSpPr>
              <a:spLocks noChangeArrowheads="1"/>
            </p:cNvSpPr>
            <p:nvPr/>
          </p:nvSpPr>
          <p:spPr bwMode="auto">
            <a:xfrm>
              <a:off x="1248" y="3105"/>
              <a:ext cx="1200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Web pages</a:t>
              </a:r>
            </a:p>
          </p:txBody>
        </p:sp>
        <p:sp>
          <p:nvSpPr>
            <p:cNvPr id="41998" name="Rectangle 13"/>
            <p:cNvSpPr>
              <a:spLocks noChangeArrowheads="1"/>
            </p:cNvSpPr>
            <p:nvPr/>
          </p:nvSpPr>
          <p:spPr bwMode="auto">
            <a:xfrm>
              <a:off x="96" y="3105"/>
              <a:ext cx="1152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Browser cache</a:t>
              </a:r>
            </a:p>
          </p:txBody>
        </p:sp>
        <p:sp>
          <p:nvSpPr>
            <p:cNvPr id="41999" name="Rectangle 14"/>
            <p:cNvSpPr>
              <a:spLocks noChangeArrowheads="1"/>
            </p:cNvSpPr>
            <p:nvPr/>
          </p:nvSpPr>
          <p:spPr bwMode="auto">
            <a:xfrm>
              <a:off x="96" y="3474"/>
              <a:ext cx="1152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Web cache</a:t>
              </a:r>
            </a:p>
          </p:txBody>
        </p:sp>
        <p:sp>
          <p:nvSpPr>
            <p:cNvPr id="42000" name="Rectangle 15"/>
            <p:cNvSpPr>
              <a:spLocks noChangeArrowheads="1"/>
            </p:cNvSpPr>
            <p:nvPr/>
          </p:nvSpPr>
          <p:spPr bwMode="auto">
            <a:xfrm>
              <a:off x="96" y="2736"/>
              <a:ext cx="1152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Network buffer cache</a:t>
              </a:r>
            </a:p>
          </p:txBody>
        </p:sp>
        <p:sp>
          <p:nvSpPr>
            <p:cNvPr id="42001" name="Rectangle 16"/>
            <p:cNvSpPr>
              <a:spLocks noChangeArrowheads="1"/>
            </p:cNvSpPr>
            <p:nvPr/>
          </p:nvSpPr>
          <p:spPr bwMode="auto">
            <a:xfrm>
              <a:off x="96" y="2508"/>
              <a:ext cx="1152" cy="22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Buffer cache</a:t>
              </a:r>
            </a:p>
          </p:txBody>
        </p:sp>
        <p:sp>
          <p:nvSpPr>
            <p:cNvPr id="42002" name="Rectangle 17"/>
            <p:cNvSpPr>
              <a:spLocks noChangeArrowheads="1"/>
            </p:cNvSpPr>
            <p:nvPr/>
          </p:nvSpPr>
          <p:spPr bwMode="auto">
            <a:xfrm>
              <a:off x="96" y="2139"/>
              <a:ext cx="1152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Virtual Memory</a:t>
              </a:r>
            </a:p>
          </p:txBody>
        </p:sp>
        <p:sp>
          <p:nvSpPr>
            <p:cNvPr id="42003" name="Rectangle 18"/>
            <p:cNvSpPr>
              <a:spLocks noChangeArrowheads="1"/>
            </p:cNvSpPr>
            <p:nvPr/>
          </p:nvSpPr>
          <p:spPr bwMode="auto">
            <a:xfrm>
              <a:off x="96" y="1926"/>
              <a:ext cx="1152" cy="2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L2 cache</a:t>
              </a:r>
            </a:p>
          </p:txBody>
        </p:sp>
        <p:sp>
          <p:nvSpPr>
            <p:cNvPr id="42004" name="Rectangle 19"/>
            <p:cNvSpPr>
              <a:spLocks noChangeArrowheads="1"/>
            </p:cNvSpPr>
            <p:nvPr/>
          </p:nvSpPr>
          <p:spPr bwMode="auto">
            <a:xfrm>
              <a:off x="96" y="1713"/>
              <a:ext cx="1152" cy="2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L1 cache</a:t>
              </a:r>
            </a:p>
          </p:txBody>
        </p:sp>
        <p:sp>
          <p:nvSpPr>
            <p:cNvPr id="42005" name="Rectangle 20"/>
            <p:cNvSpPr>
              <a:spLocks noChangeArrowheads="1"/>
            </p:cNvSpPr>
            <p:nvPr/>
          </p:nvSpPr>
          <p:spPr bwMode="auto">
            <a:xfrm>
              <a:off x="96" y="1123"/>
              <a:ext cx="1152" cy="22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dirty="0"/>
                <a:t>Registers</a:t>
              </a:r>
            </a:p>
          </p:txBody>
        </p:sp>
        <p:sp>
          <p:nvSpPr>
            <p:cNvPr id="42006" name="Rectangle 21"/>
            <p:cNvSpPr>
              <a:spLocks noChangeArrowheads="1"/>
            </p:cNvSpPr>
            <p:nvPr/>
          </p:nvSpPr>
          <p:spPr bwMode="auto">
            <a:xfrm>
              <a:off x="96" y="720"/>
              <a:ext cx="1152" cy="40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>
                  <a:solidFill>
                    <a:srgbClr val="FF0000"/>
                  </a:solidFill>
                </a:rPr>
                <a:t>Cache Type</a:t>
              </a:r>
            </a:p>
          </p:txBody>
        </p:sp>
        <p:sp>
          <p:nvSpPr>
            <p:cNvPr id="42007" name="Rectangle 22"/>
            <p:cNvSpPr>
              <a:spLocks noChangeArrowheads="1"/>
            </p:cNvSpPr>
            <p:nvPr/>
          </p:nvSpPr>
          <p:spPr bwMode="auto">
            <a:xfrm>
              <a:off x="1248" y="3474"/>
              <a:ext cx="1200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Web pages</a:t>
              </a:r>
            </a:p>
          </p:txBody>
        </p:sp>
        <p:sp>
          <p:nvSpPr>
            <p:cNvPr id="42008" name="Rectangle 23"/>
            <p:cNvSpPr>
              <a:spLocks noChangeArrowheads="1"/>
            </p:cNvSpPr>
            <p:nvPr/>
          </p:nvSpPr>
          <p:spPr bwMode="auto">
            <a:xfrm>
              <a:off x="1248" y="2736"/>
              <a:ext cx="1200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Parts of files</a:t>
              </a:r>
            </a:p>
          </p:txBody>
        </p:sp>
        <p:sp>
          <p:nvSpPr>
            <p:cNvPr id="42009" name="Rectangle 24"/>
            <p:cNvSpPr>
              <a:spLocks noChangeArrowheads="1"/>
            </p:cNvSpPr>
            <p:nvPr/>
          </p:nvSpPr>
          <p:spPr bwMode="auto">
            <a:xfrm>
              <a:off x="1248" y="2508"/>
              <a:ext cx="1200" cy="22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Parts of files</a:t>
              </a:r>
            </a:p>
          </p:txBody>
        </p:sp>
        <p:sp>
          <p:nvSpPr>
            <p:cNvPr id="42010" name="Rectangle 25"/>
            <p:cNvSpPr>
              <a:spLocks noChangeArrowheads="1"/>
            </p:cNvSpPr>
            <p:nvPr/>
          </p:nvSpPr>
          <p:spPr bwMode="auto">
            <a:xfrm>
              <a:off x="1248" y="2139"/>
              <a:ext cx="1200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4-KB page</a:t>
              </a:r>
            </a:p>
          </p:txBody>
        </p:sp>
        <p:sp>
          <p:nvSpPr>
            <p:cNvPr id="42011" name="Rectangle 26"/>
            <p:cNvSpPr>
              <a:spLocks noChangeArrowheads="1"/>
            </p:cNvSpPr>
            <p:nvPr/>
          </p:nvSpPr>
          <p:spPr bwMode="auto">
            <a:xfrm>
              <a:off x="1248" y="1926"/>
              <a:ext cx="1200" cy="2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32-byte block</a:t>
              </a:r>
            </a:p>
          </p:txBody>
        </p:sp>
        <p:sp>
          <p:nvSpPr>
            <p:cNvPr id="42012" name="Rectangle 27"/>
            <p:cNvSpPr>
              <a:spLocks noChangeArrowheads="1"/>
            </p:cNvSpPr>
            <p:nvPr/>
          </p:nvSpPr>
          <p:spPr bwMode="auto">
            <a:xfrm>
              <a:off x="1248" y="1713"/>
              <a:ext cx="1200" cy="2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32-byte block</a:t>
              </a:r>
            </a:p>
          </p:txBody>
        </p:sp>
        <p:sp>
          <p:nvSpPr>
            <p:cNvPr id="42013" name="Rectangle 28"/>
            <p:cNvSpPr>
              <a:spLocks noChangeArrowheads="1"/>
            </p:cNvSpPr>
            <p:nvPr/>
          </p:nvSpPr>
          <p:spPr bwMode="auto">
            <a:xfrm>
              <a:off x="1248" y="1123"/>
              <a:ext cx="1200" cy="22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dirty="0"/>
                <a:t>8-byte word</a:t>
              </a:r>
            </a:p>
          </p:txBody>
        </p:sp>
        <p:sp>
          <p:nvSpPr>
            <p:cNvPr id="42014" name="Rectangle 29"/>
            <p:cNvSpPr>
              <a:spLocks noChangeArrowheads="1"/>
            </p:cNvSpPr>
            <p:nvPr/>
          </p:nvSpPr>
          <p:spPr bwMode="auto">
            <a:xfrm>
              <a:off x="1248" y="720"/>
              <a:ext cx="1200" cy="40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>
                  <a:solidFill>
                    <a:srgbClr val="FF0000"/>
                  </a:solidFill>
                </a:rPr>
                <a:t>What Cached</a:t>
              </a:r>
            </a:p>
          </p:txBody>
        </p:sp>
        <p:sp>
          <p:nvSpPr>
            <p:cNvPr id="42015" name="Rectangle 30"/>
            <p:cNvSpPr>
              <a:spLocks noChangeArrowheads="1"/>
            </p:cNvSpPr>
            <p:nvPr/>
          </p:nvSpPr>
          <p:spPr bwMode="auto">
            <a:xfrm>
              <a:off x="4848" y="3474"/>
              <a:ext cx="912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Web proxy server</a:t>
              </a:r>
            </a:p>
          </p:txBody>
        </p:sp>
        <p:sp>
          <p:nvSpPr>
            <p:cNvPr id="42016" name="Rectangle 31"/>
            <p:cNvSpPr>
              <a:spLocks noChangeArrowheads="1"/>
            </p:cNvSpPr>
            <p:nvPr/>
          </p:nvSpPr>
          <p:spPr bwMode="auto">
            <a:xfrm>
              <a:off x="3744" y="3474"/>
              <a:ext cx="1104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/>
                <a:t>1,000,000,000</a:t>
              </a:r>
            </a:p>
          </p:txBody>
        </p:sp>
        <p:sp>
          <p:nvSpPr>
            <p:cNvPr id="42017" name="Rectangle 32"/>
            <p:cNvSpPr>
              <a:spLocks noChangeArrowheads="1"/>
            </p:cNvSpPr>
            <p:nvPr/>
          </p:nvSpPr>
          <p:spPr bwMode="auto">
            <a:xfrm>
              <a:off x="2448" y="3474"/>
              <a:ext cx="1296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Remote server disks</a:t>
              </a:r>
            </a:p>
          </p:txBody>
        </p:sp>
        <p:sp>
          <p:nvSpPr>
            <p:cNvPr id="42018" name="Rectangle 33"/>
            <p:cNvSpPr>
              <a:spLocks noChangeArrowheads="1"/>
            </p:cNvSpPr>
            <p:nvPr/>
          </p:nvSpPr>
          <p:spPr bwMode="auto">
            <a:xfrm>
              <a:off x="4848" y="2508"/>
              <a:ext cx="912" cy="22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OS</a:t>
              </a:r>
            </a:p>
          </p:txBody>
        </p:sp>
        <p:sp>
          <p:nvSpPr>
            <p:cNvPr id="42019" name="Rectangle 34"/>
            <p:cNvSpPr>
              <a:spLocks noChangeArrowheads="1"/>
            </p:cNvSpPr>
            <p:nvPr/>
          </p:nvSpPr>
          <p:spPr bwMode="auto">
            <a:xfrm>
              <a:off x="3744" y="2508"/>
              <a:ext cx="1104" cy="22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/>
                <a:t>100</a:t>
              </a:r>
            </a:p>
          </p:txBody>
        </p:sp>
        <p:sp>
          <p:nvSpPr>
            <p:cNvPr id="42020" name="Rectangle 35"/>
            <p:cNvSpPr>
              <a:spLocks noChangeArrowheads="1"/>
            </p:cNvSpPr>
            <p:nvPr/>
          </p:nvSpPr>
          <p:spPr bwMode="auto">
            <a:xfrm>
              <a:off x="2448" y="2508"/>
              <a:ext cx="1296" cy="22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Main memory</a:t>
              </a:r>
            </a:p>
          </p:txBody>
        </p:sp>
        <p:sp>
          <p:nvSpPr>
            <p:cNvPr id="42021" name="Rectangle 36"/>
            <p:cNvSpPr>
              <a:spLocks noChangeArrowheads="1"/>
            </p:cNvSpPr>
            <p:nvPr/>
          </p:nvSpPr>
          <p:spPr bwMode="auto">
            <a:xfrm>
              <a:off x="4848" y="1713"/>
              <a:ext cx="912" cy="2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Hardware</a:t>
              </a:r>
            </a:p>
          </p:txBody>
        </p:sp>
        <p:sp>
          <p:nvSpPr>
            <p:cNvPr id="42022" name="Rectangle 37"/>
            <p:cNvSpPr>
              <a:spLocks noChangeArrowheads="1"/>
            </p:cNvSpPr>
            <p:nvPr/>
          </p:nvSpPr>
          <p:spPr bwMode="auto">
            <a:xfrm>
              <a:off x="3744" y="1713"/>
              <a:ext cx="1104" cy="2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 dirty="0"/>
                <a:t>1</a:t>
              </a:r>
            </a:p>
          </p:txBody>
        </p:sp>
        <p:sp>
          <p:nvSpPr>
            <p:cNvPr id="42023" name="Rectangle 38"/>
            <p:cNvSpPr>
              <a:spLocks noChangeArrowheads="1"/>
            </p:cNvSpPr>
            <p:nvPr/>
          </p:nvSpPr>
          <p:spPr bwMode="auto">
            <a:xfrm>
              <a:off x="2448" y="1713"/>
              <a:ext cx="1296" cy="2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On-Chip L1</a:t>
              </a:r>
            </a:p>
          </p:txBody>
        </p:sp>
        <p:sp>
          <p:nvSpPr>
            <p:cNvPr id="42024" name="Rectangle 39"/>
            <p:cNvSpPr>
              <a:spLocks noChangeArrowheads="1"/>
            </p:cNvSpPr>
            <p:nvPr/>
          </p:nvSpPr>
          <p:spPr bwMode="auto">
            <a:xfrm>
              <a:off x="4848" y="1926"/>
              <a:ext cx="912" cy="2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Hardware</a:t>
              </a:r>
            </a:p>
          </p:txBody>
        </p:sp>
        <p:sp>
          <p:nvSpPr>
            <p:cNvPr id="42025" name="Rectangle 40"/>
            <p:cNvSpPr>
              <a:spLocks noChangeArrowheads="1"/>
            </p:cNvSpPr>
            <p:nvPr/>
          </p:nvSpPr>
          <p:spPr bwMode="auto">
            <a:xfrm>
              <a:off x="3744" y="1926"/>
              <a:ext cx="1104" cy="2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/>
                <a:t>10</a:t>
              </a:r>
            </a:p>
          </p:txBody>
        </p:sp>
        <p:sp>
          <p:nvSpPr>
            <p:cNvPr id="42026" name="Rectangle 41"/>
            <p:cNvSpPr>
              <a:spLocks noChangeArrowheads="1"/>
            </p:cNvSpPr>
            <p:nvPr/>
          </p:nvSpPr>
          <p:spPr bwMode="auto">
            <a:xfrm>
              <a:off x="2448" y="1926"/>
              <a:ext cx="1296" cy="2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Off-Chip L2</a:t>
              </a:r>
            </a:p>
          </p:txBody>
        </p:sp>
        <p:sp>
          <p:nvSpPr>
            <p:cNvPr id="42027" name="Rectangle 42"/>
            <p:cNvSpPr>
              <a:spLocks noChangeArrowheads="1"/>
            </p:cNvSpPr>
            <p:nvPr/>
          </p:nvSpPr>
          <p:spPr bwMode="auto">
            <a:xfrm>
              <a:off x="4848" y="2736"/>
              <a:ext cx="912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dirty="0"/>
                <a:t>NFS client</a:t>
              </a:r>
            </a:p>
          </p:txBody>
        </p:sp>
        <p:sp>
          <p:nvSpPr>
            <p:cNvPr id="42028" name="Rectangle 43"/>
            <p:cNvSpPr>
              <a:spLocks noChangeArrowheads="1"/>
            </p:cNvSpPr>
            <p:nvPr/>
          </p:nvSpPr>
          <p:spPr bwMode="auto">
            <a:xfrm>
              <a:off x="3744" y="2736"/>
              <a:ext cx="1104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/>
                <a:t>10,000,000</a:t>
              </a:r>
            </a:p>
          </p:txBody>
        </p:sp>
        <p:sp>
          <p:nvSpPr>
            <p:cNvPr id="42029" name="Rectangle 44"/>
            <p:cNvSpPr>
              <a:spLocks noChangeArrowheads="1"/>
            </p:cNvSpPr>
            <p:nvPr/>
          </p:nvSpPr>
          <p:spPr bwMode="auto">
            <a:xfrm>
              <a:off x="2448" y="2736"/>
              <a:ext cx="1296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Local disk</a:t>
              </a:r>
            </a:p>
          </p:txBody>
        </p:sp>
        <p:sp>
          <p:nvSpPr>
            <p:cNvPr id="42030" name="Rectangle 45"/>
            <p:cNvSpPr>
              <a:spLocks noChangeArrowheads="1"/>
            </p:cNvSpPr>
            <p:nvPr/>
          </p:nvSpPr>
          <p:spPr bwMode="auto">
            <a:xfrm>
              <a:off x="4848" y="2139"/>
              <a:ext cx="912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Hardware+OS</a:t>
              </a:r>
            </a:p>
          </p:txBody>
        </p:sp>
        <p:sp>
          <p:nvSpPr>
            <p:cNvPr id="42031" name="Rectangle 46"/>
            <p:cNvSpPr>
              <a:spLocks noChangeArrowheads="1"/>
            </p:cNvSpPr>
            <p:nvPr/>
          </p:nvSpPr>
          <p:spPr bwMode="auto">
            <a:xfrm>
              <a:off x="3744" y="2139"/>
              <a:ext cx="1104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/>
                <a:t>100</a:t>
              </a:r>
            </a:p>
          </p:txBody>
        </p:sp>
        <p:sp>
          <p:nvSpPr>
            <p:cNvPr id="42032" name="Rectangle 47"/>
            <p:cNvSpPr>
              <a:spLocks noChangeArrowheads="1"/>
            </p:cNvSpPr>
            <p:nvPr/>
          </p:nvSpPr>
          <p:spPr bwMode="auto">
            <a:xfrm>
              <a:off x="2448" y="2139"/>
              <a:ext cx="1296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Main memory</a:t>
              </a:r>
            </a:p>
          </p:txBody>
        </p:sp>
        <p:sp>
          <p:nvSpPr>
            <p:cNvPr id="42033" name="Rectangle 48"/>
            <p:cNvSpPr>
              <a:spLocks noChangeArrowheads="1"/>
            </p:cNvSpPr>
            <p:nvPr/>
          </p:nvSpPr>
          <p:spPr bwMode="auto">
            <a:xfrm>
              <a:off x="4848" y="1123"/>
              <a:ext cx="912" cy="22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Compiler</a:t>
              </a:r>
            </a:p>
          </p:txBody>
        </p:sp>
        <p:sp>
          <p:nvSpPr>
            <p:cNvPr id="42034" name="Rectangle 49"/>
            <p:cNvSpPr>
              <a:spLocks noChangeArrowheads="1"/>
            </p:cNvSpPr>
            <p:nvPr/>
          </p:nvSpPr>
          <p:spPr bwMode="auto">
            <a:xfrm>
              <a:off x="3744" y="1123"/>
              <a:ext cx="1104" cy="22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/>
                <a:t>0</a:t>
              </a:r>
            </a:p>
          </p:txBody>
        </p:sp>
        <p:sp>
          <p:nvSpPr>
            <p:cNvPr id="42035" name="Rectangle 50"/>
            <p:cNvSpPr>
              <a:spLocks noChangeArrowheads="1"/>
            </p:cNvSpPr>
            <p:nvPr/>
          </p:nvSpPr>
          <p:spPr bwMode="auto">
            <a:xfrm>
              <a:off x="2448" y="1123"/>
              <a:ext cx="1296" cy="22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 CPU registers</a:t>
              </a:r>
            </a:p>
          </p:txBody>
        </p:sp>
        <p:sp>
          <p:nvSpPr>
            <p:cNvPr id="42036" name="Rectangle 51"/>
            <p:cNvSpPr>
              <a:spLocks noChangeArrowheads="1"/>
            </p:cNvSpPr>
            <p:nvPr/>
          </p:nvSpPr>
          <p:spPr bwMode="auto">
            <a:xfrm>
              <a:off x="4848" y="720"/>
              <a:ext cx="912" cy="40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>
                  <a:solidFill>
                    <a:srgbClr val="FF0000"/>
                  </a:solidFill>
                </a:rPr>
                <a:t>Managed By</a:t>
              </a:r>
            </a:p>
          </p:txBody>
        </p:sp>
        <p:sp>
          <p:nvSpPr>
            <p:cNvPr id="42037" name="Rectangle 52"/>
            <p:cNvSpPr>
              <a:spLocks noChangeArrowheads="1"/>
            </p:cNvSpPr>
            <p:nvPr/>
          </p:nvSpPr>
          <p:spPr bwMode="auto">
            <a:xfrm>
              <a:off x="3744" y="720"/>
              <a:ext cx="1104" cy="40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dirty="0">
                  <a:solidFill>
                    <a:srgbClr val="FF0000"/>
                  </a:solidFill>
                </a:rPr>
                <a:t>Big-O Latency (cycles)</a:t>
              </a:r>
            </a:p>
          </p:txBody>
        </p:sp>
        <p:sp>
          <p:nvSpPr>
            <p:cNvPr id="42038" name="Rectangle 53"/>
            <p:cNvSpPr>
              <a:spLocks noChangeArrowheads="1"/>
            </p:cNvSpPr>
            <p:nvPr/>
          </p:nvSpPr>
          <p:spPr bwMode="auto">
            <a:xfrm>
              <a:off x="2448" y="720"/>
              <a:ext cx="1296" cy="40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>
                  <a:solidFill>
                    <a:srgbClr val="FF0000"/>
                  </a:solidFill>
                </a:rPr>
                <a:t>Where Cached</a:t>
              </a:r>
            </a:p>
          </p:txBody>
        </p:sp>
        <p:sp>
          <p:nvSpPr>
            <p:cNvPr id="42039" name="Line 54"/>
            <p:cNvSpPr>
              <a:spLocks noChangeShapeType="1"/>
            </p:cNvSpPr>
            <p:nvPr/>
          </p:nvSpPr>
          <p:spPr bwMode="auto">
            <a:xfrm>
              <a:off x="96" y="720"/>
              <a:ext cx="566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0" name="Line 55"/>
            <p:cNvSpPr>
              <a:spLocks noChangeShapeType="1"/>
            </p:cNvSpPr>
            <p:nvPr/>
          </p:nvSpPr>
          <p:spPr bwMode="auto">
            <a:xfrm>
              <a:off x="96" y="1123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1" name="Line 56"/>
            <p:cNvSpPr>
              <a:spLocks noChangeShapeType="1"/>
            </p:cNvSpPr>
            <p:nvPr/>
          </p:nvSpPr>
          <p:spPr bwMode="auto">
            <a:xfrm>
              <a:off x="96" y="1344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2" name="Line 57"/>
            <p:cNvSpPr>
              <a:spLocks noChangeShapeType="1"/>
            </p:cNvSpPr>
            <p:nvPr/>
          </p:nvSpPr>
          <p:spPr bwMode="auto">
            <a:xfrm>
              <a:off x="96" y="2736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3" name="Line 58"/>
            <p:cNvSpPr>
              <a:spLocks noChangeShapeType="1"/>
            </p:cNvSpPr>
            <p:nvPr/>
          </p:nvSpPr>
          <p:spPr bwMode="auto">
            <a:xfrm>
              <a:off x="96" y="3843"/>
              <a:ext cx="566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4" name="Line 59"/>
            <p:cNvSpPr>
              <a:spLocks noChangeShapeType="1"/>
            </p:cNvSpPr>
            <p:nvPr/>
          </p:nvSpPr>
          <p:spPr bwMode="auto">
            <a:xfrm>
              <a:off x="96" y="720"/>
              <a:ext cx="0" cy="40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5" name="Line 60"/>
            <p:cNvSpPr>
              <a:spLocks noChangeShapeType="1"/>
            </p:cNvSpPr>
            <p:nvPr/>
          </p:nvSpPr>
          <p:spPr bwMode="auto">
            <a:xfrm>
              <a:off x="3744" y="720"/>
              <a:ext cx="0" cy="31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6" name="Line 61"/>
            <p:cNvSpPr>
              <a:spLocks noChangeShapeType="1"/>
            </p:cNvSpPr>
            <p:nvPr/>
          </p:nvSpPr>
          <p:spPr bwMode="auto">
            <a:xfrm>
              <a:off x="4848" y="720"/>
              <a:ext cx="0" cy="31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7" name="Line 62"/>
            <p:cNvSpPr>
              <a:spLocks noChangeShapeType="1"/>
            </p:cNvSpPr>
            <p:nvPr/>
          </p:nvSpPr>
          <p:spPr bwMode="auto">
            <a:xfrm>
              <a:off x="5760" y="720"/>
              <a:ext cx="0" cy="312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8" name="Line 63"/>
            <p:cNvSpPr>
              <a:spLocks noChangeShapeType="1"/>
            </p:cNvSpPr>
            <p:nvPr/>
          </p:nvSpPr>
          <p:spPr bwMode="auto">
            <a:xfrm>
              <a:off x="96" y="720"/>
              <a:ext cx="0" cy="312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9" name="Line 64"/>
            <p:cNvSpPr>
              <a:spLocks noChangeShapeType="1"/>
            </p:cNvSpPr>
            <p:nvPr/>
          </p:nvSpPr>
          <p:spPr bwMode="auto">
            <a:xfrm>
              <a:off x="96" y="2139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50" name="Line 65"/>
            <p:cNvSpPr>
              <a:spLocks noChangeShapeType="1"/>
            </p:cNvSpPr>
            <p:nvPr/>
          </p:nvSpPr>
          <p:spPr bwMode="auto">
            <a:xfrm>
              <a:off x="96" y="1926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51" name="Line 66"/>
            <p:cNvSpPr>
              <a:spLocks noChangeShapeType="1"/>
            </p:cNvSpPr>
            <p:nvPr/>
          </p:nvSpPr>
          <p:spPr bwMode="auto">
            <a:xfrm>
              <a:off x="96" y="3105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52" name="Line 67"/>
            <p:cNvSpPr>
              <a:spLocks noChangeShapeType="1"/>
            </p:cNvSpPr>
            <p:nvPr/>
          </p:nvSpPr>
          <p:spPr bwMode="auto">
            <a:xfrm>
              <a:off x="96" y="2508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53" name="Line 68"/>
            <p:cNvSpPr>
              <a:spLocks noChangeShapeType="1"/>
            </p:cNvSpPr>
            <p:nvPr/>
          </p:nvSpPr>
          <p:spPr bwMode="auto">
            <a:xfrm>
              <a:off x="2448" y="720"/>
              <a:ext cx="0" cy="31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54" name="Line 69"/>
            <p:cNvSpPr>
              <a:spLocks noChangeShapeType="1"/>
            </p:cNvSpPr>
            <p:nvPr/>
          </p:nvSpPr>
          <p:spPr bwMode="auto">
            <a:xfrm>
              <a:off x="1248" y="720"/>
              <a:ext cx="0" cy="31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55" name="Line 70"/>
            <p:cNvSpPr>
              <a:spLocks noChangeShapeType="1"/>
            </p:cNvSpPr>
            <p:nvPr/>
          </p:nvSpPr>
          <p:spPr bwMode="auto">
            <a:xfrm>
              <a:off x="96" y="3474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56" name="Line 71"/>
            <p:cNvSpPr>
              <a:spLocks noChangeShapeType="1"/>
            </p:cNvSpPr>
            <p:nvPr/>
          </p:nvSpPr>
          <p:spPr bwMode="auto">
            <a:xfrm>
              <a:off x="96" y="1713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988" name="Line 74"/>
          <p:cNvSpPr>
            <a:spLocks noChangeShapeType="1"/>
          </p:cNvSpPr>
          <p:nvPr/>
        </p:nvSpPr>
        <p:spPr bwMode="auto">
          <a:xfrm>
            <a:off x="1638300" y="1881239"/>
            <a:ext cx="89916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Nonvolatile Memories</a:t>
            </a:r>
          </a:p>
        </p:txBody>
      </p:sp>
      <p:sp>
        <p:nvSpPr>
          <p:cNvPr id="122885" name="Rectangle 1029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DRAM and SRAM are volatile memories</a:t>
            </a:r>
          </a:p>
          <a:p>
            <a:pPr lvl="1"/>
            <a:r>
              <a:rPr lang="en-US" dirty="0"/>
              <a:t>Lose information if powered off</a:t>
            </a:r>
          </a:p>
          <a:p>
            <a:r>
              <a:rPr lang="en-US" dirty="0"/>
              <a:t>Nonvolatile memories retain value even if powered off</a:t>
            </a:r>
          </a:p>
          <a:p>
            <a:pPr lvl="1"/>
            <a:r>
              <a:rPr lang="en-US" dirty="0"/>
              <a:t>Read-only memory (</a:t>
            </a:r>
            <a:r>
              <a:rPr lang="en-US" dirty="0">
                <a:solidFill>
                  <a:srgbClr val="FF0000"/>
                </a:solidFill>
              </a:rPr>
              <a:t>ROM</a:t>
            </a:r>
            <a:r>
              <a:rPr lang="en-US" dirty="0"/>
              <a:t>): programmed during production</a:t>
            </a:r>
          </a:p>
          <a:p>
            <a:pPr lvl="1"/>
            <a:r>
              <a:rPr lang="en-US" dirty="0"/>
              <a:t>Programmable ROM (</a:t>
            </a:r>
            <a:r>
              <a:rPr lang="en-US" dirty="0">
                <a:solidFill>
                  <a:srgbClr val="FF0000"/>
                </a:solidFill>
              </a:rPr>
              <a:t>PROM</a:t>
            </a:r>
            <a:r>
              <a:rPr lang="en-US" dirty="0"/>
              <a:t>): can be programmed once</a:t>
            </a:r>
          </a:p>
          <a:p>
            <a:pPr lvl="1"/>
            <a:r>
              <a:rPr lang="en-US" dirty="0" err="1"/>
              <a:t>Eraseable</a:t>
            </a:r>
            <a:r>
              <a:rPr lang="en-US" dirty="0"/>
              <a:t> PROM (</a:t>
            </a:r>
            <a:r>
              <a:rPr lang="en-US" dirty="0">
                <a:solidFill>
                  <a:srgbClr val="FF0000"/>
                </a:solidFill>
              </a:rPr>
              <a:t>EPROM</a:t>
            </a:r>
            <a:r>
              <a:rPr lang="en-US" dirty="0"/>
              <a:t>): can be bulk erased (UV, X-Ray)</a:t>
            </a:r>
          </a:p>
          <a:p>
            <a:pPr lvl="1"/>
            <a:r>
              <a:rPr lang="en-US" dirty="0"/>
              <a:t>Electrically </a:t>
            </a:r>
            <a:r>
              <a:rPr lang="en-US" dirty="0" err="1"/>
              <a:t>eraseable</a:t>
            </a:r>
            <a:r>
              <a:rPr lang="en-US" dirty="0"/>
              <a:t> PROM (</a:t>
            </a:r>
            <a:r>
              <a:rPr lang="en-US" dirty="0">
                <a:solidFill>
                  <a:srgbClr val="FF0000"/>
                </a:solidFill>
              </a:rPr>
              <a:t>EEPROM</a:t>
            </a:r>
            <a:r>
              <a:rPr lang="en-US" dirty="0"/>
              <a:t>): electronic erase</a:t>
            </a:r>
          </a:p>
          <a:p>
            <a:pPr lvl="1"/>
            <a:r>
              <a:rPr lang="en-US" dirty="0"/>
              <a:t>Flash memory: EEPROMs. with partial (block-level) erase</a:t>
            </a:r>
          </a:p>
          <a:p>
            <a:pPr lvl="2"/>
            <a:r>
              <a:rPr lang="en-US" dirty="0"/>
              <a:t>Block wears out after about 10,000-1,000,000 erases</a:t>
            </a:r>
          </a:p>
          <a:p>
            <a:r>
              <a:rPr lang="en-US" dirty="0"/>
              <a:t>Uses for Nonvolatile Memories</a:t>
            </a:r>
          </a:p>
          <a:p>
            <a:pPr lvl="1"/>
            <a:r>
              <a:rPr lang="en-US" dirty="0"/>
              <a:t>Firmware in ROM (BIOS, controllers for disks, network cards, graphics accelerators, security subsystems,…)</a:t>
            </a:r>
          </a:p>
          <a:p>
            <a:pPr lvl="1"/>
            <a:r>
              <a:rPr lang="en-US" dirty="0"/>
              <a:t>Solid state disks (replace rotating disks in thumb drives, smart phones, MP3 players, tablets, laptops,…)</a:t>
            </a:r>
          </a:p>
          <a:p>
            <a:pPr lvl="1"/>
            <a:r>
              <a:rPr lang="en-US" dirty="0"/>
              <a:t>Disk caches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46299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86" name="Rectangle 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Traditional Bus Structure Connecting </a:t>
            </a:r>
            <a:br>
              <a:rPr lang="en-US" dirty="0"/>
            </a:br>
            <a:r>
              <a:rPr lang="en-US" dirty="0"/>
              <a:t>CPU and Memory</a:t>
            </a:r>
          </a:p>
        </p:txBody>
      </p:sp>
      <p:sp>
        <p:nvSpPr>
          <p:cNvPr id="66587" name="Rectangle 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bus</a:t>
            </a:r>
            <a:r>
              <a:rPr lang="en-US" dirty="0"/>
              <a:t> is a collection of parallel wires that carry address, data, and control signals.</a:t>
            </a:r>
          </a:p>
          <a:p>
            <a:r>
              <a:rPr lang="en-US" dirty="0"/>
              <a:t>Buses are typically shared by multiple devices.</a:t>
            </a:r>
          </a:p>
        </p:txBody>
      </p:sp>
      <p:sp>
        <p:nvSpPr>
          <p:cNvPr id="66565" name="Rectangle 5"/>
          <p:cNvSpPr>
            <a:spLocks noChangeAspect="1" noChangeArrowheads="1"/>
          </p:cNvSpPr>
          <p:nvPr/>
        </p:nvSpPr>
        <p:spPr bwMode="auto">
          <a:xfrm>
            <a:off x="9161464" y="5337175"/>
            <a:ext cx="1049337" cy="1054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Main</a:t>
            </a:r>
          </a:p>
          <a:p>
            <a:pPr algn="ctr">
              <a:lnSpc>
                <a:spcPct val="100000"/>
              </a:lnSpc>
            </a:pPr>
            <a:r>
              <a:rPr lang="en-US" sz="1600" dirty="0"/>
              <a:t>memory</a:t>
            </a:r>
          </a:p>
        </p:txBody>
      </p:sp>
      <p:sp>
        <p:nvSpPr>
          <p:cNvPr id="66566" name="AutoShape 6"/>
          <p:cNvSpPr>
            <a:spLocks noChangeAspect="1" noChangeArrowheads="1"/>
          </p:cNvSpPr>
          <p:nvPr/>
        </p:nvSpPr>
        <p:spPr bwMode="auto">
          <a:xfrm>
            <a:off x="7404100" y="5511800"/>
            <a:ext cx="1720850" cy="615950"/>
          </a:xfrm>
          <a:prstGeom prst="leftRightArrow">
            <a:avLst>
              <a:gd name="adj1" fmla="val 50000"/>
              <a:gd name="adj2" fmla="val 55876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7" name="Rectangle 7"/>
          <p:cNvSpPr>
            <a:spLocks noChangeAspect="1" noChangeArrowheads="1"/>
          </p:cNvSpPr>
          <p:nvPr/>
        </p:nvSpPr>
        <p:spPr bwMode="auto">
          <a:xfrm>
            <a:off x="6348414" y="5548313"/>
            <a:ext cx="1049337" cy="666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I/O </a:t>
            </a:r>
          </a:p>
          <a:p>
            <a:pPr algn="ctr">
              <a:lnSpc>
                <a:spcPct val="100000"/>
              </a:lnSpc>
            </a:pPr>
            <a:r>
              <a:rPr lang="en-US" sz="1600"/>
              <a:t>bridge</a:t>
            </a:r>
          </a:p>
        </p:txBody>
      </p:sp>
      <p:sp>
        <p:nvSpPr>
          <p:cNvPr id="66568" name="AutoShape 8"/>
          <p:cNvSpPr>
            <a:spLocks noChangeAspect="1" noChangeArrowheads="1"/>
          </p:cNvSpPr>
          <p:nvPr/>
        </p:nvSpPr>
        <p:spPr bwMode="auto">
          <a:xfrm>
            <a:off x="4667250" y="5511800"/>
            <a:ext cx="1676400" cy="615950"/>
          </a:xfrm>
          <a:prstGeom prst="leftRightArrow">
            <a:avLst>
              <a:gd name="adj1" fmla="val 50000"/>
              <a:gd name="adj2" fmla="val 54433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9" name="Rectangle 9"/>
          <p:cNvSpPr>
            <a:spLocks noChangeAspect="1" noChangeArrowheads="1"/>
          </p:cNvSpPr>
          <p:nvPr/>
        </p:nvSpPr>
        <p:spPr bwMode="auto">
          <a:xfrm>
            <a:off x="2474914" y="5548313"/>
            <a:ext cx="2162175" cy="666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Bus interface</a:t>
            </a:r>
          </a:p>
        </p:txBody>
      </p:sp>
      <p:sp>
        <p:nvSpPr>
          <p:cNvPr id="66570" name="Rectangle 10"/>
          <p:cNvSpPr>
            <a:spLocks noChangeAspect="1" noChangeArrowheads="1"/>
          </p:cNvSpPr>
          <p:nvPr/>
        </p:nvSpPr>
        <p:spPr bwMode="auto">
          <a:xfrm>
            <a:off x="3532189" y="4017963"/>
            <a:ext cx="788987" cy="1762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1" name="Rectangle 11"/>
          <p:cNvSpPr>
            <a:spLocks noChangeAspect="1" noChangeArrowheads="1"/>
          </p:cNvSpPr>
          <p:nvPr/>
        </p:nvSpPr>
        <p:spPr bwMode="auto">
          <a:xfrm>
            <a:off x="3532189" y="4194176"/>
            <a:ext cx="788987" cy="1762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2" name="Rectangle 12"/>
          <p:cNvSpPr>
            <a:spLocks noChangeAspect="1" noChangeArrowheads="1"/>
          </p:cNvSpPr>
          <p:nvPr/>
        </p:nvSpPr>
        <p:spPr bwMode="auto">
          <a:xfrm>
            <a:off x="3532189" y="4370389"/>
            <a:ext cx="788987" cy="174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3" name="Rectangle 13"/>
          <p:cNvSpPr>
            <a:spLocks noChangeAspect="1" noChangeArrowheads="1"/>
          </p:cNvSpPr>
          <p:nvPr/>
        </p:nvSpPr>
        <p:spPr bwMode="auto">
          <a:xfrm>
            <a:off x="3532189" y="4545013"/>
            <a:ext cx="788987" cy="1762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4" name="Rectangle 14"/>
          <p:cNvSpPr>
            <a:spLocks noChangeAspect="1" noChangeArrowheads="1"/>
          </p:cNvSpPr>
          <p:nvPr/>
        </p:nvSpPr>
        <p:spPr bwMode="auto">
          <a:xfrm>
            <a:off x="3532189" y="4721226"/>
            <a:ext cx="788987" cy="1762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5" name="AutoShape 15"/>
          <p:cNvSpPr>
            <a:spLocks noChangeAspect="1" noChangeArrowheads="1"/>
          </p:cNvSpPr>
          <p:nvPr/>
        </p:nvSpPr>
        <p:spPr bwMode="auto">
          <a:xfrm>
            <a:off x="4424363" y="4017964"/>
            <a:ext cx="512762" cy="439737"/>
          </a:xfrm>
          <a:prstGeom prst="rightArrow">
            <a:avLst>
              <a:gd name="adj1" fmla="val 50000"/>
              <a:gd name="adj2" fmla="val 291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6" name="AutoShape 16"/>
          <p:cNvSpPr>
            <a:spLocks noChangeAspect="1" noChangeArrowheads="1"/>
          </p:cNvSpPr>
          <p:nvPr/>
        </p:nvSpPr>
        <p:spPr bwMode="auto">
          <a:xfrm flipH="1">
            <a:off x="4321176" y="4457700"/>
            <a:ext cx="512763" cy="439738"/>
          </a:xfrm>
          <a:prstGeom prst="rightArrow">
            <a:avLst>
              <a:gd name="adj1" fmla="val 50000"/>
              <a:gd name="adj2" fmla="val 291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7" name="Rectangle 17"/>
          <p:cNvSpPr>
            <a:spLocks noChangeAspect="1" noChangeArrowheads="1"/>
          </p:cNvSpPr>
          <p:nvPr/>
        </p:nvSpPr>
        <p:spPr bwMode="auto">
          <a:xfrm>
            <a:off x="4937126" y="3843338"/>
            <a:ext cx="614363" cy="12303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ALU</a:t>
            </a:r>
          </a:p>
        </p:txBody>
      </p:sp>
      <p:sp>
        <p:nvSpPr>
          <p:cNvPr id="66578" name="Text Box 18"/>
          <p:cNvSpPr txBox="1">
            <a:spLocks noChangeAspect="1" noChangeArrowheads="1"/>
          </p:cNvSpPr>
          <p:nvPr/>
        </p:nvSpPr>
        <p:spPr bwMode="auto">
          <a:xfrm>
            <a:off x="3258751" y="3671680"/>
            <a:ext cx="1361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Register file</a:t>
            </a:r>
          </a:p>
        </p:txBody>
      </p:sp>
      <p:sp>
        <p:nvSpPr>
          <p:cNvPr id="66579" name="AutoShape 19"/>
          <p:cNvSpPr>
            <a:spLocks noChangeAspect="1" noChangeArrowheads="1"/>
          </p:cNvSpPr>
          <p:nvPr/>
        </p:nvSpPr>
        <p:spPr bwMode="auto">
          <a:xfrm>
            <a:off x="3617913" y="4984750"/>
            <a:ext cx="703262" cy="52705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80" name="Rectangle 20"/>
          <p:cNvSpPr>
            <a:spLocks noChangeAspect="1" noChangeArrowheads="1"/>
          </p:cNvSpPr>
          <p:nvPr/>
        </p:nvSpPr>
        <p:spPr bwMode="auto">
          <a:xfrm>
            <a:off x="2300288" y="3578225"/>
            <a:ext cx="3427412" cy="28130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81" name="Text Box 21"/>
          <p:cNvSpPr txBox="1">
            <a:spLocks noChangeAspect="1" noChangeArrowheads="1"/>
          </p:cNvSpPr>
          <p:nvPr/>
        </p:nvSpPr>
        <p:spPr bwMode="auto">
          <a:xfrm>
            <a:off x="2268538" y="3251200"/>
            <a:ext cx="10858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CPU chip</a:t>
            </a:r>
          </a:p>
        </p:txBody>
      </p:sp>
      <p:sp>
        <p:nvSpPr>
          <p:cNvPr id="66582" name="Text Box 22"/>
          <p:cNvSpPr txBox="1">
            <a:spLocks noChangeAspect="1" noChangeArrowheads="1"/>
          </p:cNvSpPr>
          <p:nvPr/>
        </p:nvSpPr>
        <p:spPr bwMode="auto">
          <a:xfrm>
            <a:off x="5768920" y="4746417"/>
            <a:ext cx="133562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System bus</a:t>
            </a:r>
          </a:p>
        </p:txBody>
      </p:sp>
      <p:sp>
        <p:nvSpPr>
          <p:cNvPr id="66583" name="Line 23"/>
          <p:cNvSpPr>
            <a:spLocks noChangeAspect="1" noChangeShapeType="1"/>
          </p:cNvSpPr>
          <p:nvPr/>
        </p:nvSpPr>
        <p:spPr bwMode="auto">
          <a:xfrm flipH="1">
            <a:off x="5551488" y="5073650"/>
            <a:ext cx="792162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84" name="Text Box 24"/>
          <p:cNvSpPr txBox="1">
            <a:spLocks noChangeAspect="1" noChangeArrowheads="1"/>
          </p:cNvSpPr>
          <p:nvPr/>
        </p:nvSpPr>
        <p:spPr bwMode="auto">
          <a:xfrm>
            <a:off x="7434996" y="4746417"/>
            <a:ext cx="139333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Memory bus</a:t>
            </a:r>
          </a:p>
        </p:txBody>
      </p:sp>
      <p:sp>
        <p:nvSpPr>
          <p:cNvPr id="66585" name="Line 25"/>
          <p:cNvSpPr>
            <a:spLocks noChangeAspect="1" noChangeShapeType="1"/>
          </p:cNvSpPr>
          <p:nvPr/>
        </p:nvSpPr>
        <p:spPr bwMode="auto">
          <a:xfrm>
            <a:off x="8188325" y="5073650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5161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16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Read Transaction (1)</a:t>
            </a:r>
          </a:p>
        </p:txBody>
      </p:sp>
      <p:sp>
        <p:nvSpPr>
          <p:cNvPr id="67617" name="Rectangle 3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CPU places address A on the memory bus.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8291514" y="381000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7589" name="AutoShape 5"/>
          <p:cNvSpPr>
            <a:spLocks noChangeArrowheads="1"/>
          </p:cNvSpPr>
          <p:nvPr/>
        </p:nvSpPr>
        <p:spPr bwMode="auto">
          <a:xfrm>
            <a:off x="6767513" y="39624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5853114" y="39941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/>
              <a:t> </a:t>
            </a:r>
          </a:p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7591" name="AutoShape 7"/>
          <p:cNvSpPr>
            <a:spLocks noChangeArrowheads="1"/>
          </p:cNvSpPr>
          <p:nvPr/>
        </p:nvSpPr>
        <p:spPr bwMode="auto">
          <a:xfrm>
            <a:off x="4395788" y="39624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3411538" y="2667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3411538" y="2819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3411538" y="2971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5" name="Rectangle 11"/>
          <p:cNvSpPr>
            <a:spLocks noChangeArrowheads="1"/>
          </p:cNvSpPr>
          <p:nvPr/>
        </p:nvSpPr>
        <p:spPr bwMode="auto">
          <a:xfrm>
            <a:off x="3411538" y="3124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6" name="Rectangle 12"/>
          <p:cNvSpPr>
            <a:spLocks noChangeArrowheads="1"/>
          </p:cNvSpPr>
          <p:nvPr/>
        </p:nvSpPr>
        <p:spPr bwMode="auto">
          <a:xfrm>
            <a:off x="3411538" y="3276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7" name="AutoShape 13"/>
          <p:cNvSpPr>
            <a:spLocks noChangeArrowheads="1"/>
          </p:cNvSpPr>
          <p:nvPr/>
        </p:nvSpPr>
        <p:spPr bwMode="auto">
          <a:xfrm>
            <a:off x="4184650" y="2667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8" name="AutoShape 14"/>
          <p:cNvSpPr>
            <a:spLocks noChangeArrowheads="1"/>
          </p:cNvSpPr>
          <p:nvPr/>
        </p:nvSpPr>
        <p:spPr bwMode="auto">
          <a:xfrm flipH="1">
            <a:off x="4095750" y="3048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9" name="Rectangle 15"/>
          <p:cNvSpPr>
            <a:spLocks noChangeArrowheads="1"/>
          </p:cNvSpPr>
          <p:nvPr/>
        </p:nvSpPr>
        <p:spPr bwMode="auto">
          <a:xfrm>
            <a:off x="4629150" y="25146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ALU</a:t>
            </a:r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3093651" y="2345323"/>
            <a:ext cx="1361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Register file</a:t>
            </a:r>
          </a:p>
        </p:txBody>
      </p:sp>
      <p:sp>
        <p:nvSpPr>
          <p:cNvPr id="67601" name="AutoShape 17"/>
          <p:cNvSpPr>
            <a:spLocks noChangeArrowheads="1"/>
          </p:cNvSpPr>
          <p:nvPr/>
        </p:nvSpPr>
        <p:spPr bwMode="auto">
          <a:xfrm>
            <a:off x="3486150" y="35052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02" name="Line 18"/>
          <p:cNvSpPr>
            <a:spLocks noChangeShapeType="1"/>
          </p:cNvSpPr>
          <p:nvPr/>
        </p:nvSpPr>
        <p:spPr bwMode="auto">
          <a:xfrm>
            <a:off x="4324350" y="4191000"/>
            <a:ext cx="3962400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2495550" y="3994150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Bus interface</a:t>
            </a:r>
          </a:p>
        </p:txBody>
      </p:sp>
      <p:sp>
        <p:nvSpPr>
          <p:cNvPr id="67604" name="Text Box 20"/>
          <p:cNvSpPr txBox="1">
            <a:spLocks noChangeArrowheads="1"/>
          </p:cNvSpPr>
          <p:nvPr/>
        </p:nvSpPr>
        <p:spPr bwMode="auto">
          <a:xfrm>
            <a:off x="7281169" y="3808998"/>
            <a:ext cx="33793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i="1"/>
              <a:t>A</a:t>
            </a:r>
          </a:p>
        </p:txBody>
      </p:sp>
      <p:sp>
        <p:nvSpPr>
          <p:cNvPr id="67605" name="Text Box 21"/>
          <p:cNvSpPr txBox="1">
            <a:spLocks noChangeArrowheads="1"/>
          </p:cNvSpPr>
          <p:nvPr/>
        </p:nvSpPr>
        <p:spPr bwMode="auto">
          <a:xfrm>
            <a:off x="9197976" y="3687763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0</a:t>
            </a:r>
          </a:p>
        </p:txBody>
      </p:sp>
      <p:sp>
        <p:nvSpPr>
          <p:cNvPr id="67606" name="Text Box 22"/>
          <p:cNvSpPr txBox="1">
            <a:spLocks noChangeArrowheads="1"/>
          </p:cNvSpPr>
          <p:nvPr/>
        </p:nvSpPr>
        <p:spPr bwMode="auto">
          <a:xfrm>
            <a:off x="9182100" y="4191000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A</a:t>
            </a:r>
          </a:p>
        </p:txBody>
      </p:sp>
      <p:sp>
        <p:nvSpPr>
          <p:cNvPr id="67607" name="Rectangle 23"/>
          <p:cNvSpPr>
            <a:spLocks noChangeArrowheads="1"/>
          </p:cNvSpPr>
          <p:nvPr/>
        </p:nvSpPr>
        <p:spPr bwMode="auto">
          <a:xfrm>
            <a:off x="8286750" y="4283075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/>
              <a:t>x</a:t>
            </a:r>
          </a:p>
        </p:txBody>
      </p:sp>
      <p:sp>
        <p:nvSpPr>
          <p:cNvPr id="67608" name="Text Box 24"/>
          <p:cNvSpPr txBox="1">
            <a:spLocks noChangeArrowheads="1"/>
          </p:cNvSpPr>
          <p:nvPr/>
        </p:nvSpPr>
        <p:spPr bwMode="auto">
          <a:xfrm>
            <a:off x="7957477" y="3472448"/>
            <a:ext cx="15087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Main memory</a:t>
            </a:r>
          </a:p>
        </p:txBody>
      </p:sp>
      <p:sp>
        <p:nvSpPr>
          <p:cNvPr id="67609" name="Text Box 25"/>
          <p:cNvSpPr txBox="1">
            <a:spLocks noChangeArrowheads="1"/>
          </p:cNvSpPr>
          <p:nvPr/>
        </p:nvSpPr>
        <p:spPr bwMode="auto">
          <a:xfrm>
            <a:off x="5738675" y="3701048"/>
            <a:ext cx="114486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I/O bridge</a:t>
            </a:r>
          </a:p>
        </p:txBody>
      </p:sp>
      <p:sp>
        <p:nvSpPr>
          <p:cNvPr id="67610" name="Text Box 26"/>
          <p:cNvSpPr txBox="1">
            <a:spLocks noChangeArrowheads="1"/>
          </p:cNvSpPr>
          <p:nvPr/>
        </p:nvSpPr>
        <p:spPr bwMode="auto">
          <a:xfrm>
            <a:off x="2727077" y="2999373"/>
            <a:ext cx="6751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%</a:t>
            </a:r>
            <a:r>
              <a:rPr lang="en-US" sz="1600" dirty="0" err="1"/>
              <a:t>rax</a:t>
            </a:r>
            <a:endParaRPr lang="en-US" sz="1600" dirty="0"/>
          </a:p>
        </p:txBody>
      </p:sp>
      <p:sp>
        <p:nvSpPr>
          <p:cNvPr id="67612" name="Text Box 28"/>
          <p:cNvSpPr txBox="1">
            <a:spLocks noChangeArrowheads="1"/>
          </p:cNvSpPr>
          <p:nvPr/>
        </p:nvSpPr>
        <p:spPr bwMode="auto">
          <a:xfrm>
            <a:off x="6153151" y="2438401"/>
            <a:ext cx="3267241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</a:rPr>
              <a:t>Load operation</a:t>
            </a:r>
            <a:r>
              <a:rPr lang="en-US" sz="1600" dirty="0"/>
              <a:t>:</a:t>
            </a:r>
            <a:r>
              <a:rPr lang="en-US" sz="1600" dirty="0">
                <a:latin typeface="Times" charset="0"/>
              </a:rPr>
              <a:t> </a:t>
            </a:r>
            <a:r>
              <a:rPr lang="en-US" sz="1600" dirty="0" err="1">
                <a:latin typeface="Courier New" charset="0"/>
              </a:rPr>
              <a:t>movq</a:t>
            </a:r>
            <a:r>
              <a:rPr lang="en-US" sz="1600" dirty="0">
                <a:latin typeface="Courier New" charset="0"/>
              </a:rPr>
              <a:t> A, %</a:t>
            </a:r>
            <a:r>
              <a:rPr lang="en-US" sz="1600" dirty="0" err="1">
                <a:latin typeface="Courier New" charset="0"/>
              </a:rPr>
              <a:t>rax</a:t>
            </a:r>
            <a:endParaRPr lang="en-US" sz="1600" dirty="0">
              <a:latin typeface="Times" charset="0"/>
            </a:endParaRPr>
          </a:p>
          <a:p>
            <a:pPr algn="l">
              <a:lnSpc>
                <a:spcPct val="10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3175035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Read Transaction (2)</a:t>
            </a:r>
          </a:p>
        </p:txBody>
      </p:sp>
      <p:sp>
        <p:nvSpPr>
          <p:cNvPr id="68637" name="Rectangle 2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 memory reads A from the memory bus, retrieves word </a:t>
            </a:r>
            <a:r>
              <a:rPr lang="en-US" dirty="0" err="1"/>
              <a:t>x</a:t>
            </a:r>
            <a:r>
              <a:rPr lang="en-US" dirty="0"/>
              <a:t>, and places it on the bus.</a:t>
            </a:r>
          </a:p>
        </p:txBody>
      </p:sp>
      <p:sp>
        <p:nvSpPr>
          <p:cNvPr id="68612" name="AutoShape 4"/>
          <p:cNvSpPr>
            <a:spLocks noChangeArrowheads="1"/>
          </p:cNvSpPr>
          <p:nvPr/>
        </p:nvSpPr>
        <p:spPr bwMode="auto">
          <a:xfrm>
            <a:off x="6772275" y="3959225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5857875" y="3990975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8614" name="AutoShape 6"/>
          <p:cNvSpPr>
            <a:spLocks noChangeArrowheads="1"/>
          </p:cNvSpPr>
          <p:nvPr/>
        </p:nvSpPr>
        <p:spPr bwMode="auto">
          <a:xfrm>
            <a:off x="4400551" y="3959225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3416301" y="26638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3416301" y="28162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17" name="Rectangle 9"/>
          <p:cNvSpPr>
            <a:spLocks noChangeArrowheads="1"/>
          </p:cNvSpPr>
          <p:nvPr/>
        </p:nvSpPr>
        <p:spPr bwMode="auto">
          <a:xfrm>
            <a:off x="3416301" y="29686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18" name="Rectangle 10"/>
          <p:cNvSpPr>
            <a:spLocks noChangeArrowheads="1"/>
          </p:cNvSpPr>
          <p:nvPr/>
        </p:nvSpPr>
        <p:spPr bwMode="auto">
          <a:xfrm>
            <a:off x="3416301" y="31210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19" name="Rectangle 11"/>
          <p:cNvSpPr>
            <a:spLocks noChangeArrowheads="1"/>
          </p:cNvSpPr>
          <p:nvPr/>
        </p:nvSpPr>
        <p:spPr bwMode="auto">
          <a:xfrm>
            <a:off x="3416301" y="32734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20" name="AutoShape 12"/>
          <p:cNvSpPr>
            <a:spLocks noChangeArrowheads="1"/>
          </p:cNvSpPr>
          <p:nvPr/>
        </p:nvSpPr>
        <p:spPr bwMode="auto">
          <a:xfrm>
            <a:off x="4189413" y="2663825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21" name="AutoShape 13"/>
          <p:cNvSpPr>
            <a:spLocks noChangeArrowheads="1"/>
          </p:cNvSpPr>
          <p:nvPr/>
        </p:nvSpPr>
        <p:spPr bwMode="auto">
          <a:xfrm flipH="1">
            <a:off x="4100513" y="3044825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22" name="Rectangle 14"/>
          <p:cNvSpPr>
            <a:spLocks noChangeArrowheads="1"/>
          </p:cNvSpPr>
          <p:nvPr/>
        </p:nvSpPr>
        <p:spPr bwMode="auto">
          <a:xfrm>
            <a:off x="4633913" y="2511425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ALU</a:t>
            </a:r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>
            <a:off x="3106351" y="2342148"/>
            <a:ext cx="1361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Register file</a:t>
            </a:r>
          </a:p>
        </p:txBody>
      </p:sp>
      <p:sp>
        <p:nvSpPr>
          <p:cNvPr id="68624" name="AutoShape 16"/>
          <p:cNvSpPr>
            <a:spLocks noChangeArrowheads="1"/>
          </p:cNvSpPr>
          <p:nvPr/>
        </p:nvSpPr>
        <p:spPr bwMode="auto">
          <a:xfrm>
            <a:off x="3490913" y="3502025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25" name="Line 17"/>
          <p:cNvSpPr>
            <a:spLocks noChangeShapeType="1"/>
          </p:cNvSpPr>
          <p:nvPr/>
        </p:nvSpPr>
        <p:spPr bwMode="auto">
          <a:xfrm>
            <a:off x="4329113" y="4187825"/>
            <a:ext cx="3962400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26" name="Rectangle 18"/>
          <p:cNvSpPr>
            <a:spLocks noChangeArrowheads="1"/>
          </p:cNvSpPr>
          <p:nvPr/>
        </p:nvSpPr>
        <p:spPr bwMode="auto">
          <a:xfrm>
            <a:off x="2500313" y="3990975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Bus interface</a:t>
            </a:r>
          </a:p>
        </p:txBody>
      </p:sp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7306454" y="3729623"/>
            <a:ext cx="29848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i="1"/>
              <a:t>x</a:t>
            </a:r>
          </a:p>
        </p:txBody>
      </p:sp>
      <p:sp>
        <p:nvSpPr>
          <p:cNvPr id="68628" name="Rectangle 20"/>
          <p:cNvSpPr>
            <a:spLocks noChangeArrowheads="1"/>
          </p:cNvSpPr>
          <p:nvPr/>
        </p:nvSpPr>
        <p:spPr bwMode="auto">
          <a:xfrm>
            <a:off x="8296275" y="3806825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9202738" y="3684588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0</a:t>
            </a:r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9186863" y="4187825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A</a:t>
            </a:r>
          </a:p>
        </p:txBody>
      </p:sp>
      <p:sp>
        <p:nvSpPr>
          <p:cNvPr id="68631" name="Rectangle 23"/>
          <p:cNvSpPr>
            <a:spLocks noChangeArrowheads="1"/>
          </p:cNvSpPr>
          <p:nvPr/>
        </p:nvSpPr>
        <p:spPr bwMode="auto">
          <a:xfrm>
            <a:off x="8291513" y="4279900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 dirty="0" err="1"/>
              <a:t>x</a:t>
            </a:r>
            <a:endParaRPr lang="en-US" sz="1000" dirty="0"/>
          </a:p>
        </p:txBody>
      </p:sp>
      <p:sp>
        <p:nvSpPr>
          <p:cNvPr id="68632" name="Text Box 24"/>
          <p:cNvSpPr txBox="1">
            <a:spLocks noChangeArrowheads="1"/>
          </p:cNvSpPr>
          <p:nvPr/>
        </p:nvSpPr>
        <p:spPr bwMode="auto">
          <a:xfrm>
            <a:off x="7974511" y="3471446"/>
            <a:ext cx="152509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Main memory</a:t>
            </a:r>
          </a:p>
        </p:txBody>
      </p:sp>
      <p:sp>
        <p:nvSpPr>
          <p:cNvPr id="68633" name="Text Box 25"/>
          <p:cNvSpPr txBox="1">
            <a:spLocks noChangeArrowheads="1"/>
          </p:cNvSpPr>
          <p:nvPr/>
        </p:nvSpPr>
        <p:spPr bwMode="auto">
          <a:xfrm>
            <a:off x="2731839" y="3012073"/>
            <a:ext cx="6751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%</a:t>
            </a:r>
            <a:r>
              <a:rPr lang="en-US" sz="1600" dirty="0" err="1"/>
              <a:t>rax</a:t>
            </a:r>
            <a:endParaRPr lang="en-US" sz="1600" dirty="0"/>
          </a:p>
        </p:txBody>
      </p:sp>
      <p:sp>
        <p:nvSpPr>
          <p:cNvPr id="68634" name="Text Box 26"/>
          <p:cNvSpPr txBox="1">
            <a:spLocks noChangeArrowheads="1"/>
          </p:cNvSpPr>
          <p:nvPr/>
        </p:nvSpPr>
        <p:spPr bwMode="auto">
          <a:xfrm>
            <a:off x="5743437" y="3713748"/>
            <a:ext cx="114486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I/O bridge</a:t>
            </a:r>
          </a:p>
        </p:txBody>
      </p:sp>
      <p:sp>
        <p:nvSpPr>
          <p:cNvPr id="68635" name="Text Box 27"/>
          <p:cNvSpPr txBox="1">
            <a:spLocks noChangeArrowheads="1"/>
          </p:cNvSpPr>
          <p:nvPr/>
        </p:nvSpPr>
        <p:spPr bwMode="auto">
          <a:xfrm>
            <a:off x="6172201" y="2466976"/>
            <a:ext cx="3267241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</a:rPr>
              <a:t>Load operation</a:t>
            </a:r>
            <a:r>
              <a:rPr lang="en-US" sz="1600" dirty="0"/>
              <a:t>:</a:t>
            </a:r>
            <a:r>
              <a:rPr lang="en-US" sz="1600" dirty="0">
                <a:latin typeface="Times" charset="0"/>
              </a:rPr>
              <a:t> </a:t>
            </a:r>
            <a:r>
              <a:rPr lang="en-US" sz="1600" dirty="0" err="1">
                <a:latin typeface="Courier New" charset="0"/>
              </a:rPr>
              <a:t>movq</a:t>
            </a:r>
            <a:r>
              <a:rPr lang="en-US" sz="1600" dirty="0">
                <a:latin typeface="Courier New" charset="0"/>
              </a:rPr>
              <a:t> A, %</a:t>
            </a:r>
            <a:r>
              <a:rPr lang="en-US" sz="1600" dirty="0" err="1">
                <a:latin typeface="Courier New" charset="0"/>
              </a:rPr>
              <a:t>rax</a:t>
            </a:r>
            <a:endParaRPr lang="en-US" sz="1600" dirty="0">
              <a:latin typeface="Times" charset="0"/>
            </a:endParaRPr>
          </a:p>
          <a:p>
            <a:pPr algn="l">
              <a:lnSpc>
                <a:spcPct val="10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0188943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5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Read Transaction (3)</a:t>
            </a:r>
          </a:p>
        </p:txBody>
      </p:sp>
      <p:sp>
        <p:nvSpPr>
          <p:cNvPr id="69660" name="Rectangle 2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CPU reads word x from the bus and copies it into register %</a:t>
            </a:r>
            <a:r>
              <a:rPr lang="en-US" dirty="0" err="1"/>
              <a:t>rax</a:t>
            </a:r>
            <a:r>
              <a:rPr lang="en-US" dirty="0"/>
              <a:t>.</a:t>
            </a:r>
          </a:p>
        </p:txBody>
      </p:sp>
      <p:sp>
        <p:nvSpPr>
          <p:cNvPr id="69636" name="AutoShape 4"/>
          <p:cNvSpPr>
            <a:spLocks noChangeArrowheads="1"/>
          </p:cNvSpPr>
          <p:nvPr/>
        </p:nvSpPr>
        <p:spPr bwMode="auto">
          <a:xfrm>
            <a:off x="6772275" y="39624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5857875" y="3994150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9638" name="AutoShape 6"/>
          <p:cNvSpPr>
            <a:spLocks noChangeArrowheads="1"/>
          </p:cNvSpPr>
          <p:nvPr/>
        </p:nvSpPr>
        <p:spPr bwMode="auto">
          <a:xfrm>
            <a:off x="4400551" y="3962400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3416301" y="26670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3416301" y="28194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3416301" y="29718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3416301" y="31242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 dirty="0" err="1"/>
              <a:t>x</a:t>
            </a:r>
            <a:endParaRPr lang="en-US" sz="1000" dirty="0"/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3416301" y="32766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4" name="AutoShape 12"/>
          <p:cNvSpPr>
            <a:spLocks noChangeArrowheads="1"/>
          </p:cNvSpPr>
          <p:nvPr/>
        </p:nvSpPr>
        <p:spPr bwMode="auto">
          <a:xfrm>
            <a:off x="4189413" y="2667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5" name="AutoShape 13"/>
          <p:cNvSpPr>
            <a:spLocks noChangeArrowheads="1"/>
          </p:cNvSpPr>
          <p:nvPr/>
        </p:nvSpPr>
        <p:spPr bwMode="auto">
          <a:xfrm flipH="1">
            <a:off x="4100513" y="3048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6" name="Rectangle 14"/>
          <p:cNvSpPr>
            <a:spLocks noChangeArrowheads="1"/>
          </p:cNvSpPr>
          <p:nvPr/>
        </p:nvSpPr>
        <p:spPr bwMode="auto">
          <a:xfrm>
            <a:off x="4633913" y="25146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/>
              <a:t>ALU</a:t>
            </a:r>
          </a:p>
        </p:txBody>
      </p:sp>
      <p:sp>
        <p:nvSpPr>
          <p:cNvPr id="69647" name="Text Box 15"/>
          <p:cNvSpPr txBox="1">
            <a:spLocks noChangeArrowheads="1"/>
          </p:cNvSpPr>
          <p:nvPr/>
        </p:nvSpPr>
        <p:spPr bwMode="auto">
          <a:xfrm>
            <a:off x="3106351" y="2345323"/>
            <a:ext cx="1361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Register file</a:t>
            </a:r>
          </a:p>
        </p:txBody>
      </p:sp>
      <p:sp>
        <p:nvSpPr>
          <p:cNvPr id="69648" name="AutoShape 16"/>
          <p:cNvSpPr>
            <a:spLocks noChangeArrowheads="1"/>
          </p:cNvSpPr>
          <p:nvPr/>
        </p:nvSpPr>
        <p:spPr bwMode="auto">
          <a:xfrm>
            <a:off x="3490913" y="35052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2500313" y="3994150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Bus interface</a:t>
            </a:r>
          </a:p>
        </p:txBody>
      </p:sp>
      <p:sp>
        <p:nvSpPr>
          <p:cNvPr id="69650" name="Line 18"/>
          <p:cNvSpPr>
            <a:spLocks noChangeShapeType="1"/>
          </p:cNvSpPr>
          <p:nvPr/>
        </p:nvSpPr>
        <p:spPr bwMode="auto">
          <a:xfrm flipV="1">
            <a:off x="3795713" y="3276600"/>
            <a:ext cx="0" cy="76200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51" name="Rectangle 19"/>
          <p:cNvSpPr>
            <a:spLocks noChangeArrowheads="1"/>
          </p:cNvSpPr>
          <p:nvPr/>
        </p:nvSpPr>
        <p:spPr bwMode="auto">
          <a:xfrm>
            <a:off x="8296275" y="3810000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9652" name="Rectangle 20"/>
          <p:cNvSpPr>
            <a:spLocks noChangeArrowheads="1"/>
          </p:cNvSpPr>
          <p:nvPr/>
        </p:nvSpPr>
        <p:spPr bwMode="auto">
          <a:xfrm>
            <a:off x="8291513" y="4283075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/>
              <a:t>x</a:t>
            </a:r>
            <a:endParaRPr lang="en-US" sz="1000"/>
          </a:p>
        </p:txBody>
      </p:sp>
      <p:sp>
        <p:nvSpPr>
          <p:cNvPr id="69653" name="Text Box 21"/>
          <p:cNvSpPr txBox="1">
            <a:spLocks noChangeArrowheads="1"/>
          </p:cNvSpPr>
          <p:nvPr/>
        </p:nvSpPr>
        <p:spPr bwMode="auto">
          <a:xfrm>
            <a:off x="8001001" y="3471446"/>
            <a:ext cx="149909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Main memory</a:t>
            </a:r>
          </a:p>
        </p:txBody>
      </p:sp>
      <p:sp>
        <p:nvSpPr>
          <p:cNvPr id="69654" name="Text Box 22"/>
          <p:cNvSpPr txBox="1">
            <a:spLocks noChangeArrowheads="1"/>
          </p:cNvSpPr>
          <p:nvPr/>
        </p:nvSpPr>
        <p:spPr bwMode="auto">
          <a:xfrm>
            <a:off x="9202738" y="3671888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0</a:t>
            </a:r>
          </a:p>
        </p:txBody>
      </p:sp>
      <p:sp>
        <p:nvSpPr>
          <p:cNvPr id="69655" name="Text Box 23"/>
          <p:cNvSpPr txBox="1">
            <a:spLocks noChangeArrowheads="1"/>
          </p:cNvSpPr>
          <p:nvPr/>
        </p:nvSpPr>
        <p:spPr bwMode="auto">
          <a:xfrm>
            <a:off x="9186863" y="4175125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A</a:t>
            </a:r>
          </a:p>
        </p:txBody>
      </p:sp>
      <p:sp>
        <p:nvSpPr>
          <p:cNvPr id="69656" name="Text Box 24"/>
          <p:cNvSpPr txBox="1">
            <a:spLocks noChangeArrowheads="1"/>
          </p:cNvSpPr>
          <p:nvPr/>
        </p:nvSpPr>
        <p:spPr bwMode="auto">
          <a:xfrm>
            <a:off x="2731839" y="2999373"/>
            <a:ext cx="6751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%</a:t>
            </a:r>
            <a:r>
              <a:rPr lang="en-US" sz="1600" dirty="0" err="1"/>
              <a:t>rax</a:t>
            </a:r>
            <a:endParaRPr lang="en-US" sz="1600" dirty="0"/>
          </a:p>
        </p:txBody>
      </p:sp>
      <p:sp>
        <p:nvSpPr>
          <p:cNvPr id="69657" name="Text Box 25"/>
          <p:cNvSpPr txBox="1">
            <a:spLocks noChangeArrowheads="1"/>
          </p:cNvSpPr>
          <p:nvPr/>
        </p:nvSpPr>
        <p:spPr bwMode="auto">
          <a:xfrm>
            <a:off x="5743437" y="3701048"/>
            <a:ext cx="114486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I/O bridge</a:t>
            </a:r>
          </a:p>
        </p:txBody>
      </p:sp>
      <p:sp>
        <p:nvSpPr>
          <p:cNvPr id="69658" name="Text Box 26"/>
          <p:cNvSpPr txBox="1">
            <a:spLocks noChangeArrowheads="1"/>
          </p:cNvSpPr>
          <p:nvPr/>
        </p:nvSpPr>
        <p:spPr bwMode="auto">
          <a:xfrm>
            <a:off x="6172201" y="2438400"/>
            <a:ext cx="3267241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</a:rPr>
              <a:t>Load operation</a:t>
            </a:r>
            <a:r>
              <a:rPr lang="en-US" sz="1600" dirty="0"/>
              <a:t>:</a:t>
            </a:r>
            <a:r>
              <a:rPr lang="en-US" sz="1600" dirty="0">
                <a:latin typeface="Times" charset="0"/>
              </a:rPr>
              <a:t> </a:t>
            </a:r>
            <a:r>
              <a:rPr lang="en-US" sz="1600" dirty="0" err="1">
                <a:latin typeface="Courier New" charset="0"/>
              </a:rPr>
              <a:t>movq</a:t>
            </a:r>
            <a:r>
              <a:rPr lang="en-US" sz="1600" dirty="0">
                <a:latin typeface="Courier New" charset="0"/>
              </a:rPr>
              <a:t> A, %</a:t>
            </a:r>
            <a:r>
              <a:rPr lang="en-US" sz="1600" dirty="0" err="1">
                <a:latin typeface="Courier New" charset="0"/>
              </a:rPr>
              <a:t>rax</a:t>
            </a:r>
            <a:endParaRPr lang="en-US" sz="1600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07998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4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Write Transaction (1)</a:t>
            </a:r>
          </a:p>
        </p:txBody>
      </p:sp>
      <p:sp>
        <p:nvSpPr>
          <p:cNvPr id="90141" name="Rectangle 2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CPU places address A on bus. Main memory reads it and waits for the corresponding data word to arrive.</a:t>
            </a:r>
          </a:p>
        </p:txBody>
      </p:sp>
      <p:sp>
        <p:nvSpPr>
          <p:cNvPr id="90116" name="AutoShape 4"/>
          <p:cNvSpPr>
            <a:spLocks noChangeArrowheads="1"/>
          </p:cNvSpPr>
          <p:nvPr/>
        </p:nvSpPr>
        <p:spPr bwMode="auto">
          <a:xfrm>
            <a:off x="6772275" y="39624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5857875" y="3994150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0118" name="AutoShape 6"/>
          <p:cNvSpPr>
            <a:spLocks noChangeArrowheads="1"/>
          </p:cNvSpPr>
          <p:nvPr/>
        </p:nvSpPr>
        <p:spPr bwMode="auto">
          <a:xfrm>
            <a:off x="4400551" y="3962400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19" name="Rectangle 7"/>
          <p:cNvSpPr>
            <a:spLocks noChangeArrowheads="1"/>
          </p:cNvSpPr>
          <p:nvPr/>
        </p:nvSpPr>
        <p:spPr bwMode="auto">
          <a:xfrm>
            <a:off x="3416301" y="26670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3416301" y="28194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1" name="Rectangle 9"/>
          <p:cNvSpPr>
            <a:spLocks noChangeArrowheads="1"/>
          </p:cNvSpPr>
          <p:nvPr/>
        </p:nvSpPr>
        <p:spPr bwMode="auto">
          <a:xfrm>
            <a:off x="3416301" y="29718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3416301" y="31242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/>
              <a:t>y</a:t>
            </a:r>
            <a:endParaRPr lang="en-US" sz="1000"/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auto">
          <a:xfrm>
            <a:off x="3416301" y="32766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4" name="AutoShape 12"/>
          <p:cNvSpPr>
            <a:spLocks noChangeArrowheads="1"/>
          </p:cNvSpPr>
          <p:nvPr/>
        </p:nvSpPr>
        <p:spPr bwMode="auto">
          <a:xfrm>
            <a:off x="4189413" y="2667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5" name="AutoShape 13"/>
          <p:cNvSpPr>
            <a:spLocks noChangeArrowheads="1"/>
          </p:cNvSpPr>
          <p:nvPr/>
        </p:nvSpPr>
        <p:spPr bwMode="auto">
          <a:xfrm flipH="1">
            <a:off x="4100513" y="3048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4633913" y="25146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ALU</a:t>
            </a:r>
          </a:p>
        </p:txBody>
      </p:sp>
      <p:sp>
        <p:nvSpPr>
          <p:cNvPr id="90127" name="Text Box 15"/>
          <p:cNvSpPr txBox="1">
            <a:spLocks noChangeArrowheads="1"/>
          </p:cNvSpPr>
          <p:nvPr/>
        </p:nvSpPr>
        <p:spPr bwMode="auto">
          <a:xfrm>
            <a:off x="3094441" y="2345323"/>
            <a:ext cx="1361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Register file</a:t>
            </a:r>
          </a:p>
        </p:txBody>
      </p:sp>
      <p:sp>
        <p:nvSpPr>
          <p:cNvPr id="90128" name="AutoShape 16"/>
          <p:cNvSpPr>
            <a:spLocks noChangeArrowheads="1"/>
          </p:cNvSpPr>
          <p:nvPr/>
        </p:nvSpPr>
        <p:spPr bwMode="auto">
          <a:xfrm>
            <a:off x="3490913" y="35052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9" name="Line 17"/>
          <p:cNvSpPr>
            <a:spLocks noChangeShapeType="1"/>
          </p:cNvSpPr>
          <p:nvPr/>
        </p:nvSpPr>
        <p:spPr bwMode="auto">
          <a:xfrm>
            <a:off x="4329113" y="4191000"/>
            <a:ext cx="3962400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0" name="Rectangle 18"/>
          <p:cNvSpPr>
            <a:spLocks noChangeArrowheads="1"/>
          </p:cNvSpPr>
          <p:nvPr/>
        </p:nvSpPr>
        <p:spPr bwMode="auto">
          <a:xfrm>
            <a:off x="2500313" y="3994150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Bus interface</a:t>
            </a:r>
          </a:p>
        </p:txBody>
      </p:sp>
      <p:sp>
        <p:nvSpPr>
          <p:cNvPr id="90131" name="Text Box 19"/>
          <p:cNvSpPr txBox="1">
            <a:spLocks noChangeArrowheads="1"/>
          </p:cNvSpPr>
          <p:nvPr/>
        </p:nvSpPr>
        <p:spPr bwMode="auto">
          <a:xfrm>
            <a:off x="7285931" y="3808998"/>
            <a:ext cx="33793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i="1"/>
              <a:t>A</a:t>
            </a:r>
          </a:p>
        </p:txBody>
      </p:sp>
      <p:sp>
        <p:nvSpPr>
          <p:cNvPr id="90132" name="Rectangle 20"/>
          <p:cNvSpPr>
            <a:spLocks noChangeArrowheads="1"/>
          </p:cNvSpPr>
          <p:nvPr/>
        </p:nvSpPr>
        <p:spPr bwMode="auto">
          <a:xfrm>
            <a:off x="8296275" y="3810000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0133" name="Rectangle 21"/>
          <p:cNvSpPr>
            <a:spLocks noChangeArrowheads="1"/>
          </p:cNvSpPr>
          <p:nvPr/>
        </p:nvSpPr>
        <p:spPr bwMode="auto">
          <a:xfrm>
            <a:off x="8291513" y="4283075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000"/>
          </a:p>
        </p:txBody>
      </p:sp>
      <p:sp>
        <p:nvSpPr>
          <p:cNvPr id="90134" name="Text Box 22"/>
          <p:cNvSpPr txBox="1">
            <a:spLocks noChangeArrowheads="1"/>
          </p:cNvSpPr>
          <p:nvPr/>
        </p:nvSpPr>
        <p:spPr bwMode="auto">
          <a:xfrm>
            <a:off x="8049110" y="3471446"/>
            <a:ext cx="15087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Main memory</a:t>
            </a:r>
          </a:p>
        </p:txBody>
      </p:sp>
      <p:sp>
        <p:nvSpPr>
          <p:cNvPr id="90135" name="Text Box 23"/>
          <p:cNvSpPr txBox="1">
            <a:spLocks noChangeArrowheads="1"/>
          </p:cNvSpPr>
          <p:nvPr/>
        </p:nvSpPr>
        <p:spPr bwMode="auto">
          <a:xfrm>
            <a:off x="9202738" y="3671888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0</a:t>
            </a:r>
          </a:p>
        </p:txBody>
      </p:sp>
      <p:sp>
        <p:nvSpPr>
          <p:cNvPr id="90136" name="Text Box 24"/>
          <p:cNvSpPr txBox="1">
            <a:spLocks noChangeArrowheads="1"/>
          </p:cNvSpPr>
          <p:nvPr/>
        </p:nvSpPr>
        <p:spPr bwMode="auto">
          <a:xfrm>
            <a:off x="9186863" y="4175125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A</a:t>
            </a:r>
          </a:p>
        </p:txBody>
      </p:sp>
      <p:sp>
        <p:nvSpPr>
          <p:cNvPr id="90137" name="Text Box 25"/>
          <p:cNvSpPr txBox="1">
            <a:spLocks noChangeArrowheads="1"/>
          </p:cNvSpPr>
          <p:nvPr/>
        </p:nvSpPr>
        <p:spPr bwMode="auto">
          <a:xfrm>
            <a:off x="2731839" y="2999373"/>
            <a:ext cx="6751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%</a:t>
            </a:r>
            <a:r>
              <a:rPr lang="en-US" sz="1600" dirty="0" err="1"/>
              <a:t>rax</a:t>
            </a:r>
            <a:endParaRPr lang="en-US" sz="1600" dirty="0"/>
          </a:p>
        </p:txBody>
      </p:sp>
      <p:sp>
        <p:nvSpPr>
          <p:cNvPr id="90138" name="Text Box 26"/>
          <p:cNvSpPr txBox="1">
            <a:spLocks noChangeArrowheads="1"/>
          </p:cNvSpPr>
          <p:nvPr/>
        </p:nvSpPr>
        <p:spPr bwMode="auto">
          <a:xfrm>
            <a:off x="5743437" y="3701048"/>
            <a:ext cx="114486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I/O bridge</a:t>
            </a:r>
          </a:p>
        </p:txBody>
      </p:sp>
      <p:sp>
        <p:nvSpPr>
          <p:cNvPr id="90139" name="Text Box 27"/>
          <p:cNvSpPr txBox="1">
            <a:spLocks noChangeArrowheads="1"/>
          </p:cNvSpPr>
          <p:nvPr/>
        </p:nvSpPr>
        <p:spPr bwMode="auto">
          <a:xfrm>
            <a:off x="6172201" y="2438401"/>
            <a:ext cx="3302507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</a:rPr>
              <a:t>Store operation</a:t>
            </a:r>
            <a:r>
              <a:rPr lang="en-US" sz="1600" dirty="0"/>
              <a:t>:</a:t>
            </a:r>
            <a:r>
              <a:rPr lang="en-US" sz="1600" dirty="0">
                <a:latin typeface="Times" charset="0"/>
              </a:rPr>
              <a:t> </a:t>
            </a:r>
            <a:r>
              <a:rPr lang="en-US" sz="1600" dirty="0" err="1">
                <a:latin typeface="Courier New" charset="0"/>
              </a:rPr>
              <a:t>movq</a:t>
            </a:r>
            <a:r>
              <a:rPr lang="en-US" sz="1600" dirty="0">
                <a:latin typeface="Courier New" charset="0"/>
              </a:rPr>
              <a:t> %</a:t>
            </a:r>
            <a:r>
              <a:rPr lang="en-US" sz="1600" dirty="0" err="1">
                <a:latin typeface="Courier New" charset="0"/>
              </a:rPr>
              <a:t>rax</a:t>
            </a:r>
            <a:r>
              <a:rPr lang="en-US" sz="1600" dirty="0">
                <a:latin typeface="Courier New" charset="0"/>
              </a:rPr>
              <a:t>, A</a:t>
            </a:r>
            <a:endParaRPr lang="en-US" sz="1600" dirty="0">
              <a:latin typeface="Times" charset="0"/>
            </a:endParaRPr>
          </a:p>
          <a:p>
            <a:pPr algn="l">
              <a:lnSpc>
                <a:spcPct val="10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2265973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ass11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11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1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C:\cygwin\home\droh\class\213-f02\class11.ppt</Template>
  <TotalTime>24770</TotalTime>
  <Pages>20</Pages>
  <Words>2148</Words>
  <Application>Microsoft Office PowerPoint</Application>
  <PresentationFormat>Widescreen</PresentationFormat>
  <Paragraphs>552</Paragraphs>
  <Slides>33</Slides>
  <Notes>24</Notes>
  <HiddenSlides>2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Arial</vt:lpstr>
      <vt:lpstr>Calibri</vt:lpstr>
      <vt:lpstr>Century Gothic</vt:lpstr>
      <vt:lpstr>Courier New</vt:lpstr>
      <vt:lpstr>Helvetica</vt:lpstr>
      <vt:lpstr>Times</vt:lpstr>
      <vt:lpstr>Times New Roman</vt:lpstr>
      <vt:lpstr>Wingdings</vt:lpstr>
      <vt:lpstr>class11</vt:lpstr>
      <vt:lpstr>The Memory Hierarchy </vt:lpstr>
      <vt:lpstr>Random-Access Memory (RAM)</vt:lpstr>
      <vt:lpstr>SRAM vs DRAM Summary</vt:lpstr>
      <vt:lpstr>Nonvolatile Memories</vt:lpstr>
      <vt:lpstr>Traditional Bus Structure Connecting  CPU and Memory</vt:lpstr>
      <vt:lpstr>Memory Read Transaction (1)</vt:lpstr>
      <vt:lpstr>Memory Read Transaction (2)</vt:lpstr>
      <vt:lpstr>Memory Read Transaction (3)</vt:lpstr>
      <vt:lpstr>Memory Write Transaction (1)</vt:lpstr>
      <vt:lpstr>Memory Write Transaction (2)</vt:lpstr>
      <vt:lpstr>Memory Write Transaction (3)</vt:lpstr>
      <vt:lpstr>I/O Bus</vt:lpstr>
      <vt:lpstr>Reading a Disk Sector (1)</vt:lpstr>
      <vt:lpstr>Reading a Disk Sector (2)</vt:lpstr>
      <vt:lpstr>Reading a Disk Sector (3)</vt:lpstr>
      <vt:lpstr>Solid State Disks (SSDs)</vt:lpstr>
      <vt:lpstr>SSD Performance Characteristics </vt:lpstr>
      <vt:lpstr>SSD Tradeoffs vs. Rotating Disks</vt:lpstr>
      <vt:lpstr>The CPU-Memory Gap</vt:lpstr>
      <vt:lpstr>Locality to the Rescue! </vt:lpstr>
      <vt:lpstr>Locality</vt:lpstr>
      <vt:lpstr>Locality Example</vt:lpstr>
      <vt:lpstr>Qualitative Estimates of Locality</vt:lpstr>
      <vt:lpstr>Locality Example</vt:lpstr>
      <vt:lpstr>Locality Example</vt:lpstr>
      <vt:lpstr>Memory Hierarchies</vt:lpstr>
      <vt:lpstr>An Example Memory Hierarchy</vt:lpstr>
      <vt:lpstr>Caches</vt:lpstr>
      <vt:lpstr>General Cache Concepts</vt:lpstr>
      <vt:lpstr>General Cache Concepts: Hit</vt:lpstr>
      <vt:lpstr>General Cache Concepts: Miss</vt:lpstr>
      <vt:lpstr>General Caching Concepts:  Types of Cache Misses</vt:lpstr>
      <vt:lpstr>Examples of Caching in the Memory Hierarchy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Memory Hierarchy</dc:title>
  <dc:subject/>
  <dc:creator>Randal E. Bryant and David R. O'Hallaron</dc:creator>
  <cp:keywords/>
  <dc:description/>
  <cp:lastModifiedBy>Kuenning</cp:lastModifiedBy>
  <cp:revision>278</cp:revision>
  <cp:lastPrinted>2019-10-31T21:23:11Z</cp:lastPrinted>
  <dcterms:created xsi:type="dcterms:W3CDTF">1998-08-11T09:18:51Z</dcterms:created>
  <dcterms:modified xsi:type="dcterms:W3CDTF">2019-11-11T06:09:06Z</dcterms:modified>
</cp:coreProperties>
</file>