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0"/>
  </p:notesMasterIdLst>
  <p:handoutMasterIdLst>
    <p:handoutMasterId r:id="rId41"/>
  </p:handoutMasterIdLst>
  <p:sldIdLst>
    <p:sldId id="291" r:id="rId2"/>
    <p:sldId id="310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</p:sldIdLst>
  <p:sldSz cx="12192000" cy="6858000"/>
  <p:notesSz cx="9271000" cy="6985000"/>
  <p:defaultTextStyle>
    <a:defPPr>
      <a:defRPr lang="en-US"/>
    </a:defPPr>
    <a:lvl1pPr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3" userDrawn="1">
          <p15:clr>
            <a:srgbClr val="A4A3A4"/>
          </p15:clr>
        </p15:guide>
        <p15:guide id="2" pos="63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FF0000"/>
    <a:srgbClr val="33CCFF"/>
    <a:srgbClr val="66CCFF"/>
    <a:srgbClr val="FF66CC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96" y="258"/>
      </p:cViewPr>
      <p:guideLst>
        <p:guide orient="horz" pos="1113"/>
        <p:guide pos="6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ountains:corei7mountain4x4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2.8386075383512899E-2"/>
          <c:w val="0.69976389617964396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B4-4269-9214-6A01091A92E7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B4-4269-9214-6A01091A92E7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B4-4269-9214-6A01091A92E7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B4-4269-9214-6A01091A92E7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B4-4269-9214-6A01091A92E7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5B4-4269-9214-6A01091A92E7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B4-4269-9214-6A01091A92E7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5B4-4269-9214-6A01091A92E7}"/>
            </c:ext>
          </c:extLst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5B4-4269-9214-6A01091A92E7}"/>
            </c:ext>
          </c:extLst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5B4-4269-9214-6A01091A92E7}"/>
            </c:ext>
          </c:extLst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B4-4269-9214-6A01091A92E7}"/>
            </c:ext>
          </c:extLst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5B4-4269-9214-6A01091A92E7}"/>
            </c:ext>
          </c:extLst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5B4-4269-9214-6A01091A92E7}"/>
            </c:ext>
          </c:extLst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5B4-4269-9214-6A01091A92E7}"/>
            </c:ext>
          </c:extLst>
        </c:ser>
        <c:bandFmts/>
        <c:axId val="140963840"/>
        <c:axId val="140965760"/>
        <c:axId val="88843136"/>
      </c:surface3DChart>
      <c:catAx>
        <c:axId val="140963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099"/>
              <c:y val="0.8490940526443919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65760"/>
        <c:crosses val="autoZero"/>
        <c:auto val="1"/>
        <c:lblAlgn val="ctr"/>
        <c:lblOffset val="100"/>
        <c:noMultiLvlLbl val="0"/>
      </c:catAx>
      <c:valAx>
        <c:axId val="140965760"/>
        <c:scaling>
          <c:orientation val="minMax"/>
          <c:max val="17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2.9427050902444098E-2"/>
              <c:y val="0.261701562111001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63840"/>
        <c:crosses val="autoZero"/>
        <c:crossBetween val="midCat"/>
        <c:majorUnit val="2000"/>
        <c:minorUnit val="500"/>
      </c:valAx>
      <c:serAx>
        <c:axId val="88843136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02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65760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54500" y="6653213"/>
            <a:ext cx="76358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29" tIns="44408" rIns="87229" bIns="44408">
            <a:spAutoFit/>
          </a:bodyPr>
          <a:lstStyle>
            <a:lvl1pPr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1800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20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2938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24025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812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384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0956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528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Helvetica" pitchFamily="34" charset="0"/>
              </a:rPr>
              <a:t>Page </a:t>
            </a:r>
            <a:fld id="{B19AFE8C-E295-44F3-A8E4-6E9F6CC2B97C}" type="slidenum">
              <a:rPr lang="en-US" altLang="en-US" sz="1200" b="0"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25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17875"/>
            <a:ext cx="679767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02" tIns="44408" rIns="90402" bIns="44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Body Text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29" tIns="44408" rIns="87229" bIns="44408">
            <a:spAutoFit/>
          </a:bodyPr>
          <a:lstStyle>
            <a:lvl1pPr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1800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20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2938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24025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812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384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0956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528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B91B8097-20A9-4045-8458-2F23CB964B87}" type="slidenum">
              <a:rPr lang="en-US" altLang="en-US" sz="1200" b="0" smtClean="0">
                <a:latin typeface="Century Gothic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8638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652344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22513" y="530225"/>
            <a:ext cx="4635500" cy="2608263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76" y="3316428"/>
            <a:ext cx="6798454" cy="314397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620280" y="529030"/>
            <a:ext cx="6033508" cy="26087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237053" y="3318180"/>
            <a:ext cx="6798427" cy="3143856"/>
          </a:xfrm>
          <a:noFill/>
          <a:ln/>
        </p:spPr>
        <p:txBody>
          <a:bodyPr wrap="none" lIns="95308" tIns="47654" rIns="95308" bIns="4765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1237053" y="3318180"/>
            <a:ext cx="6798427" cy="3143856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623347" y="529030"/>
            <a:ext cx="6036573" cy="26102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35521" y="3318180"/>
            <a:ext cx="6799960" cy="3143856"/>
          </a:xfrm>
          <a:noFill/>
          <a:ln/>
        </p:spPr>
        <p:txBody>
          <a:bodyPr lIns="95683" tIns="47003" rIns="95683" bIns="47003"/>
          <a:lstStyle/>
          <a:p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6638" y="522288"/>
            <a:ext cx="4659312" cy="262096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22513" y="530225"/>
            <a:ext cx="4635500" cy="2608263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76" y="3316428"/>
            <a:ext cx="6798454" cy="314397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078493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011932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134824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6415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7217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818372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44375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479895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108633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882318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171347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247650"/>
            <a:ext cx="10016067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90148B2B-6971-4F3C-8080-2FC9C8D5407D}" type="slidenum">
              <a:rPr lang="en-US" altLang="en-US" sz="1400" b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87425" y="6390247"/>
            <a:ext cx="64055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67" y="122238"/>
            <a:ext cx="85725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Cache Memories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Generic cache-memory organization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Direct-mapped caches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Set-associative caches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Impact of caches on performance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812926" y="762000"/>
            <a:ext cx="8786813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3800"/>
              <a:t>Tour of the Black Holes of Computing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Set-Associative Cache (Here: E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35344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2: Two lines per set</a:t>
            </a:r>
          </a:p>
          <a:p>
            <a:r>
              <a:rPr lang="en-US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1260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53001" y="1981200"/>
            <a:ext cx="152586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28106"/>
            <a:ext cx="102124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7" y="2641599"/>
            <a:ext cx="169181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6540511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6629400" y="4432892"/>
            <a:ext cx="130131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648186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2954653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Set-Associative Cache (Here: E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35344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2: Two lines per set</a:t>
            </a:r>
          </a:p>
          <a:p>
            <a:r>
              <a:rPr lang="en-US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1260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53001" y="1981200"/>
            <a:ext cx="152586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41599"/>
            <a:ext cx="102124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7" y="2641599"/>
            <a:ext cx="169181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6540511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6629400" y="4432892"/>
            <a:ext cx="130131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4241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27399" y="4812268"/>
            <a:ext cx="257096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81201" y="5562600"/>
            <a:ext cx="6053067" cy="925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Replacement policies: random, least recently used (LRU), …</a:t>
            </a:r>
          </a:p>
        </p:txBody>
      </p:sp>
    </p:spTree>
    <p:extLst>
      <p:ext uri="{BB962C8B-B14F-4D97-AF65-F5344CB8AC3E}">
        <p14:creationId xmlns:p14="http://schemas.microsoft.com/office/powerpoint/2010/main" val="1641123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5446714" y="5258027"/>
            <a:ext cx="2662237" cy="307520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5446714" y="6075589"/>
            <a:ext cx="2662237" cy="307520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Simulation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4735514" y="1712244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M=16 byte addresses, B=2 bytes/block,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S=2 sets, E=2 blocks/set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1981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2100263" y="1507456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2728913" y="1507456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3468687" y="1507456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2698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3414713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446714" y="5106989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5595938" y="4724401"/>
            <a:ext cx="30457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6073776" y="4724401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6934201" y="4724401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5446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6021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6689726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5446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6021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6689726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5446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6021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6689726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8181976" y="2984699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446714" y="5110164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8272464" y="3276601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8181976" y="3581401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5446714" y="5921376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8181976" y="3886201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446714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8272464" y="4191001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349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51045" y="5220512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51045" y="6031468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</a:t>
            </a:r>
          </a:p>
        </p:txBody>
      </p:sp>
    </p:spTree>
    <p:extLst>
      <p:ext uri="{BB962C8B-B14F-4D97-AF65-F5344CB8AC3E}">
        <p14:creationId xmlns:p14="http://schemas.microsoft.com/office/powerpoint/2010/main" val="1250750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copies of data exist:</a:t>
            </a:r>
          </a:p>
          <a:p>
            <a:pPr lvl="1" eaLnBrk="1" hangingPunct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L1, L2, L3, Main Memory, Disk</a:t>
            </a:r>
          </a:p>
          <a:p>
            <a:pPr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 hit?</a:t>
            </a:r>
          </a:p>
          <a:p>
            <a:pPr lvl="1" eaLnBrk="1" hangingPunct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Write-through </a:t>
            </a:r>
            <a:r>
              <a:rPr lang="en-GB" dirty="0"/>
              <a:t>(write immediately to memory)</a:t>
            </a:r>
          </a:p>
          <a:p>
            <a:pPr lvl="1" eaLnBrk="1" hangingPunct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Write-back </a:t>
            </a:r>
            <a:r>
              <a:rPr lang="en-GB" dirty="0"/>
              <a:t>(defer write to memory until replacement of line)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Need a “dirty” bit (line different from memory or not)</a:t>
            </a:r>
          </a:p>
          <a:p>
            <a:pPr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 miss?</a:t>
            </a:r>
          </a:p>
          <a:p>
            <a:pPr lvl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Write-allocate </a:t>
            </a:r>
            <a:r>
              <a:rPr lang="en-GB" dirty="0"/>
              <a:t>(load into cache, update line in cache)</a:t>
            </a:r>
          </a:p>
          <a:p>
            <a:pPr lvl="2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Good if more writes to the location follow</a:t>
            </a:r>
          </a:p>
          <a:p>
            <a:pPr lvl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No-write-allocate </a:t>
            </a:r>
            <a:r>
              <a:rPr lang="en-GB" dirty="0"/>
              <a:t>(writes straight to memory, does not load into cache)</a:t>
            </a:r>
          </a:p>
          <a:p>
            <a:pPr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Typical</a:t>
            </a:r>
          </a:p>
          <a:p>
            <a:pPr lvl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Write-through + No-write-allocate</a:t>
            </a:r>
          </a:p>
          <a:p>
            <a:pPr lvl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/>
              <a:t>Write-back + Write-allocate</a:t>
            </a:r>
          </a:p>
          <a:p>
            <a:pPr eaLnBrk="1" hangingPunct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611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1752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19050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5638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Intel Core i7 Cache Hierarchy</a:t>
            </a:r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2070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Regs</a:t>
            </a:r>
            <a:endParaRPr lang="en-US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2112964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L1 </a:t>
            </a:r>
          </a:p>
          <a:p>
            <a:pPr algn="ctr"/>
            <a:r>
              <a:rPr lang="en-US" sz="16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3048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L1 </a:t>
            </a:r>
          </a:p>
          <a:p>
            <a:pPr algn="ctr"/>
            <a:r>
              <a:rPr lang="en-US" sz="1600" dirty="0" err="1"/>
              <a:t>i</a:t>
            </a:r>
            <a:r>
              <a:rPr lang="en-US" sz="16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2133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2590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2590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3429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1828801" y="1676400"/>
            <a:ext cx="902811" cy="279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5803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5846764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L1 </a:t>
            </a:r>
          </a:p>
          <a:p>
            <a:pPr algn="ctr"/>
            <a:r>
              <a:rPr lang="en-US" sz="1600" dirty="0" err="1"/>
              <a:t>d</a:t>
            </a:r>
            <a:r>
              <a:rPr lang="en-US" sz="16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6781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L1 </a:t>
            </a:r>
          </a:p>
          <a:p>
            <a:pPr algn="ctr"/>
            <a:r>
              <a:rPr lang="en-US" sz="1600"/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5867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6324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6324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7162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5562601" y="1676400"/>
            <a:ext cx="902811" cy="279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4495800" y="2983468"/>
            <a:ext cx="723900" cy="46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2971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6705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2622550" y="4820478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en-US" sz="1700" dirty="0"/>
              <a:t>L3 unified cache</a:t>
            </a:r>
          </a:p>
          <a:p>
            <a:pPr algn="ctr">
              <a:spcBef>
                <a:spcPts val="0"/>
              </a:spcBef>
            </a:pPr>
            <a:r>
              <a:rPr lang="en-US" sz="1700" dirty="0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1752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4895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676400" y="1295400"/>
            <a:ext cx="2300630" cy="279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77200" y="1676401"/>
            <a:ext cx="2514600" cy="3536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L1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 and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-cache: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32 KB,  8-way, 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Access: 4 cycles</a:t>
            </a:r>
          </a:p>
          <a:p>
            <a:pPr>
              <a:spcBef>
                <a:spcPts val="600"/>
              </a:spcBef>
            </a:pPr>
            <a:endParaRPr lang="en-US" b="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L2 unified cache: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 256 KB, 8-way, 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Access: 10 cycles</a:t>
            </a:r>
          </a:p>
          <a:p>
            <a:pPr lvl="1">
              <a:spcBef>
                <a:spcPts val="600"/>
              </a:spcBef>
            </a:pPr>
            <a:endParaRPr lang="en-US" b="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L3 unified cache: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8 MB, 16-way,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Access: 40-75 cycles</a:t>
            </a:r>
          </a:p>
          <a:p>
            <a:pPr lvl="1">
              <a:spcBef>
                <a:spcPts val="600"/>
              </a:spcBef>
            </a:pPr>
            <a:endParaRPr lang="en-US" b="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Block size</a:t>
            </a:r>
            <a:r>
              <a:rPr lang="en-US" b="0" dirty="0">
                <a:latin typeface="Calibri" pitchFamily="34" charset="0"/>
              </a:rPr>
              <a:t>: 64 bytes for all caches. </a:t>
            </a:r>
          </a:p>
        </p:txBody>
      </p:sp>
    </p:spTree>
    <p:extLst>
      <p:ext uri="{BB962C8B-B14F-4D97-AF65-F5344CB8AC3E}">
        <p14:creationId xmlns:p14="http://schemas.microsoft.com/office/powerpoint/2010/main" val="265861926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</a:t>
            </a:r>
            <a:br>
              <a:rPr lang="en-GB" dirty="0"/>
            </a:br>
            <a:r>
              <a:rPr lang="en-GB" dirty="0"/>
              <a:t>(misses / accesses) 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size, etc.</a:t>
            </a:r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line in the cache to the processor</a:t>
            </a:r>
          </a:p>
          <a:p>
            <a:pPr lvl="2"/>
            <a:r>
              <a:rPr lang="en-GB" dirty="0"/>
              <a:t>Includes time to determine whether line is in the cache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4 clock cycles for L1</a:t>
            </a:r>
          </a:p>
          <a:p>
            <a:pPr lvl="2"/>
            <a:r>
              <a:rPr lang="en-GB" dirty="0"/>
              <a:t>10 clock cycles for L2</a:t>
            </a:r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2"/>
            <a:r>
              <a:rPr lang="en-GB" dirty="0"/>
              <a:t>Typically 50-200 cycles for main memory (Trend: increasing!)</a:t>
            </a:r>
          </a:p>
        </p:txBody>
      </p:sp>
    </p:spTree>
    <p:extLst>
      <p:ext uri="{BB962C8B-B14F-4D97-AF65-F5344CB8AC3E}">
        <p14:creationId xmlns:p14="http://schemas.microsoft.com/office/powerpoint/2010/main" val="428184685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if just L1 and main memory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Consider: </a:t>
            </a:r>
            <a:br>
              <a:rPr lang="en-US" sz="1800" dirty="0"/>
            </a:br>
            <a:r>
              <a:rPr lang="en-US" sz="1800" dirty="0"/>
              <a:t>Cache hit time of 1 cycle</a:t>
            </a:r>
            <a:br>
              <a:rPr lang="en-US" sz="1800" dirty="0"/>
            </a:br>
            <a:r>
              <a:rPr lang="en-US" sz="1800" dirty="0"/>
              <a:t>Miss penalty of 100 cycles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 cycle + 0.03 * 100 cycles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1 cycle + 0.01 * 100 cycles = </a:t>
            </a:r>
            <a:r>
              <a:rPr lang="en-US" sz="1800" dirty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06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Cache-Friendly Code</a:t>
            </a:r>
          </a:p>
        </p:txBody>
      </p:sp>
      <p:sp>
        <p:nvSpPr>
          <p:cNvPr id="160777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the common case go fast</a:t>
            </a:r>
          </a:p>
          <a:p>
            <a:pPr lvl="1"/>
            <a:r>
              <a:rPr lang="en-US" dirty="0"/>
              <a:t>Focus on the inner loops of the core functions</a:t>
            </a:r>
          </a:p>
          <a:p>
            <a:pPr lvl="1"/>
            <a:endParaRPr lang="en-US" dirty="0"/>
          </a:p>
          <a:p>
            <a:r>
              <a:rPr lang="en-US" dirty="0"/>
              <a:t>Minimize misses in the inner loops</a:t>
            </a:r>
          </a:p>
          <a:p>
            <a:pPr lvl="1"/>
            <a:r>
              <a:rPr lang="en-US" dirty="0"/>
              <a:t>Repeated references to variables are good (</a:t>
            </a:r>
            <a:r>
              <a:rPr lang="en-US" dirty="0">
                <a:solidFill>
                  <a:srgbClr val="FF0000"/>
                </a:solidFill>
              </a:rPr>
              <a:t>temporal locality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Stride-1 reference patterns are good (</a:t>
            </a:r>
            <a:r>
              <a:rPr lang="en-US" dirty="0">
                <a:solidFill>
                  <a:srgbClr val="FF0000"/>
                </a:solidFill>
              </a:rPr>
              <a:t>spatial locality</a:t>
            </a:r>
            <a:r>
              <a:rPr lang="en-US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20876" y="4800601"/>
            <a:ext cx="8518524" cy="677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Key idea: Our qualitative notion of locality is quantified by our understanding of cache memories</a:t>
            </a:r>
          </a:p>
        </p:txBody>
      </p:sp>
    </p:spTree>
    <p:extLst>
      <p:ext uri="{BB962C8B-B14F-4D97-AF65-F5344CB8AC3E}">
        <p14:creationId xmlns:p14="http://schemas.microsoft.com/office/powerpoint/2010/main" val="245238023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Read throughput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memory per second (MB/</a:t>
            </a:r>
            <a:r>
              <a:rPr lang="en-US" dirty="0" err="1"/>
              <a:t>s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Memory mountain: </a:t>
            </a:r>
            <a:r>
              <a:rPr lang="en-US" dirty="0"/>
              <a:t>Measured 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29892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Mountain Test Function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1600201" y="918656"/>
            <a:ext cx="6318391" cy="586314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data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[MAXELEMS];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Global array to traverse */</a:t>
            </a:r>
          </a:p>
          <a:p>
            <a:pPr>
              <a:spcBef>
                <a:spcPts val="600"/>
              </a:spcBef>
            </a:pPr>
            <a:endParaRPr lang="en-US" sz="1500" dirty="0">
              <a:solidFill>
                <a:srgbClr val="9D0003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/* test - Iterate over first "</a:t>
            </a:r>
            <a:r>
              <a:rPr lang="en-US" sz="1500" dirty="0" err="1">
                <a:solidFill>
                  <a:srgbClr val="9D0003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" elements of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        array “data” with stride of "stride", using 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        using 4x4 loop unrolling.                                                            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*/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test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=stride*2,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sx3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=stride*3,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sx4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=stride*4;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acc0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acc3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length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limit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length - sx4;</a:t>
            </a:r>
          </a:p>
          <a:p>
            <a:pPr>
              <a:spcBef>
                <a:spcPts val="600"/>
              </a:spcBef>
            </a:pP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Combine 4 elements at a time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limit;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+= sx4) {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pPr>
              <a:spcBef>
                <a:spcPts val="600"/>
              </a:spcBef>
            </a:pPr>
            <a:r>
              <a:rPr lang="sv-SE" sz="1500" dirty="0">
                <a:solidFill>
                  <a:srgbClr val="000000"/>
                </a:solidFill>
                <a:latin typeface="Menlo-Regular"/>
              </a:rPr>
              <a:t>        acc1 = acc1 + data[</a:t>
            </a:r>
            <a:r>
              <a:rPr lang="sv-SE" sz="1500" dirty="0" err="1">
                <a:solidFill>
                  <a:srgbClr val="000000"/>
                </a:solidFill>
                <a:latin typeface="Menlo-Regular"/>
              </a:rPr>
              <a:t>i+stride</a:t>
            </a:r>
            <a:r>
              <a:rPr lang="sv-SE" sz="15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acc2 = acc2 + data[i+sx2];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acc3 = acc3 + data[i+sx3];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>
              <a:spcBef>
                <a:spcPts val="600"/>
              </a:spcBef>
            </a:pPr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Finish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any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remaining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elements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length;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++) {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((acc0 + acc1) + (acc2 + acc3));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01001" y="1447800"/>
            <a:ext cx="2514600" cy="23622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01001" y="1447800"/>
            <a:ext cx="2590800" cy="39624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Call </a:t>
            </a:r>
            <a:r>
              <a:rPr lang="en-US" dirty="0">
                <a:latin typeface="Courier New"/>
                <a:cs typeface="Courier New"/>
              </a:rPr>
              <a:t>test()</a:t>
            </a:r>
            <a:r>
              <a:rPr lang="en-US" dirty="0">
                <a:latin typeface="Calibri" pitchFamily="34" charset="0"/>
              </a:rPr>
              <a:t> with many combinations of </a:t>
            </a:r>
            <a:r>
              <a:rPr lang="en-US" dirty="0" err="1">
                <a:latin typeface="Courier New"/>
                <a:cs typeface="Courier New"/>
              </a:rPr>
              <a:t>elems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and </a:t>
            </a:r>
            <a:r>
              <a:rPr lang="en-US" dirty="0">
                <a:latin typeface="Courier New"/>
                <a:cs typeface="Courier New"/>
              </a:rPr>
              <a:t>stride.</a:t>
            </a:r>
          </a:p>
          <a:p>
            <a:pPr>
              <a:spcBef>
                <a:spcPts val="600"/>
              </a:spcBef>
            </a:pPr>
            <a:endParaRPr lang="en-US" dirty="0">
              <a:latin typeface="Courier New"/>
              <a:cs typeface="Courier New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ourier New"/>
                <a:cs typeface="Courier New"/>
              </a:rPr>
              <a:t>For each </a:t>
            </a:r>
            <a:r>
              <a:rPr lang="en-US" dirty="0" err="1">
                <a:latin typeface="Courier New"/>
                <a:cs typeface="Courier New"/>
              </a:rPr>
              <a:t>elems</a:t>
            </a:r>
            <a:r>
              <a:rPr lang="en-US" dirty="0">
                <a:latin typeface="Courier New"/>
                <a:cs typeface="Courier New"/>
              </a:rPr>
              <a:t> and stride:</a:t>
            </a:r>
          </a:p>
          <a:p>
            <a:pPr>
              <a:spcBef>
                <a:spcPts val="600"/>
              </a:spcBef>
            </a:pPr>
            <a:endParaRPr lang="en-US" dirty="0">
              <a:latin typeface="Courier New"/>
              <a:cs typeface="Courier New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ourier New"/>
                <a:cs typeface="Courier New"/>
              </a:rPr>
              <a:t>1. Call test() once to warm up the caches.</a:t>
            </a:r>
          </a:p>
          <a:p>
            <a:pPr>
              <a:spcBef>
                <a:spcPts val="600"/>
              </a:spcBef>
            </a:pPr>
            <a:endParaRPr lang="en-US" dirty="0">
              <a:latin typeface="Courier New"/>
              <a:cs typeface="Courier New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ourier New"/>
                <a:cs typeface="Courier New"/>
              </a:rPr>
              <a:t>2. Call test() again and measure the read throughput(MB/s)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105400" y="6477001"/>
            <a:ext cx="286808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6536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Memories</a:t>
            </a:r>
          </a:p>
        </p:txBody>
      </p:sp>
      <p:sp>
        <p:nvSpPr>
          <p:cNvPr id="187424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Cache memories </a:t>
            </a:r>
            <a:r>
              <a:rPr lang="en-US" dirty="0"/>
              <a:t>are small, fast SRAM-based memories managed automatically in hardware</a:t>
            </a:r>
          </a:p>
          <a:p>
            <a:pPr lvl="1"/>
            <a:r>
              <a:rPr lang="en-US" dirty="0"/>
              <a:t>Hold frequently accessed blocks of main memory</a:t>
            </a:r>
          </a:p>
          <a:p>
            <a:r>
              <a:rPr lang="en-US" dirty="0"/>
              <a:t>CPU looks first for data in cache, then in main memory</a:t>
            </a:r>
          </a:p>
          <a:p>
            <a:r>
              <a:rPr lang="en-US" dirty="0"/>
              <a:t>Typical system structure:</a:t>
            </a:r>
          </a:p>
        </p:txBody>
      </p:sp>
      <p:sp>
        <p:nvSpPr>
          <p:cNvPr id="33" name="Rectangle 146"/>
          <p:cNvSpPr>
            <a:spLocks noChangeAspect="1" noChangeArrowheads="1"/>
          </p:cNvSpPr>
          <p:nvPr/>
        </p:nvSpPr>
        <p:spPr bwMode="auto">
          <a:xfrm>
            <a:off x="8782050" y="5414552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Main</a:t>
            </a:r>
          </a:p>
          <a:p>
            <a:pPr algn="ctr"/>
            <a:r>
              <a:rPr lang="en-US" sz="1600"/>
              <a:t>memory</a:t>
            </a:r>
          </a:p>
        </p:txBody>
      </p:sp>
      <p:sp>
        <p:nvSpPr>
          <p:cNvPr id="34" name="AutoShape 201"/>
          <p:cNvSpPr>
            <a:spLocks noChangeAspect="1" noChangeArrowheads="1"/>
          </p:cNvSpPr>
          <p:nvPr/>
        </p:nvSpPr>
        <p:spPr bwMode="auto">
          <a:xfrm>
            <a:off x="7408863" y="5551077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5" name="Rectangle 202"/>
          <p:cNvSpPr>
            <a:spLocks noChangeAspect="1" noChangeArrowheads="1"/>
          </p:cNvSpPr>
          <p:nvPr/>
        </p:nvSpPr>
        <p:spPr bwMode="auto">
          <a:xfrm>
            <a:off x="6584950" y="5579651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I/O</a:t>
            </a:r>
          </a:p>
          <a:p>
            <a:pPr algn="ctr"/>
            <a:r>
              <a:rPr lang="en-US" sz="1600"/>
              <a:t>bridge</a:t>
            </a:r>
          </a:p>
        </p:txBody>
      </p:sp>
      <p:sp>
        <p:nvSpPr>
          <p:cNvPr id="36" name="AutoShape 205"/>
          <p:cNvSpPr>
            <a:spLocks noChangeAspect="1" noChangeArrowheads="1"/>
          </p:cNvSpPr>
          <p:nvPr/>
        </p:nvSpPr>
        <p:spPr bwMode="auto">
          <a:xfrm>
            <a:off x="5272089" y="5551077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7" name="Rectangle 206"/>
          <p:cNvSpPr>
            <a:spLocks noChangeAspect="1" noChangeArrowheads="1"/>
          </p:cNvSpPr>
          <p:nvPr/>
        </p:nvSpPr>
        <p:spPr bwMode="auto">
          <a:xfrm>
            <a:off x="2873375" y="5579651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Bus interface</a:t>
            </a:r>
          </a:p>
        </p:txBody>
      </p:sp>
      <p:sp>
        <p:nvSpPr>
          <p:cNvPr id="38" name="Rectangle 207"/>
          <p:cNvSpPr>
            <a:spLocks noChangeAspect="1" noChangeArrowheads="1"/>
          </p:cNvSpPr>
          <p:nvPr/>
        </p:nvSpPr>
        <p:spPr bwMode="auto">
          <a:xfrm>
            <a:off x="4386263" y="4384264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9" name="Rectangle 208"/>
          <p:cNvSpPr>
            <a:spLocks noChangeAspect="1" noChangeArrowheads="1"/>
          </p:cNvSpPr>
          <p:nvPr/>
        </p:nvSpPr>
        <p:spPr bwMode="auto">
          <a:xfrm>
            <a:off x="4386263" y="4522377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0" name="Rectangle 210"/>
          <p:cNvSpPr>
            <a:spLocks noChangeAspect="1" noChangeArrowheads="1"/>
          </p:cNvSpPr>
          <p:nvPr/>
        </p:nvSpPr>
        <p:spPr bwMode="auto">
          <a:xfrm>
            <a:off x="4386263" y="4658902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" name="Rectangle 211"/>
          <p:cNvSpPr>
            <a:spLocks noChangeAspect="1" noChangeArrowheads="1"/>
          </p:cNvSpPr>
          <p:nvPr/>
        </p:nvSpPr>
        <p:spPr bwMode="auto">
          <a:xfrm>
            <a:off x="4386263" y="4797015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2" name="Rectangle 212"/>
          <p:cNvSpPr>
            <a:spLocks noChangeAspect="1" noChangeArrowheads="1"/>
          </p:cNvSpPr>
          <p:nvPr/>
        </p:nvSpPr>
        <p:spPr bwMode="auto">
          <a:xfrm>
            <a:off x="4386263" y="4933539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3" name="AutoShape 214"/>
          <p:cNvSpPr>
            <a:spLocks noChangeAspect="1" noChangeArrowheads="1"/>
          </p:cNvSpPr>
          <p:nvPr/>
        </p:nvSpPr>
        <p:spPr bwMode="auto">
          <a:xfrm>
            <a:off x="5083175" y="4384264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4" name="AutoShape 215"/>
          <p:cNvSpPr>
            <a:spLocks noChangeAspect="1" noChangeArrowheads="1"/>
          </p:cNvSpPr>
          <p:nvPr/>
        </p:nvSpPr>
        <p:spPr bwMode="auto">
          <a:xfrm flipH="1">
            <a:off x="5002213" y="4727165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5" name="Rectangle 220"/>
          <p:cNvSpPr>
            <a:spLocks noChangeAspect="1" noChangeArrowheads="1"/>
          </p:cNvSpPr>
          <p:nvPr/>
        </p:nvSpPr>
        <p:spPr bwMode="auto">
          <a:xfrm>
            <a:off x="5483226" y="4247740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ALU</a:t>
            </a:r>
          </a:p>
        </p:txBody>
      </p:sp>
      <p:sp>
        <p:nvSpPr>
          <p:cNvPr id="46" name="Text Box 221"/>
          <p:cNvSpPr txBox="1">
            <a:spLocks noChangeAspect="1" noChangeArrowheads="1"/>
          </p:cNvSpPr>
          <p:nvPr/>
        </p:nvSpPr>
        <p:spPr bwMode="auto">
          <a:xfrm>
            <a:off x="4030273" y="4118217"/>
            <a:ext cx="1361271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Register file</a:t>
            </a:r>
          </a:p>
        </p:txBody>
      </p:sp>
      <p:sp>
        <p:nvSpPr>
          <p:cNvPr id="47" name="AutoShape 222"/>
          <p:cNvSpPr>
            <a:spLocks noChangeAspect="1" noChangeArrowheads="1"/>
          </p:cNvSpPr>
          <p:nvPr/>
        </p:nvSpPr>
        <p:spPr bwMode="auto">
          <a:xfrm>
            <a:off x="4452939" y="5139914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8" name="Rectangle 223"/>
          <p:cNvSpPr>
            <a:spLocks noChangeAspect="1" noChangeArrowheads="1"/>
          </p:cNvSpPr>
          <p:nvPr/>
        </p:nvSpPr>
        <p:spPr bwMode="auto">
          <a:xfrm>
            <a:off x="2720975" y="4041364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9" name="Text Box 225"/>
          <p:cNvSpPr txBox="1">
            <a:spLocks noChangeAspect="1" noChangeArrowheads="1"/>
          </p:cNvSpPr>
          <p:nvPr/>
        </p:nvSpPr>
        <p:spPr bwMode="auto">
          <a:xfrm>
            <a:off x="2617096" y="3789604"/>
            <a:ext cx="1095172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CPU chip</a:t>
            </a:r>
          </a:p>
        </p:txBody>
      </p:sp>
      <p:sp>
        <p:nvSpPr>
          <p:cNvPr id="50" name="Text Box 229"/>
          <p:cNvSpPr txBox="1">
            <a:spLocks noChangeAspect="1" noChangeArrowheads="1"/>
          </p:cNvSpPr>
          <p:nvPr/>
        </p:nvSpPr>
        <p:spPr bwMode="auto">
          <a:xfrm>
            <a:off x="6077477" y="4956417"/>
            <a:ext cx="1335623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System bus</a:t>
            </a:r>
          </a:p>
        </p:txBody>
      </p:sp>
      <p:sp>
        <p:nvSpPr>
          <p:cNvPr id="51" name="Line 230"/>
          <p:cNvSpPr>
            <a:spLocks noChangeAspect="1" noChangeShapeType="1"/>
          </p:cNvSpPr>
          <p:nvPr/>
        </p:nvSpPr>
        <p:spPr bwMode="auto">
          <a:xfrm flipH="1">
            <a:off x="5962651" y="5208176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2" name="Text Box 231"/>
          <p:cNvSpPr txBox="1">
            <a:spLocks noChangeAspect="1" noChangeArrowheads="1"/>
          </p:cNvSpPr>
          <p:nvPr/>
        </p:nvSpPr>
        <p:spPr bwMode="auto">
          <a:xfrm>
            <a:off x="7391647" y="4956417"/>
            <a:ext cx="1393330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Memory bus</a:t>
            </a:r>
          </a:p>
        </p:txBody>
      </p:sp>
      <p:sp>
        <p:nvSpPr>
          <p:cNvPr id="53" name="Line 232"/>
          <p:cNvSpPr>
            <a:spLocks noChangeAspect="1" noChangeShapeType="1"/>
          </p:cNvSpPr>
          <p:nvPr/>
        </p:nvSpPr>
        <p:spPr bwMode="auto">
          <a:xfrm>
            <a:off x="8054975" y="5208176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4" name="Rectangle 233"/>
          <p:cNvSpPr>
            <a:spLocks noChangeAspect="1" noChangeArrowheads="1"/>
          </p:cNvSpPr>
          <p:nvPr/>
        </p:nvSpPr>
        <p:spPr bwMode="auto">
          <a:xfrm>
            <a:off x="2873375" y="4481101"/>
            <a:ext cx="1066800" cy="5207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Cache </a:t>
            </a:r>
          </a:p>
          <a:p>
            <a:pPr algn="ctr"/>
            <a:r>
              <a:rPr lang="en-US" sz="1200" dirty="0"/>
              <a:t>memory</a:t>
            </a:r>
          </a:p>
        </p:txBody>
      </p:sp>
      <p:sp>
        <p:nvSpPr>
          <p:cNvPr id="55" name="AutoShape 234"/>
          <p:cNvSpPr>
            <a:spLocks noChangeAspect="1" noChangeArrowheads="1"/>
          </p:cNvSpPr>
          <p:nvPr/>
        </p:nvSpPr>
        <p:spPr bwMode="auto">
          <a:xfrm>
            <a:off x="3101976" y="5001802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6" name="AutoShape 236"/>
          <p:cNvSpPr>
            <a:spLocks noChangeAspect="1" noChangeArrowheads="1"/>
          </p:cNvSpPr>
          <p:nvPr/>
        </p:nvSpPr>
        <p:spPr bwMode="auto">
          <a:xfrm flipH="1">
            <a:off x="3965575" y="4528726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248655465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Mountain</a:t>
            </a:r>
          </a:p>
        </p:txBody>
      </p:sp>
      <p:graphicFrame>
        <p:nvGraphicFramePr>
          <p:cNvPr id="52" name="Chart 5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61072778"/>
              </p:ext>
            </p:extLst>
          </p:nvPr>
        </p:nvGraphicFramePr>
        <p:xfrm>
          <a:off x="1809750" y="876300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7851817" y="304800"/>
            <a:ext cx="2108269" cy="18726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Core i7 </a:t>
            </a:r>
            <a:r>
              <a:rPr lang="en-US" dirty="0" err="1"/>
              <a:t>Haswell</a:t>
            </a:r>
            <a:endParaRPr lang="en-US" dirty="0"/>
          </a:p>
          <a:p>
            <a:pPr algn="l"/>
            <a:r>
              <a:rPr lang="en-US" dirty="0"/>
              <a:t>2.1 GHz</a:t>
            </a:r>
          </a:p>
          <a:p>
            <a:pPr algn="l"/>
            <a:r>
              <a:rPr lang="en-US" dirty="0"/>
              <a:t>32 KB L1 d-cache</a:t>
            </a:r>
          </a:p>
          <a:p>
            <a:pPr algn="l"/>
            <a:r>
              <a:rPr lang="en-US" dirty="0"/>
              <a:t>256 KB L2 cache</a:t>
            </a:r>
          </a:p>
          <a:p>
            <a:pPr algn="l"/>
            <a:r>
              <a:rPr lang="en-US" dirty="0"/>
              <a:t>8 MB L3 cache</a:t>
            </a:r>
          </a:p>
          <a:p>
            <a:pPr algn="l"/>
            <a:r>
              <a:rPr lang="en-US" dirty="0"/>
              <a:t>64 B block size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676400" y="2876552"/>
            <a:ext cx="4495800" cy="2937781"/>
            <a:chOff x="152400" y="2876551"/>
            <a:chExt cx="4495800" cy="2937781"/>
          </a:xfrm>
        </p:grpSpPr>
        <p:sp>
          <p:nvSpPr>
            <p:cNvPr id="62" name="TextBox 61"/>
            <p:cNvSpPr txBox="1"/>
            <p:nvPr/>
          </p:nvSpPr>
          <p:spPr>
            <a:xfrm>
              <a:off x="152400" y="4737114"/>
              <a:ext cx="9906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Slopes 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of spatial locality</a:t>
              </a:r>
            </a:p>
          </p:txBody>
        </p:sp>
        <p:cxnSp>
          <p:nvCxnSpPr>
            <p:cNvPr id="63" name="Straight Arrow Connector 62"/>
            <p:cNvCxnSpPr>
              <a:stCxn id="62" idx="3"/>
            </p:cNvCxnSpPr>
            <p:nvPr/>
          </p:nvCxnSpPr>
          <p:spPr bwMode="auto">
            <a:xfrm flipV="1">
              <a:off x="1143000" y="2876551"/>
              <a:ext cx="3505200" cy="239917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/>
            <p:cNvCxnSpPr>
              <a:stCxn id="62" idx="3"/>
            </p:cNvCxnSpPr>
            <p:nvPr/>
          </p:nvCxnSpPr>
          <p:spPr bwMode="auto">
            <a:xfrm flipV="1">
              <a:off x="1143000" y="4523783"/>
              <a:ext cx="1390650" cy="75194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/>
            <p:cNvCxnSpPr>
              <a:stCxn id="62" idx="3"/>
            </p:cNvCxnSpPr>
            <p:nvPr/>
          </p:nvCxnSpPr>
          <p:spPr bwMode="auto">
            <a:xfrm flipV="1">
              <a:off x="1143000" y="3591017"/>
              <a:ext cx="2590800" cy="168470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oup 68"/>
          <p:cNvGrpSpPr/>
          <p:nvPr/>
        </p:nvGrpSpPr>
        <p:grpSpPr>
          <a:xfrm>
            <a:off x="5368690" y="2226217"/>
            <a:ext cx="4689710" cy="3502236"/>
            <a:chOff x="3844690" y="2226217"/>
            <a:chExt cx="4689710" cy="3502236"/>
          </a:xfrm>
        </p:grpSpPr>
        <p:sp>
          <p:nvSpPr>
            <p:cNvPr id="54" name="TextBox 53"/>
            <p:cNvSpPr txBox="1"/>
            <p:nvPr/>
          </p:nvSpPr>
          <p:spPr>
            <a:xfrm>
              <a:off x="7163568" y="3406973"/>
              <a:ext cx="13708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Ridges 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of temporal locality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943161" y="2226217"/>
              <a:ext cx="441146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L1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844690" y="5359121"/>
              <a:ext cx="697627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Mem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439078" y="3699361"/>
              <a:ext cx="441147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L2</a:t>
              </a: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634074" y="4506906"/>
              <a:ext cx="441146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L3</a:t>
              </a:r>
            </a:p>
          </p:txBody>
        </p:sp>
        <p:cxnSp>
          <p:nvCxnSpPr>
            <p:cNvPr id="59" name="Straight Arrow Connector 58"/>
            <p:cNvCxnSpPr>
              <a:stCxn id="54" idx="1"/>
              <a:endCxn id="55" idx="3"/>
            </p:cNvCxnSpPr>
            <p:nvPr/>
          </p:nvCxnSpPr>
          <p:spPr bwMode="auto">
            <a:xfrm flipH="1" flipV="1">
              <a:off x="6384307" y="2410883"/>
              <a:ext cx="779261" cy="141158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>
              <a:stCxn id="54" idx="1"/>
              <a:endCxn id="57" idx="3"/>
            </p:cNvCxnSpPr>
            <p:nvPr/>
          </p:nvCxnSpPr>
          <p:spPr bwMode="auto">
            <a:xfrm flipH="1">
              <a:off x="5880225" y="3822472"/>
              <a:ext cx="1283343" cy="6155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>
              <a:stCxn id="54" idx="1"/>
              <a:endCxn id="58" idx="3"/>
            </p:cNvCxnSpPr>
            <p:nvPr/>
          </p:nvCxnSpPr>
          <p:spPr bwMode="auto">
            <a:xfrm flipH="1">
              <a:off x="5075220" y="3822472"/>
              <a:ext cx="2088348" cy="86910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Arrow Connector 65"/>
            <p:cNvCxnSpPr>
              <a:stCxn id="54" idx="1"/>
              <a:endCxn id="56" idx="3"/>
            </p:cNvCxnSpPr>
            <p:nvPr/>
          </p:nvCxnSpPr>
          <p:spPr bwMode="auto">
            <a:xfrm flipH="1">
              <a:off x="4542317" y="3822472"/>
              <a:ext cx="2621251" cy="172131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/>
          <p:cNvGrpSpPr/>
          <p:nvPr/>
        </p:nvGrpSpPr>
        <p:grpSpPr>
          <a:xfrm>
            <a:off x="1581498" y="1371601"/>
            <a:ext cx="3447703" cy="932541"/>
            <a:chOff x="57497" y="1371600"/>
            <a:chExt cx="3447703" cy="932541"/>
          </a:xfrm>
        </p:grpSpPr>
        <p:sp>
          <p:nvSpPr>
            <p:cNvPr id="67" name="TextBox 66"/>
            <p:cNvSpPr txBox="1"/>
            <p:nvPr/>
          </p:nvSpPr>
          <p:spPr>
            <a:xfrm>
              <a:off x="57497" y="1371600"/>
              <a:ext cx="13530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20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Aggressive prefetching</a:t>
              </a:r>
            </a:p>
          </p:txBody>
        </p:sp>
        <p:cxnSp>
          <p:nvCxnSpPr>
            <p:cNvPr id="68" name="Straight Arrow Connector 67"/>
            <p:cNvCxnSpPr>
              <a:stCxn id="67" idx="3"/>
            </p:cNvCxnSpPr>
            <p:nvPr/>
          </p:nvCxnSpPr>
          <p:spPr bwMode="auto">
            <a:xfrm>
              <a:off x="1410510" y="1663988"/>
              <a:ext cx="2094690" cy="64015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5685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Matrix-Multiplication Example</a:t>
            </a:r>
          </a:p>
        </p:txBody>
      </p:sp>
      <p:sp>
        <p:nvSpPr>
          <p:cNvPr id="167945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Description:</a:t>
            </a:r>
          </a:p>
          <a:p>
            <a:pPr lvl="1"/>
            <a:r>
              <a:rPr lang="en-US" dirty="0"/>
              <a:t>Multiply N x N matrices</a:t>
            </a:r>
          </a:p>
          <a:p>
            <a:pPr lvl="1"/>
            <a:r>
              <a:rPr lang="en-US" dirty="0"/>
              <a:t>Matrix elements are </a:t>
            </a:r>
            <a:r>
              <a:rPr lang="en-US" dirty="0">
                <a:latin typeface="Calibri"/>
                <a:cs typeface="Calibri"/>
              </a:rPr>
              <a:t>double</a:t>
            </a:r>
            <a:r>
              <a:rPr lang="en-US" dirty="0">
                <a:latin typeface="+mj-lt"/>
                <a:cs typeface="Courier New"/>
              </a:rPr>
              <a:t>s</a:t>
            </a:r>
            <a:r>
              <a:rPr lang="en-US" dirty="0"/>
              <a:t> (8 bytes)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3</a:t>
            </a:r>
            <a:r>
              <a:rPr lang="en-US" dirty="0"/>
              <a:t>) total operations</a:t>
            </a:r>
          </a:p>
          <a:p>
            <a:pPr lvl="1"/>
            <a:r>
              <a:rPr lang="en-US" dirty="0"/>
              <a:t>N reads per source element</a:t>
            </a:r>
          </a:p>
          <a:p>
            <a:pPr lvl="1"/>
            <a:r>
              <a:rPr lang="en-US" dirty="0"/>
              <a:t>N values summed per destination</a:t>
            </a:r>
          </a:p>
          <a:p>
            <a:pPr lvl="2"/>
            <a:r>
              <a:rPr lang="en-US" dirty="0"/>
              <a:t>But may be able to keep in register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5794376" y="1731057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 = 0; k &lt; 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sum +=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8686800" y="1237033"/>
            <a:ext cx="1845056" cy="7822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solidFill>
                  <a:srgbClr val="FF0000"/>
                </a:solidFill>
                <a:latin typeface="Comic Sans MS" charset="0"/>
              </a:rPr>
              <a:t>Variable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b="0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b="0" i="1" dirty="0">
                <a:solidFill>
                  <a:srgbClr val="FF0000"/>
                </a:solidFill>
                <a:latin typeface="Comic Sans MS" charset="0"/>
              </a:rPr>
              <a:t>held in register</a:t>
            </a:r>
            <a:endParaRPr lang="en-US" b="0" dirty="0">
              <a:solidFill>
                <a:srgbClr val="FF0000"/>
              </a:solidFill>
              <a:latin typeface="Comic Sans MS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872413" y="1933575"/>
            <a:ext cx="1676400" cy="838808"/>
            <a:chOff x="3936" y="2064"/>
            <a:chExt cx="1056" cy="288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 flipH="1">
              <a:off x="3936" y="235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43" name="Line 7"/>
            <p:cNvSpPr>
              <a:spLocks noChangeShapeType="1"/>
            </p:cNvSpPr>
            <p:nvPr/>
          </p:nvSpPr>
          <p:spPr bwMode="auto">
            <a:xfrm flipH="1">
              <a:off x="4848" y="2064"/>
              <a:ext cx="144" cy="2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382000" y="4022929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15154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Miss-Rate Analysis for Matrix Multiply</a:t>
            </a:r>
          </a:p>
        </p:txBody>
      </p:sp>
      <p:sp>
        <p:nvSpPr>
          <p:cNvPr id="168992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</a:t>
            </a:r>
          </a:p>
          <a:p>
            <a:pPr lvl="1"/>
            <a:r>
              <a:rPr lang="en-US" dirty="0"/>
              <a:t>Block size = 32B (big enough for four </a:t>
            </a:r>
            <a:r>
              <a:rPr lang="en-US" dirty="0">
                <a:latin typeface="Calibri"/>
                <a:cs typeface="Calibri"/>
              </a:rPr>
              <a:t>doubles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Matrix dimension (N) is very large</a:t>
            </a:r>
          </a:p>
          <a:p>
            <a:pPr lvl="2"/>
            <a:r>
              <a:rPr lang="en-US" dirty="0"/>
              <a:t>Approximate 1/N as 0.0</a:t>
            </a:r>
          </a:p>
          <a:p>
            <a:pPr lvl="1"/>
            <a:r>
              <a:rPr lang="en-US" dirty="0"/>
              <a:t>Cache is not even big enough to hold multiple rows</a:t>
            </a:r>
          </a:p>
          <a:p>
            <a:r>
              <a:rPr lang="en-US" dirty="0"/>
              <a:t>Analysis Method:</a:t>
            </a:r>
          </a:p>
          <a:p>
            <a:pPr lvl="1"/>
            <a:r>
              <a:rPr lang="en-US" dirty="0"/>
              <a:t>Look at access pattern of inner loop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4998621" y="4648200"/>
            <a:ext cx="1295400" cy="1660267"/>
            <a:chOff x="1752600" y="4648200"/>
            <a:chExt cx="1295400" cy="1660267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i</a:t>
              </a:r>
              <a:endParaRPr lang="en-US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480976" y="4648200"/>
            <a:ext cx="1255297" cy="1660267"/>
            <a:chOff x="3505200" y="4648200"/>
            <a:chExt cx="1255297" cy="1660267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444750" y="4648200"/>
            <a:ext cx="1301750" cy="1606291"/>
            <a:chOff x="5334000" y="4648200"/>
            <a:chExt cx="1301750" cy="1606291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349454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114800" y="4642214"/>
            <a:ext cx="533400" cy="876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29400" y="4700538"/>
            <a:ext cx="533400" cy="876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16798531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N;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block size (B) &gt; </a:t>
            </a:r>
            <a:r>
              <a:rPr lang="en-US" dirty="0" err="1">
                <a:latin typeface="Calibri"/>
                <a:cs typeface="Calibri"/>
              </a:rPr>
              <a:t>sizeof</a:t>
            </a:r>
            <a:r>
              <a:rPr lang="en-US" dirty="0">
                <a:latin typeface="Calibri"/>
                <a:cs typeface="Calibri"/>
              </a:rPr>
              <a:t>(</a:t>
            </a: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baseline="-25000" dirty="0" err="1">
                <a:latin typeface="Calibri"/>
                <a:cs typeface="Calibri"/>
              </a:rPr>
              <a:t>ij</a:t>
            </a:r>
            <a:r>
              <a:rPr lang="en-US" dirty="0">
                <a:latin typeface="Calibri"/>
                <a:cs typeface="Calibri"/>
              </a:rPr>
              <a:t>) bytes</a:t>
            </a:r>
            <a:r>
              <a:rPr lang="en-US" dirty="0"/>
              <a:t>, exploit spatial locality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rate = </a:t>
            </a:r>
            <a:r>
              <a:rPr lang="en-US" dirty="0" err="1">
                <a:latin typeface="Calibri"/>
                <a:cs typeface="Calibri"/>
              </a:rPr>
              <a:t>sizeof</a:t>
            </a:r>
            <a:r>
              <a:rPr lang="en-US" dirty="0">
                <a:latin typeface="Calibri"/>
                <a:cs typeface="Calibri"/>
              </a:rPr>
              <a:t>(</a:t>
            </a: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baseline="-25000" dirty="0" err="1">
                <a:latin typeface="Calibri"/>
                <a:cs typeface="Calibri"/>
              </a:rPr>
              <a:t>ij</a:t>
            </a:r>
            <a:r>
              <a:rPr lang="en-US" dirty="0">
                <a:latin typeface="Calibri"/>
                <a:cs typeface="Calibri"/>
              </a:rPr>
              <a:t>) </a:t>
            </a:r>
            <a:r>
              <a:rPr lang="en-US" dirty="0"/>
              <a:t>/ B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</a:t>
            </a:r>
            <a:r>
              <a:rPr lang="en-US" b="0" dirty="0" err="1">
                <a:latin typeface="Courier New" charset="0"/>
              </a:rPr>
              <a:t>n</a:t>
            </a:r>
            <a:r>
              <a:rPr lang="en-US" b="0" dirty="0">
                <a:latin typeface="Courier New" charset="0"/>
              </a:rPr>
              <a:t>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spatial locality!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rate = 1 (i.e. 100%)</a:t>
            </a:r>
          </a:p>
        </p:txBody>
      </p:sp>
    </p:spTree>
    <p:extLst>
      <p:ext uri="{BB962C8B-B14F-4D97-AF65-F5344CB8AC3E}">
        <p14:creationId xmlns:p14="http://schemas.microsoft.com/office/powerpoint/2010/main" val="342309404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ijk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i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 = 0; k &lt; 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c[i][j</a:t>
            </a:r>
            <a:r>
              <a:rPr lang="en-US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8609345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7159752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7756859" y="25146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</a:t>
            </a:r>
            <a:r>
              <a:rPr lang="en-US" sz="2000" b="0" dirty="0">
                <a:latin typeface="Calibri"/>
                <a:cs typeface="Calibri"/>
              </a:rPr>
              <a:t>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9893808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9592056" y="231648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6860786" y="4023358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941832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3605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533294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(jik)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jik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 = 0; k &lt; n; k++)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46" name="Rectangle 16">
            <a:extLst>
              <a:ext uri="{FF2B5EF4-FFF2-40B4-BE49-F238E27FC236}">
                <a16:creationId xmlns:a16="http://schemas.microsoft.com/office/drawing/2014/main" id="{5BEEEBDD-9A4E-4A82-BECE-8DB2DCE5C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47" name="Rectangle 4">
            <a:extLst>
              <a:ext uri="{FF2B5EF4-FFF2-40B4-BE49-F238E27FC236}">
                <a16:creationId xmlns:a16="http://schemas.microsoft.com/office/drawing/2014/main" id="{E99E157F-69E1-44C9-A7FD-0837A732F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8" name="Rectangle 5">
            <a:extLst>
              <a:ext uri="{FF2B5EF4-FFF2-40B4-BE49-F238E27FC236}">
                <a16:creationId xmlns:a16="http://schemas.microsoft.com/office/drawing/2014/main" id="{C18291A9-CAB3-4E97-BA81-EA721B7BC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9" name="Rectangle 6">
            <a:extLst>
              <a:ext uri="{FF2B5EF4-FFF2-40B4-BE49-F238E27FC236}">
                <a16:creationId xmlns:a16="http://schemas.microsoft.com/office/drawing/2014/main" id="{142F5890-7E52-4F67-994E-E40BDC5EF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0" name="Rectangle 7">
            <a:extLst>
              <a:ext uri="{FF2B5EF4-FFF2-40B4-BE49-F238E27FC236}">
                <a16:creationId xmlns:a16="http://schemas.microsoft.com/office/drawing/2014/main" id="{D22B2819-645A-464D-BFB5-ECBBC81AB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51" name="Rectangle 9">
            <a:extLst>
              <a:ext uri="{FF2B5EF4-FFF2-40B4-BE49-F238E27FC236}">
                <a16:creationId xmlns:a16="http://schemas.microsoft.com/office/drawing/2014/main" id="{A26B6632-153F-484F-BB10-E38F47CE1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52" name="Line 10">
            <a:extLst>
              <a:ext uri="{FF2B5EF4-FFF2-40B4-BE49-F238E27FC236}">
                <a16:creationId xmlns:a16="http://schemas.microsoft.com/office/drawing/2014/main" id="{476C77E6-C1FE-4041-98BA-764FE01A425B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9345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3" name="Line 11">
            <a:extLst>
              <a:ext uri="{FF2B5EF4-FFF2-40B4-BE49-F238E27FC236}">
                <a16:creationId xmlns:a16="http://schemas.microsoft.com/office/drawing/2014/main" id="{B7D31116-5FEA-4EBA-A9C2-61C93078249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752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id="{7EFCE414-E20D-4B77-BE80-B3231CEF0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6859" y="25146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</a:t>
            </a:r>
            <a:r>
              <a:rPr lang="en-US" sz="2000" b="0" dirty="0">
                <a:latin typeface="Calibri"/>
                <a:cs typeface="Calibri"/>
              </a:rPr>
              <a:t>,*)</a:t>
            </a:r>
          </a:p>
        </p:txBody>
      </p:sp>
      <p:sp>
        <p:nvSpPr>
          <p:cNvPr id="55" name="Rectangle 13">
            <a:extLst>
              <a:ext uri="{FF2B5EF4-FFF2-40B4-BE49-F238E27FC236}">
                <a16:creationId xmlns:a16="http://schemas.microsoft.com/office/drawing/2014/main" id="{388DBD03-A7F3-4355-A966-A821E964A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56" name="Rectangle 14">
            <a:extLst>
              <a:ext uri="{FF2B5EF4-FFF2-40B4-BE49-F238E27FC236}">
                <a16:creationId xmlns:a16="http://schemas.microsoft.com/office/drawing/2014/main" id="{CEE9C5F1-0C37-4D7A-B3D3-30070356F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3808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7" name="Rectangle 15">
            <a:extLst>
              <a:ext uri="{FF2B5EF4-FFF2-40B4-BE49-F238E27FC236}">
                <a16:creationId xmlns:a16="http://schemas.microsoft.com/office/drawing/2014/main" id="{1989CFA1-F592-41DF-83D6-DEC9B8E08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2056" y="231648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58" name="Rectangle 18">
            <a:extLst>
              <a:ext uri="{FF2B5EF4-FFF2-40B4-BE49-F238E27FC236}">
                <a16:creationId xmlns:a16="http://schemas.microsoft.com/office/drawing/2014/main" id="{499FC8A0-77B8-43A4-86E7-5D78CE820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59" name="Rectangle 20">
            <a:extLst>
              <a:ext uri="{FF2B5EF4-FFF2-40B4-BE49-F238E27FC236}">
                <a16:creationId xmlns:a16="http://schemas.microsoft.com/office/drawing/2014/main" id="{A3CD33E6-6606-4B6B-817D-509D66089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0786" y="4023358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60" name="Line 21">
            <a:extLst>
              <a:ext uri="{FF2B5EF4-FFF2-40B4-BE49-F238E27FC236}">
                <a16:creationId xmlns:a16="http://schemas.microsoft.com/office/drawing/2014/main" id="{180C178A-2F47-4349-8C64-DBE91D8F81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61" name="Rectangle 23">
            <a:extLst>
              <a:ext uri="{FF2B5EF4-FFF2-40B4-BE49-F238E27FC236}">
                <a16:creationId xmlns:a16="http://schemas.microsoft.com/office/drawing/2014/main" id="{4E7DAF16-7D7C-4D0D-AD73-DA557BD57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832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62" name="Line 24">
            <a:extLst>
              <a:ext uri="{FF2B5EF4-FFF2-40B4-BE49-F238E27FC236}">
                <a16:creationId xmlns:a16="http://schemas.microsoft.com/office/drawing/2014/main" id="{C7DD45DA-AB17-4132-90D3-FA48A937FA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63" name="Rectangle 8">
            <a:extLst>
              <a:ext uri="{FF2B5EF4-FFF2-40B4-BE49-F238E27FC236}">
                <a16:creationId xmlns:a16="http://schemas.microsoft.com/office/drawing/2014/main" id="{9922E0BB-66A2-41B4-87F8-45A590A2D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64" name="Line 19">
            <a:extLst>
              <a:ext uri="{FF2B5EF4-FFF2-40B4-BE49-F238E27FC236}">
                <a16:creationId xmlns:a16="http://schemas.microsoft.com/office/drawing/2014/main" id="{F22FD3A1-40A3-4D5D-91F7-8D571BF32A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2688970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(kij)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kij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(j = 0; j &lt; 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  <a:endParaRPr lang="en-US" dirty="0">
              <a:latin typeface="Courier New" charset="0"/>
            </a:endParaRP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7BB28D3B-1FD5-48A4-9133-51CAFDC08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FC1FC46F-C85B-46FA-97D5-70A326C55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3B0393AD-B65C-48EB-B6DD-C372A0776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A50B3312-2ED3-4A67-B534-0262B0832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0" name="Rectangle 7">
            <a:extLst>
              <a:ext uri="{FF2B5EF4-FFF2-40B4-BE49-F238E27FC236}">
                <a16:creationId xmlns:a16="http://schemas.microsoft.com/office/drawing/2014/main" id="{E479DCE8-2A66-48EC-9A5A-FA09A316E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412DDBD3-B4E7-4549-A2FE-3CE2CB91A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3" name="Line 11">
            <a:extLst>
              <a:ext uri="{FF2B5EF4-FFF2-40B4-BE49-F238E27FC236}">
                <a16:creationId xmlns:a16="http://schemas.microsoft.com/office/drawing/2014/main" id="{D2215A98-AD9F-4337-B2DC-54CF5342A649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1784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6907AFA9-F6D5-41D1-8A12-85DEF7900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102" y="2267712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(k,*)</a:t>
            </a:r>
          </a:p>
        </p:txBody>
      </p:sp>
      <p:sp>
        <p:nvSpPr>
          <p:cNvPr id="35" name="Rectangle 13">
            <a:extLst>
              <a:ext uri="{FF2B5EF4-FFF2-40B4-BE49-F238E27FC236}">
                <a16:creationId xmlns:a16="http://schemas.microsoft.com/office/drawing/2014/main" id="{A56F585C-B6B3-4145-87B7-A6742E0B9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36" name="Rectangle 14">
            <a:extLst>
              <a:ext uri="{FF2B5EF4-FFF2-40B4-BE49-F238E27FC236}">
                <a16:creationId xmlns:a16="http://schemas.microsoft.com/office/drawing/2014/main" id="{471BD56C-E642-4253-8B78-670C2C3D5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id="{9B2431E1-DB3D-40EA-8F7B-7A9386D89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057" y="2316480"/>
            <a:ext cx="58028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8" name="Rectangle 18">
            <a:extLst>
              <a:ext uri="{FF2B5EF4-FFF2-40B4-BE49-F238E27FC236}">
                <a16:creationId xmlns:a16="http://schemas.microsoft.com/office/drawing/2014/main" id="{2C5D9CD8-0E3F-4047-AAC8-99BDF5B89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1803" y="4023359"/>
            <a:ext cx="118872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39" name="Rectangle 20">
            <a:extLst>
              <a:ext uri="{FF2B5EF4-FFF2-40B4-BE49-F238E27FC236}">
                <a16:creationId xmlns:a16="http://schemas.microsoft.com/office/drawing/2014/main" id="{3C1343AF-16D2-4A06-9277-7F791A3D9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40" name="Line 21">
            <a:extLst>
              <a:ext uri="{FF2B5EF4-FFF2-40B4-BE49-F238E27FC236}">
                <a16:creationId xmlns:a16="http://schemas.microsoft.com/office/drawing/2014/main" id="{4B0498EA-CE85-42CE-8764-070B29DD96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1" name="Rectangle 23">
            <a:extLst>
              <a:ext uri="{FF2B5EF4-FFF2-40B4-BE49-F238E27FC236}">
                <a16:creationId xmlns:a16="http://schemas.microsoft.com/office/drawing/2014/main" id="{B36C2D74-542A-4346-A4F4-0ACD9D88A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76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42" name="Line 24">
            <a:extLst>
              <a:ext uri="{FF2B5EF4-FFF2-40B4-BE49-F238E27FC236}">
                <a16:creationId xmlns:a16="http://schemas.microsoft.com/office/drawing/2014/main" id="{A4C4BAF3-C4A5-4AFF-82EE-755DA7C2FF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961F90D0-9840-4E32-B164-87125CD65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44" name="Line 19">
            <a:extLst>
              <a:ext uri="{FF2B5EF4-FFF2-40B4-BE49-F238E27FC236}">
                <a16:creationId xmlns:a16="http://schemas.microsoft.com/office/drawing/2014/main" id="{D2940506-4060-4124-9F33-E55E851689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5" name="Line 11">
            <a:extLst>
              <a:ext uri="{FF2B5EF4-FFF2-40B4-BE49-F238E27FC236}">
                <a16:creationId xmlns:a16="http://schemas.microsoft.com/office/drawing/2014/main" id="{CCA8A62A-8BE0-4C2F-BDF1-E72F29107CA8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1624" y="2468880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FB1210BD-011B-4AE1-9BD0-538E2D19F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7974" y="2510439"/>
            <a:ext cx="59150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(i,*)</a:t>
            </a:r>
          </a:p>
        </p:txBody>
      </p:sp>
    </p:spTree>
    <p:extLst>
      <p:ext uri="{BB962C8B-B14F-4D97-AF65-F5344CB8AC3E}">
        <p14:creationId xmlns:p14="http://schemas.microsoft.com/office/powerpoint/2010/main" val="121831497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(ikj)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ikj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8CA1139C-7AA9-4AAB-A522-0617A856D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CDBEC658-BABF-40CA-A568-3CEB74EB3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65017B7E-CEC0-410A-ACC4-A38532ABE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ED1FE793-B357-476D-8A74-184CF1387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29C26303-2EE5-4864-8CAC-18E61F869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8BB4A292-8673-495C-9260-312AC83B7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1" name="Line 11">
            <a:extLst>
              <a:ext uri="{FF2B5EF4-FFF2-40B4-BE49-F238E27FC236}">
                <a16:creationId xmlns:a16="http://schemas.microsoft.com/office/drawing/2014/main" id="{8B4E6AD7-3BF7-4FE9-B907-747343EAB717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1784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BE5478AE-52AC-4597-ACB3-C6B247D06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102" y="2267712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(k,*)</a:t>
            </a:r>
          </a:p>
        </p:txBody>
      </p:sp>
      <p:sp>
        <p:nvSpPr>
          <p:cNvPr id="33" name="Rectangle 13">
            <a:extLst>
              <a:ext uri="{FF2B5EF4-FFF2-40B4-BE49-F238E27FC236}">
                <a16:creationId xmlns:a16="http://schemas.microsoft.com/office/drawing/2014/main" id="{ACD8A3F2-C54F-4852-A848-F24C15327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34" name="Rectangle 14">
            <a:extLst>
              <a:ext uri="{FF2B5EF4-FFF2-40B4-BE49-F238E27FC236}">
                <a16:creationId xmlns:a16="http://schemas.microsoft.com/office/drawing/2014/main" id="{87482043-A920-45B3-9B47-3E8FC112A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35" name="Rectangle 15">
            <a:extLst>
              <a:ext uri="{FF2B5EF4-FFF2-40B4-BE49-F238E27FC236}">
                <a16:creationId xmlns:a16="http://schemas.microsoft.com/office/drawing/2014/main" id="{7EB1E85B-4F3F-4EF0-8BCA-CFBFE5A97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057" y="2316480"/>
            <a:ext cx="58028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6" name="Rectangle 18">
            <a:extLst>
              <a:ext uri="{FF2B5EF4-FFF2-40B4-BE49-F238E27FC236}">
                <a16:creationId xmlns:a16="http://schemas.microsoft.com/office/drawing/2014/main" id="{FFF9F6C4-E988-40E3-91FF-7757163F4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1803" y="4023359"/>
            <a:ext cx="118872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37" name="Rectangle 20">
            <a:extLst>
              <a:ext uri="{FF2B5EF4-FFF2-40B4-BE49-F238E27FC236}">
                <a16:creationId xmlns:a16="http://schemas.microsoft.com/office/drawing/2014/main" id="{71617DBB-EF2D-4842-AD98-CEE2219C2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38" name="Line 21">
            <a:extLst>
              <a:ext uri="{FF2B5EF4-FFF2-40B4-BE49-F238E27FC236}">
                <a16:creationId xmlns:a16="http://schemas.microsoft.com/office/drawing/2014/main" id="{5C8215C0-C594-4D46-AAD4-8CB95A1DC1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9" name="Rectangle 23">
            <a:extLst>
              <a:ext uri="{FF2B5EF4-FFF2-40B4-BE49-F238E27FC236}">
                <a16:creationId xmlns:a16="http://schemas.microsoft.com/office/drawing/2014/main" id="{80863E9F-7451-47BD-935C-C2EEA1E81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76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40" name="Line 24">
            <a:extLst>
              <a:ext uri="{FF2B5EF4-FFF2-40B4-BE49-F238E27FC236}">
                <a16:creationId xmlns:a16="http://schemas.microsoft.com/office/drawing/2014/main" id="{1E7F98C9-6407-4624-A971-46C6AF7A3B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BB9E9A6D-02D6-4BEE-8285-8B4723606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42" name="Line 19">
            <a:extLst>
              <a:ext uri="{FF2B5EF4-FFF2-40B4-BE49-F238E27FC236}">
                <a16:creationId xmlns:a16="http://schemas.microsoft.com/office/drawing/2014/main" id="{3647AD5E-7C66-4CFF-8B9F-EBC80E6986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3" name="Line 11">
            <a:extLst>
              <a:ext uri="{FF2B5EF4-FFF2-40B4-BE49-F238E27FC236}">
                <a16:creationId xmlns:a16="http://schemas.microsoft.com/office/drawing/2014/main" id="{111864F8-AA43-4236-9509-E644E31C70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1624" y="2468880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0E143036-C278-43DF-B6EC-013CFC982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7974" y="2510439"/>
            <a:ext cx="59150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(i,*)</a:t>
            </a:r>
          </a:p>
        </p:txBody>
      </p:sp>
    </p:spTree>
    <p:extLst>
      <p:ext uri="{BB962C8B-B14F-4D97-AF65-F5344CB8AC3E}">
        <p14:creationId xmlns:p14="http://schemas.microsoft.com/office/powerpoint/2010/main" val="171936007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(jki)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jki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b[k][j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c[i][j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+=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	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2FBE089E-2037-47E6-BF3F-0733881B5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C415D80C-7F92-4CAE-9C5A-A391F21CC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293F9644-69BA-4E9A-B3DA-CD2EF88A5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2EAD75F1-99D1-4672-9196-314FBECC9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6B56F032-F7AC-43F8-BB55-5EE74A955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3BB6B816-C55F-4CB1-8043-AC7DF7406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1" name="Line 10">
            <a:extLst>
              <a:ext uri="{FF2B5EF4-FFF2-40B4-BE49-F238E27FC236}">
                <a16:creationId xmlns:a16="http://schemas.microsoft.com/office/drawing/2014/main" id="{AF01A416-5ABA-441E-B196-C36BBABC7507}"/>
              </a:ext>
            </a:extLst>
          </p:cNvPr>
          <p:cNvSpPr>
            <a:spLocks noChangeShapeType="1"/>
          </p:cNvSpPr>
          <p:nvPr/>
        </p:nvSpPr>
        <p:spPr bwMode="auto">
          <a:xfrm>
            <a:off x="9848850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DEBE0313-9256-4A37-94A1-2B670102C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9328" y="2386486"/>
            <a:ext cx="58189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k,j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4" name="Rectangle 13">
            <a:extLst>
              <a:ext uri="{FF2B5EF4-FFF2-40B4-BE49-F238E27FC236}">
                <a16:creationId xmlns:a16="http://schemas.microsoft.com/office/drawing/2014/main" id="{6A4D0127-1A8B-4CE2-A03A-FF9FECF99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346" y="1965960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(*,k)</a:t>
            </a:r>
          </a:p>
        </p:txBody>
      </p:sp>
      <p:sp>
        <p:nvSpPr>
          <p:cNvPr id="35" name="Rectangle 14">
            <a:extLst>
              <a:ext uri="{FF2B5EF4-FFF2-40B4-BE49-F238E27FC236}">
                <a16:creationId xmlns:a16="http://schemas.microsoft.com/office/drawing/2014/main" id="{5546C7A3-6EB0-4369-97E2-17D0CDE21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8" y="280720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7" name="Rectangle 18">
            <a:extLst>
              <a:ext uri="{FF2B5EF4-FFF2-40B4-BE49-F238E27FC236}">
                <a16:creationId xmlns:a16="http://schemas.microsoft.com/office/drawing/2014/main" id="{570814F3-8F14-457B-A9F1-6EBA3459E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38" name="Rectangle 20">
            <a:extLst>
              <a:ext uri="{FF2B5EF4-FFF2-40B4-BE49-F238E27FC236}">
                <a16:creationId xmlns:a16="http://schemas.microsoft.com/office/drawing/2014/main" id="{713F847A-62F4-42A8-8C86-F9E1C1865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  <p:sp>
        <p:nvSpPr>
          <p:cNvPr id="39" name="Line 21">
            <a:extLst>
              <a:ext uri="{FF2B5EF4-FFF2-40B4-BE49-F238E27FC236}">
                <a16:creationId xmlns:a16="http://schemas.microsoft.com/office/drawing/2014/main" id="{CD702707-39D8-409A-9DC3-5D726174E0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0" name="Rectangle 23">
            <a:extLst>
              <a:ext uri="{FF2B5EF4-FFF2-40B4-BE49-F238E27FC236}">
                <a16:creationId xmlns:a16="http://schemas.microsoft.com/office/drawing/2014/main" id="{F7C9EF40-C837-45D0-B128-D56A1ED8D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8320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  <p:sp>
        <p:nvSpPr>
          <p:cNvPr id="41" name="Line 24">
            <a:extLst>
              <a:ext uri="{FF2B5EF4-FFF2-40B4-BE49-F238E27FC236}">
                <a16:creationId xmlns:a16="http://schemas.microsoft.com/office/drawing/2014/main" id="{2917EA55-B86D-4208-B357-726A28991A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2" name="Rectangle 8">
            <a:extLst>
              <a:ext uri="{FF2B5EF4-FFF2-40B4-BE49-F238E27FC236}">
                <a16:creationId xmlns:a16="http://schemas.microsoft.com/office/drawing/2014/main" id="{764C01B8-B3D7-47F4-81C9-3F2267E7A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43" name="Line 19">
            <a:extLst>
              <a:ext uri="{FF2B5EF4-FFF2-40B4-BE49-F238E27FC236}">
                <a16:creationId xmlns:a16="http://schemas.microsoft.com/office/drawing/2014/main" id="{943E3421-0E79-4034-9EA3-44447FFE6E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4" name="Line 10">
            <a:extLst>
              <a:ext uri="{FF2B5EF4-FFF2-40B4-BE49-F238E27FC236}">
                <a16:creationId xmlns:a16="http://schemas.microsoft.com/office/drawing/2014/main" id="{6D57EC71-95AD-49EC-BB4D-B9A9B6FF3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8842" y="2363505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5" name="Rectangle 13">
            <a:extLst>
              <a:ext uri="{FF2B5EF4-FFF2-40B4-BE49-F238E27FC236}">
                <a16:creationId xmlns:a16="http://schemas.microsoft.com/office/drawing/2014/main" id="{8D26375E-5619-4F48-A51C-F41BABC9A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6550" y="1942595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46" name="Rectangle 26">
            <a:extLst>
              <a:ext uri="{FF2B5EF4-FFF2-40B4-BE49-F238E27FC236}">
                <a16:creationId xmlns:a16="http://schemas.microsoft.com/office/drawing/2014/main" id="{23A92F09-27BB-4FD3-B971-F99C8AAEE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</p:spTree>
    <p:extLst>
      <p:ext uri="{BB962C8B-B14F-4D97-AF65-F5344CB8AC3E}">
        <p14:creationId xmlns:p14="http://schemas.microsoft.com/office/powerpoint/2010/main" val="750896193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(kji)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kji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	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1B4118B8-F89C-45A8-AF16-B665AA44A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B3E99B49-BEFE-4AD1-ADDC-1A537C3A6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BE16B80F-AC69-4E0D-9286-F0A871D55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7">
            <a:extLst>
              <a:ext uri="{FF2B5EF4-FFF2-40B4-BE49-F238E27FC236}">
                <a16:creationId xmlns:a16="http://schemas.microsoft.com/office/drawing/2014/main" id="{CEFE7D1C-F84D-4047-8235-C02DAD727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C1612770-15D9-47CB-B698-37F035812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0" name="Line 10">
            <a:extLst>
              <a:ext uri="{FF2B5EF4-FFF2-40B4-BE49-F238E27FC236}">
                <a16:creationId xmlns:a16="http://schemas.microsoft.com/office/drawing/2014/main" id="{37874782-8941-44F2-80D7-A092997BAED6}"/>
              </a:ext>
            </a:extLst>
          </p:cNvPr>
          <p:cNvSpPr>
            <a:spLocks noChangeShapeType="1"/>
          </p:cNvSpPr>
          <p:nvPr/>
        </p:nvSpPr>
        <p:spPr bwMode="auto">
          <a:xfrm>
            <a:off x="9848850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A527E515-7E0E-4949-A531-982107B2F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9328" y="2386486"/>
            <a:ext cx="58189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k,j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2" name="Rectangle 13">
            <a:extLst>
              <a:ext uri="{FF2B5EF4-FFF2-40B4-BE49-F238E27FC236}">
                <a16:creationId xmlns:a16="http://schemas.microsoft.com/office/drawing/2014/main" id="{19DDFB1C-E5B3-4337-9E5C-075470500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346" y="1965960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(*,k)</a:t>
            </a:r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E485A7F0-1DE6-4921-BE07-F865DB1E8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8" y="280720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4" name="Rectangle 18">
            <a:extLst>
              <a:ext uri="{FF2B5EF4-FFF2-40B4-BE49-F238E27FC236}">
                <a16:creationId xmlns:a16="http://schemas.microsoft.com/office/drawing/2014/main" id="{B494128B-4A72-43E5-8D75-58ED3F06B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35" name="Line 21">
            <a:extLst>
              <a:ext uri="{FF2B5EF4-FFF2-40B4-BE49-F238E27FC236}">
                <a16:creationId xmlns:a16="http://schemas.microsoft.com/office/drawing/2014/main" id="{B370AC2C-86EE-446F-82D8-453372A187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325F34D1-0176-4516-A04F-E9B5EAF89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8320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  <p:sp>
        <p:nvSpPr>
          <p:cNvPr id="37" name="Line 24">
            <a:extLst>
              <a:ext uri="{FF2B5EF4-FFF2-40B4-BE49-F238E27FC236}">
                <a16:creationId xmlns:a16="http://schemas.microsoft.com/office/drawing/2014/main" id="{5983ADDF-5AE1-45ED-8369-D91B708E5D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C3D024BE-8740-444F-BCF1-7EDA0975F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39" name="Line 19">
            <a:extLst>
              <a:ext uri="{FF2B5EF4-FFF2-40B4-BE49-F238E27FC236}">
                <a16:creationId xmlns:a16="http://schemas.microsoft.com/office/drawing/2014/main" id="{48A18463-F3FB-40D6-87EA-698EFB3DB5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0" name="Line 10">
            <a:extLst>
              <a:ext uri="{FF2B5EF4-FFF2-40B4-BE49-F238E27FC236}">
                <a16:creationId xmlns:a16="http://schemas.microsoft.com/office/drawing/2014/main" id="{D6D2E953-F9FF-4AB2-A545-ABE7C70874F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8842" y="2363505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D0AC2A3B-FE66-4C20-98E3-3E9AAD8D1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6550" y="1942595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42" name="Rectangle 20">
            <a:extLst>
              <a:ext uri="{FF2B5EF4-FFF2-40B4-BE49-F238E27FC236}">
                <a16:creationId xmlns:a16="http://schemas.microsoft.com/office/drawing/2014/main" id="{635FB9BC-6ED8-4DE6-B221-89C4E2B28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</p:spTree>
    <p:extLst>
      <p:ext uri="{BB962C8B-B14F-4D97-AF65-F5344CB8AC3E}">
        <p14:creationId xmlns:p14="http://schemas.microsoft.com/office/powerpoint/2010/main" val="271133078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Organization (S, E, B)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638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429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3657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3048000" y="206773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10200" y="1344634"/>
            <a:ext cx="1556836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951334" y="3244405"/>
            <a:ext cx="1122423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>
            <a:endCxn id="61" idx="1"/>
          </p:cNvCxnSpPr>
          <p:nvPr/>
        </p:nvCxnSpPr>
        <p:spPr bwMode="auto">
          <a:xfrm flipV="1">
            <a:off x="8077202" y="2070349"/>
            <a:ext cx="596798" cy="10416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8674000" y="1926207"/>
            <a:ext cx="470000" cy="28828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7620000" y="2338584"/>
            <a:ext cx="914400" cy="1384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495766" y="2278351"/>
            <a:ext cx="535724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429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3429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3429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3670825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670825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169069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441674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702469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616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975074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6109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4266479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797469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6020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536059" y="6434536"/>
            <a:ext cx="383412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620000" y="5112604"/>
            <a:ext cx="2361544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i="1" dirty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467288" y="6336268"/>
            <a:ext cx="95231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3809206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4330995" y="853128"/>
            <a:ext cx="2158411" cy="491506"/>
            <a:chOff x="2806994" y="853128"/>
            <a:chExt cx="2158411" cy="491506"/>
          </a:xfrm>
        </p:grpSpPr>
        <p:sp>
          <p:nvSpPr>
            <p:cNvPr id="7" name="TextBox 6"/>
            <p:cNvSpPr txBox="1"/>
            <p:nvPr/>
          </p:nvSpPr>
          <p:spPr>
            <a:xfrm>
              <a:off x="2806994" y="853128"/>
              <a:ext cx="2158411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Not always power of 2!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3657945" y="1105505"/>
              <a:ext cx="354113" cy="239129"/>
            </a:xfrm>
            <a:prstGeom prst="straightConnector1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8" name="Text Box 1086"/>
          <p:cNvSpPr txBox="1">
            <a:spLocks noChangeArrowheads="1"/>
          </p:cNvSpPr>
          <p:nvPr/>
        </p:nvSpPr>
        <p:spPr bwMode="auto">
          <a:xfrm>
            <a:off x="8360292" y="2984905"/>
            <a:ext cx="2138405" cy="914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Set # ≡ hash code</a:t>
            </a:r>
          </a:p>
          <a:p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>
                <a:solidFill>
                  <a:srgbClr val="FF0000"/>
                </a:solidFill>
              </a:rPr>
              <a:t>Tag   ≡ hash key</a:t>
            </a:r>
          </a:p>
        </p:txBody>
      </p:sp>
    </p:spTree>
    <p:extLst>
      <p:ext uri="{BB962C8B-B14F-4D97-AF65-F5344CB8AC3E}">
        <p14:creationId xmlns:p14="http://schemas.microsoft.com/office/powerpoint/2010/main" val="8178743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  <p:bldP spid="5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Matrix Multiplication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7010401" y="1371600"/>
            <a:ext cx="2356863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7010401" y="3313113"/>
            <a:ext cx="2227019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kij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ikj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1 store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0.5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7010401" y="5184775"/>
            <a:ext cx="2227019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jki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kji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1 store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2.0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2819400" y="1058863"/>
            <a:ext cx="3657600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= 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&lt; 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 = 0; j &lt; 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(k = 0; k &lt; n; k++)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sum +=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 *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2819400" y="3221039"/>
            <a:ext cx="3657600" cy="18079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(k = 0; k &lt; 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= 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&lt; 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r 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 = 0; j &lt; 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c[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2819400" y="5073651"/>
            <a:ext cx="3657600" cy="18079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(j = 0; j &lt; 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(k = 0; k &lt; 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= 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&lt; 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c[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][j] +=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19180096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Matrix Multiplication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086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4088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808665" y="54276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5522371" y="51427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611560" y="5242573"/>
            <a:ext cx="24077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94399" y="3936999"/>
            <a:ext cx="24397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93997" y="49862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023532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89782" y="48768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09332" y="54102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023533" y="1413396"/>
            <a:ext cx="6907339" cy="2798202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c = (double *)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j, k;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for (j = 0; j &lt; n; j++)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for (k = 0; k &lt; n; k++)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         c[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j] += a[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k] * b[k*n + j];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920876" y="5562600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US" sz="2000" b="0" kern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321366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endParaRPr lang="en-US" dirty="0"/>
          </a:p>
          <a:p>
            <a:r>
              <a:rPr lang="en-US" dirty="0"/>
              <a:t>First iteration:</a:t>
            </a:r>
          </a:p>
          <a:p>
            <a:pPr lvl="1"/>
            <a:r>
              <a:rPr lang="en-US" dirty="0"/>
              <a:t>n/8 + n = 9n/8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</a:t>
            </a:r>
            <a:r>
              <a:rPr lang="en-US" dirty="0">
                <a:solidFill>
                  <a:srgbClr val="C00000"/>
                </a:solidFill>
              </a:rPr>
              <a:t>in cache: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234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834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234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8265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8419699" y="40718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449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15484" y="3962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449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9279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45601" y="2907268"/>
            <a:ext cx="30809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239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839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239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8269829" y="58285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8424332" y="56720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453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20117" y="55626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453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001000" y="5257801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8822266" y="6155843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619064" y="6400801"/>
            <a:ext cx="679994" cy="244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  <p:extLst>
      <p:ext uri="{BB962C8B-B14F-4D97-AF65-F5344CB8AC3E}">
        <p14:creationId xmlns:p14="http://schemas.microsoft.com/office/powerpoint/2010/main" val="4266927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6" grpId="0" animBg="1"/>
      <p:bldP spid="2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endParaRPr lang="en-US" dirty="0"/>
          </a:p>
          <a:p>
            <a:r>
              <a:rPr lang="en-US" dirty="0"/>
              <a:t>Second iteration:</a:t>
            </a:r>
          </a:p>
          <a:p>
            <a:pPr lvl="1"/>
            <a:r>
              <a:rPr lang="en-US" dirty="0"/>
              <a:t>Again:</a:t>
            </a:r>
            <a:br>
              <a:rPr lang="en-US" dirty="0"/>
            </a:br>
            <a:r>
              <a:rPr lang="en-US" dirty="0"/>
              <a:t>n/8 + n = 9n/8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9n/8 * n</a:t>
            </a:r>
            <a:r>
              <a:rPr lang="en-US" baseline="30000" dirty="0"/>
              <a:t>2</a:t>
            </a:r>
            <a:r>
              <a:rPr lang="en-US" dirty="0"/>
              <a:t> = (9/8) * n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9279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45601" y="2907268"/>
            <a:ext cx="30809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239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839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239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8360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8424332" y="4068915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453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20117" y="3959423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528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001000" y="3654624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8822266" y="4552666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619064" y="4797624"/>
            <a:ext cx="679994" cy="244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  <p:extLst>
      <p:ext uri="{BB962C8B-B14F-4D97-AF65-F5344CB8AC3E}">
        <p14:creationId xmlns:p14="http://schemas.microsoft.com/office/powerpoint/2010/main" val="15258372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76400" y="1143000"/>
            <a:ext cx="8839200" cy="3536866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c = (double *)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j, k;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+= B)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for (j = 0; j &lt; n; j += B)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for (k = 0; k &lt; n; k += B)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for (i1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i1 &lt; </a:t>
            </a:r>
            <a:r>
              <a:rPr lang="en-US" sz="1600" dirty="0" err="1">
                <a:latin typeface="Courier New" pitchFamily="49" charset="0"/>
              </a:rPr>
              <a:t>i+B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    for (j1 = j; j1 &lt; </a:t>
            </a:r>
            <a:r>
              <a:rPr lang="en-US" sz="1600" dirty="0" err="1">
                <a:latin typeface="Courier New" pitchFamily="49" charset="0"/>
              </a:rPr>
              <a:t>j+B</a:t>
            </a:r>
            <a:r>
              <a:rPr lang="en-US" sz="1600" dirty="0">
                <a:latin typeface="Courier New" pitchFamily="49" charset="0"/>
              </a:rPr>
              <a:t>; j++)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        for (k1 = k; k1 &lt; </a:t>
            </a:r>
            <a:r>
              <a:rPr lang="en-US" sz="1600" dirty="0" err="1">
                <a:latin typeface="Courier New" pitchFamily="49" charset="0"/>
              </a:rPr>
              <a:t>k+B</a:t>
            </a:r>
            <a:r>
              <a:rPr lang="en-US" sz="1600" dirty="0">
                <a:latin typeface="Courier New" pitchFamily="49" charset="0"/>
              </a:rPr>
              <a:t>; k++)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                     c[i1*n + j1] += a[i1*n + k1]*b[k1*n + j1];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8086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4088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5852173"/>
            <a:ext cx="35779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18196" y="4659868"/>
            <a:ext cx="360996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3997" y="55958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235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89782" y="5486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667000" y="5969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0527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37864" y="5486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808665" y="5943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5520268" y="5638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4372242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4609309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39081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41367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5731934" y="5647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5280917" y="6488668"/>
            <a:ext cx="1627882" cy="28828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flipH="1" flipV="1">
            <a:off x="6091768" y="6324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8534400" y="4343401"/>
            <a:ext cx="203694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bmm.c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702856" y="5985209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113255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r>
              <a:rPr lang="en-US" dirty="0"/>
              <a:t>First (block) iteration:</a:t>
            </a:r>
          </a:p>
          <a:p>
            <a:pPr lvl="1"/>
            <a:r>
              <a:rPr lang="en-US" dirty="0"/>
              <a:t>B</a:t>
            </a:r>
            <a:r>
              <a:rPr lang="en-US" baseline="30000" dirty="0"/>
              <a:t>2</a:t>
            </a:r>
            <a:r>
              <a:rPr lang="en-US" dirty="0"/>
              <a:t>/8 misses for each block</a:t>
            </a:r>
          </a:p>
          <a:p>
            <a:pPr lvl="1"/>
            <a:r>
              <a:rPr lang="en-US" dirty="0"/>
              <a:t>2n/B *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dirty="0" err="1"/>
              <a:t>nB</a:t>
            </a:r>
            <a:r>
              <a:rPr lang="en-US" dirty="0"/>
              <a:t>/4</a:t>
            </a:r>
            <a:br>
              <a:rPr lang="en-US" dirty="0"/>
            </a:br>
            <a:r>
              <a:rPr lang="en-US" dirty="0"/>
              <a:t>(omitting matrix c)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in cache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4239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0241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9265" y="59768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638800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5050" y="5867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638800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423933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8553618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798751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224577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5234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77520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8765284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922799" y="250991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8338083" y="5552268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423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9024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609265" y="41480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5638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05050" y="40386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638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4239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853440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79875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82245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75234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77520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875469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8582918" y="5252534"/>
            <a:ext cx="162788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8878845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9465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347199" y="3048000"/>
            <a:ext cx="118942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9012157" y="6493936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640138" y="5560735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052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r>
              <a:rPr lang="en-US" dirty="0"/>
              <a:t>Second (block) iteration:</a:t>
            </a:r>
          </a:p>
          <a:p>
            <a:pPr lvl="1"/>
            <a:r>
              <a:rPr lang="en-US" dirty="0"/>
              <a:t>Same as first iteration</a:t>
            </a:r>
          </a:p>
          <a:p>
            <a:pPr lvl="1"/>
            <a:r>
              <a:rPr lang="en-US" dirty="0"/>
              <a:t>2n/B *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dirty="0" err="1"/>
              <a:t>nB</a:t>
            </a:r>
            <a:r>
              <a:rPr lang="en-US" dirty="0"/>
              <a:t>/4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 err="1"/>
              <a:t>nB</a:t>
            </a:r>
            <a:r>
              <a:rPr lang="en-US" dirty="0"/>
              <a:t>/4 * (n/B)</a:t>
            </a:r>
            <a:r>
              <a:rPr lang="en-US" baseline="30000" dirty="0"/>
              <a:t>2</a:t>
            </a:r>
            <a:r>
              <a:rPr lang="en-US" dirty="0"/>
              <a:t> = n</a:t>
            </a:r>
            <a:r>
              <a:rPr lang="en-US" baseline="30000" dirty="0"/>
              <a:t>3</a:t>
            </a:r>
            <a:r>
              <a:rPr lang="en-US" dirty="0"/>
              <a:t>/(4B)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423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024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9265" y="41480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638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5050" y="40386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7423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8788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7987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224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523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7752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9000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8540583" y="5252534"/>
            <a:ext cx="162788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flipH="1" flipV="1">
            <a:off x="9351434" y="4871534"/>
            <a:ext cx="3090" cy="3810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936870" y="250991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9465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347199" y="3048000"/>
            <a:ext cx="118942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863118" y="373209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748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blocking: (9/8) * n</a:t>
            </a:r>
            <a:r>
              <a:rPr lang="en-US" baseline="30000" dirty="0"/>
              <a:t>3</a:t>
            </a:r>
          </a:p>
          <a:p>
            <a:r>
              <a:rPr lang="en-US" dirty="0"/>
              <a:t>Blocking: 1/(4B) * n</a:t>
            </a:r>
            <a:r>
              <a:rPr lang="en-US" baseline="30000" dirty="0"/>
              <a:t>3</a:t>
            </a:r>
            <a:endParaRPr lang="en-US" dirty="0"/>
          </a:p>
          <a:p>
            <a:r>
              <a:rPr lang="en-US" dirty="0"/>
              <a:t>	(plus n</a:t>
            </a:r>
            <a:r>
              <a:rPr lang="en-US" baseline="30000" dirty="0"/>
              <a:t>2</a:t>
            </a:r>
            <a:r>
              <a:rPr lang="en-US" dirty="0"/>
              <a:t>/8 misses for C)</a:t>
            </a:r>
          </a:p>
          <a:p>
            <a:endParaRPr lang="en-US" dirty="0"/>
          </a:p>
          <a:p>
            <a:r>
              <a:rPr lang="en-US" dirty="0"/>
              <a:t>Suggest largest possible block size B, but limit 3B</a:t>
            </a:r>
            <a:r>
              <a:rPr lang="en-US" baseline="30000" dirty="0"/>
              <a:t>2</a:t>
            </a:r>
            <a:r>
              <a:rPr lang="en-US" dirty="0"/>
              <a:t> &lt; C!</a:t>
            </a:r>
            <a:endParaRPr lang="en-US" sz="2000" b="0" dirty="0"/>
          </a:p>
          <a:p>
            <a:endParaRPr lang="en-US" dirty="0"/>
          </a:p>
          <a:p>
            <a:r>
              <a:rPr lang="en-US" dirty="0"/>
              <a:t>Reason for dramatic difference:</a:t>
            </a:r>
          </a:p>
          <a:p>
            <a:pPr lvl="1"/>
            <a:r>
              <a:rPr lang="en-US" dirty="0"/>
              <a:t>Matrix multiplication has inherent temporal locality:</a:t>
            </a:r>
          </a:p>
          <a:p>
            <a:pPr lvl="2"/>
            <a:r>
              <a:rPr lang="en-US" dirty="0"/>
              <a:t>Input data: 3n</a:t>
            </a:r>
            <a:r>
              <a:rPr lang="en-US" baseline="30000" dirty="0"/>
              <a:t>2</a:t>
            </a:r>
            <a:r>
              <a:rPr lang="en-US" dirty="0"/>
              <a:t>, computation 2n</a:t>
            </a:r>
            <a:r>
              <a:rPr lang="en-US" baseline="30000" dirty="0"/>
              <a:t>3</a:t>
            </a:r>
          </a:p>
          <a:p>
            <a:pPr lvl="2"/>
            <a:r>
              <a:rPr lang="en-US" dirty="0"/>
              <a:t>Every array element used O(n) times!</a:t>
            </a:r>
          </a:p>
          <a:p>
            <a:pPr lvl="1"/>
            <a:r>
              <a:rPr lang="en-US" dirty="0"/>
              <a:t>But program has to be written properly</a:t>
            </a:r>
          </a:p>
        </p:txBody>
      </p:sp>
    </p:spTree>
    <p:extLst>
      <p:ext uri="{BB962C8B-B14F-4D97-AF65-F5344CB8AC3E}">
        <p14:creationId xmlns:p14="http://schemas.microsoft.com/office/powerpoint/2010/main" val="3018164095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Cache memories can have significant performance impact</a:t>
            </a:r>
          </a:p>
          <a:p>
            <a:endParaRPr lang="en-US" dirty="0"/>
          </a:p>
          <a:p>
            <a:r>
              <a:rPr lang="en-US" dirty="0"/>
              <a:t>You can write your programs to exploit this!</a:t>
            </a:r>
          </a:p>
          <a:p>
            <a:pPr lvl="1"/>
            <a:r>
              <a:rPr lang="en-US" dirty="0"/>
              <a:t>Focus on the inner loops, where bulk of computations and memory accesses occur. </a:t>
            </a:r>
          </a:p>
          <a:p>
            <a:pPr lvl="1"/>
            <a:r>
              <a:rPr lang="en-US" dirty="0"/>
              <a:t>Try to maximize spatial locality by reading data objects with sequentially with stride 1.</a:t>
            </a:r>
          </a:p>
          <a:p>
            <a:pPr lvl="1"/>
            <a:r>
              <a:rPr lang="en-US" dirty="0"/>
              <a:t>Try to maximize temporal locality by using a data object as often as possible once it’s read from memory. </a:t>
            </a:r>
          </a:p>
        </p:txBody>
      </p:sp>
    </p:spTree>
    <p:extLst>
      <p:ext uri="{BB962C8B-B14F-4D97-AF65-F5344CB8AC3E}">
        <p14:creationId xmlns:p14="http://schemas.microsoft.com/office/powerpoint/2010/main" val="299039165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06773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824214" y="1344634"/>
            <a:ext cx="191911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</a:t>
            </a:r>
            <a:r>
              <a:rPr lang="en-US" baseline="30000" dirty="0">
                <a:latin typeface="Calibri" pitchFamily="34" charset="0"/>
              </a:rPr>
              <a:t>e</a:t>
            </a:r>
            <a:r>
              <a:rPr lang="en-US" dirty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1" y="3244405"/>
            <a:ext cx="1122423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3143864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14386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64210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491471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17550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089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44811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582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739518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27050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616556" y="6166036"/>
            <a:ext cx="95231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3391506" y="6138001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5493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009098" y="6442998"/>
            <a:ext cx="383412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365678"/>
            <a:ext cx="48538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4" y="3364469"/>
            <a:ext cx="705257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364469"/>
            <a:ext cx="738664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7994181" y="3292320"/>
            <a:ext cx="563740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6759932" y="2523182"/>
            <a:ext cx="1718477" cy="4614717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995299" y="5054957"/>
            <a:ext cx="2015295" cy="244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36159" y="560859"/>
            <a:ext cx="2415982" cy="16040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  <p:extLst>
      <p:ext uri="{BB962C8B-B14F-4D97-AF65-F5344CB8AC3E}">
        <p14:creationId xmlns:p14="http://schemas.microsoft.com/office/powerpoint/2010/main" val="1487583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448736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0201" y="3625405"/>
            <a:ext cx="1122423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429002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25405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Direct mapped: One line per set</a:t>
            </a:r>
          </a:p>
          <a:p>
            <a:r>
              <a:rPr lang="en-US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57299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048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45462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4818849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079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6501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3643654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3174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5352972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6210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5918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5626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3048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5462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4818849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5079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6501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3643654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3174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5352972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210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5918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5626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3048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45462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818849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5079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6501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3643654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3174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5352972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6210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5918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5626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399253" y="3412270"/>
            <a:ext cx="89960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</p:spTree>
    <p:extLst>
      <p:ext uri="{BB962C8B-B14F-4D97-AF65-F5344CB8AC3E}">
        <p14:creationId xmlns:p14="http://schemas.microsoft.com/office/powerpoint/2010/main" val="625733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25405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Direct mapped: One line per set</a:t>
            </a:r>
          </a:p>
          <a:p>
            <a:r>
              <a:rPr lang="en-US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57299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40" y="2514600"/>
            <a:ext cx="2467663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2124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7500408" y="1245570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239000" y="4030496"/>
            <a:ext cx="130131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648975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39870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25405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Direct mapped: One line per set</a:t>
            </a:r>
          </a:p>
          <a:p>
            <a:r>
              <a:rPr lang="en-US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57299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39" y="2514600"/>
            <a:ext cx="174470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2124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7500408" y="1245570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5854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64657" y="4659868"/>
            <a:ext cx="201792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39000" y="4030496"/>
            <a:ext cx="130131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81201" y="5715000"/>
            <a:ext cx="514326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If tag doesn’t match: </a:t>
            </a:r>
            <a:r>
              <a:rPr lang="en-US" dirty="0">
                <a:latin typeface="Calibri" pitchFamily="34" charset="0"/>
              </a:rPr>
              <a:t>old line is </a:t>
            </a:r>
            <a:r>
              <a:rPr lang="en-US" i="1" dirty="0">
                <a:latin typeface="Calibri" pitchFamily="34" charset="0"/>
              </a:rPr>
              <a:t>evicted</a:t>
            </a:r>
            <a:r>
              <a:rPr lang="en-US" dirty="0">
                <a:latin typeface="Calibri" pitchFamily="34" charset="0"/>
              </a:rPr>
              <a:t> and replaced</a:t>
            </a:r>
          </a:p>
        </p:txBody>
      </p:sp>
    </p:spTree>
    <p:extLst>
      <p:ext uri="{BB962C8B-B14F-4D97-AF65-F5344CB8AC3E}">
        <p14:creationId xmlns:p14="http://schemas.microsoft.com/office/powerpoint/2010/main" val="613873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Direct-Mapped Cache Simulation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4735514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M=16 bytes (4-bit addresses), B=2 bytes/block,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1989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2108200" y="1295401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2736851" y="1295401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3476626" y="1295401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2706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3422651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4876801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5026025" y="4724401"/>
            <a:ext cx="29815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5503863" y="4724401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6461126" y="4724401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4876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5451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6119813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4876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5451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6119813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4876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5451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6119813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8181976" y="296882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4876801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8272464" y="3273624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8181976" y="354806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4876801" y="6096001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8181976" y="388322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4876801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8181976" y="418802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4876801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4191000" y="5194892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91000" y="5509949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191000" y="5834734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191000" y="6149791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3</a:t>
            </a:r>
          </a:p>
        </p:txBody>
      </p:sp>
    </p:spTree>
    <p:extLst>
      <p:ext uri="{BB962C8B-B14F-4D97-AF65-F5344CB8AC3E}">
        <p14:creationId xmlns:p14="http://schemas.microsoft.com/office/powerpoint/2010/main" val="10770744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Set-Associative Cache (Here: E = 2)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2286000" y="4800601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35344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2: Two lines per set</a:t>
            </a:r>
          </a:p>
          <a:p>
            <a:r>
              <a:rPr lang="en-US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1260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981200" y="25146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130607" y="25908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423925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659243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388436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11190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2644789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23992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4120310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486053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4608545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4356551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5604935" y="25940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898253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7133571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735869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58623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6119117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571425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7594638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33486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8082873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7830879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1981200" y="38862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130607" y="39624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3423925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3659243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388436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511190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2644789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223992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4120310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486053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4608545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4356551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5604935" y="39656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898253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7133571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735869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858623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6119117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571425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7594638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833486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8082873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7830879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1981200" y="5102158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2130607" y="5178361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3423925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3659243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388436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511190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2644789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223992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4120310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486053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4608545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4356551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5604935" y="5181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6898253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7133571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735869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858623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6119117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571425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7594638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833486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8082873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7830879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9448801" y="3246572"/>
            <a:ext cx="89960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</p:spTree>
    <p:extLst>
      <p:ext uri="{BB962C8B-B14F-4D97-AF65-F5344CB8AC3E}">
        <p14:creationId xmlns:p14="http://schemas.microsoft.com/office/powerpoint/2010/main" val="1687987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theme/theme1.xml><?xml version="1.0" encoding="utf-8"?>
<a:theme xmlns:a="http://schemas.openxmlformats.org/drawingml/2006/main" name="class11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1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folHlink"/>
          </a:outerShdw>
        </a:effectLst>
      </a:spPr>
      <a:bodyPr vert="horz" wrap="squar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folHlink"/>
          </a:outerShdw>
        </a:effectLst>
      </a:spPr>
      <a:bodyPr vert="horz" wrap="squar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C:\cygwin\home\droh\class\213-f02\class11.ppt</Template>
  <TotalTime>7753</TotalTime>
  <Pages>20</Pages>
  <Words>3343</Words>
  <Application>Microsoft Office PowerPoint</Application>
  <PresentationFormat>Widescreen</PresentationFormat>
  <Paragraphs>911</Paragraphs>
  <Slides>38</Slides>
  <Notes>27</Notes>
  <HiddenSlides>2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9" baseType="lpstr">
      <vt:lpstr>Arial</vt:lpstr>
      <vt:lpstr>Calibri</vt:lpstr>
      <vt:lpstr>Century Gothic</vt:lpstr>
      <vt:lpstr>Comic Sans MS</vt:lpstr>
      <vt:lpstr>Courier New</vt:lpstr>
      <vt:lpstr>Helvetica</vt:lpstr>
      <vt:lpstr>Menlo-Regular</vt:lpstr>
      <vt:lpstr>Times New Roman</vt:lpstr>
      <vt:lpstr>Wingdings</vt:lpstr>
      <vt:lpstr>Wingdings 2</vt:lpstr>
      <vt:lpstr>class11</vt:lpstr>
      <vt:lpstr>Cache Memories</vt:lpstr>
      <vt:lpstr>Cache Memories</vt:lpstr>
      <vt:lpstr>General Cache Organization (S, E, B)</vt:lpstr>
      <vt:lpstr>Cache Read</vt:lpstr>
      <vt:lpstr>Example: Direct Mapped Cache (E = 1)</vt:lpstr>
      <vt:lpstr>Example: Direct Mapped Cache (E = 1)</vt:lpstr>
      <vt:lpstr>Example: Direct Mapped Cache (E = 1)</vt:lpstr>
      <vt:lpstr>Direct-Mapped Cache Simulation</vt:lpstr>
      <vt:lpstr>E-way Set-Associative Cache (Here: E = 2)</vt:lpstr>
      <vt:lpstr>E-way Set-Associative Cache (Here: E = 2)</vt:lpstr>
      <vt:lpstr>E-way Set-Associative Cache (Here: E = 2)</vt:lpstr>
      <vt:lpstr>2-Way Set-Associative Cache Simulation</vt:lpstr>
      <vt:lpstr>What About Writes?</vt:lpstr>
      <vt:lpstr>Intel Core i7 Cache Hierarchy</vt:lpstr>
      <vt:lpstr>Cache Performance Metrics</vt:lpstr>
      <vt:lpstr>Let’s Think About Those Numbers</vt:lpstr>
      <vt:lpstr>Writing Cache-Friendly Code</vt:lpstr>
      <vt:lpstr>The Memory Mountain</vt:lpstr>
      <vt:lpstr>Memory Mountain Test Function</vt:lpstr>
      <vt:lpstr>The Memory Mountain</vt:lpstr>
      <vt:lpstr>Matrix-Multiplication Example</vt:lpstr>
      <vt:lpstr>Miss-Rate Analysis for Matrix Multiply</vt:lpstr>
      <vt:lpstr>Layout of C Arrays in Memory (review)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Better Matrix Multiplication</vt:lpstr>
      <vt:lpstr>Cache Miss Analysis</vt:lpstr>
      <vt:lpstr>Cache Miss Analysis</vt:lpstr>
      <vt:lpstr>Blocked Matrix Multiplication</vt:lpstr>
      <vt:lpstr>Cache Miss Analysis</vt:lpstr>
      <vt:lpstr>Cache Miss Analysis</vt:lpstr>
      <vt:lpstr>Blocking Summary</vt:lpstr>
      <vt:lpstr>Cache Summary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 Memories</dc:title>
  <dc:subject/>
  <dc:creator>Randal E. Bryant and David R. O'Hallaron</dc:creator>
  <cp:keywords/>
  <dc:description/>
  <cp:lastModifiedBy>Kuenning</cp:lastModifiedBy>
  <cp:revision>340</cp:revision>
  <cp:lastPrinted>2019-11-11T06:04:13Z</cp:lastPrinted>
  <dcterms:created xsi:type="dcterms:W3CDTF">1998-08-11T09:18:51Z</dcterms:created>
  <dcterms:modified xsi:type="dcterms:W3CDTF">2019-12-29T07:45:41Z</dcterms:modified>
</cp:coreProperties>
</file>