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343" r:id="rId2"/>
    <p:sldId id="390" r:id="rId3"/>
    <p:sldId id="391" r:id="rId4"/>
    <p:sldId id="389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03" r:id="rId17"/>
    <p:sldId id="404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412" r:id="rId26"/>
    <p:sldId id="413" r:id="rId27"/>
    <p:sldId id="414" r:id="rId28"/>
    <p:sldId id="415" r:id="rId29"/>
    <p:sldId id="416" r:id="rId30"/>
    <p:sldId id="417" r:id="rId31"/>
    <p:sldId id="418" r:id="rId32"/>
    <p:sldId id="419" r:id="rId33"/>
    <p:sldId id="420" r:id="rId34"/>
    <p:sldId id="421" r:id="rId35"/>
    <p:sldId id="422" r:id="rId36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5F1CF"/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1" autoAdjust="0"/>
  </p:normalViewPr>
  <p:slideViewPr>
    <p:cSldViewPr>
      <p:cViewPr varScale="1">
        <p:scale>
          <a:sx n="60" d="100"/>
          <a:sy n="60" d="100"/>
        </p:scale>
        <p:origin x="96" y="25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22552B7E-67F2-4212-B0D2-55DA8415B595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213066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DB335A5C-B4B5-41E4-B371-25FED1BEEB21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553526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1604963" y="528638"/>
            <a:ext cx="6062662" cy="2609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235075" y="3317875"/>
            <a:ext cx="6800850" cy="31448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604963" y="528638"/>
            <a:ext cx="6062662" cy="2609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235075" y="3317875"/>
            <a:ext cx="6800850" cy="31448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7050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29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7050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605568" y="529132"/>
            <a:ext cx="6061971" cy="260981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924" tIns="47462" rIns="94924" bIns="4746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4729" y="3318114"/>
            <a:ext cx="6801543" cy="3144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1288" tIns="45644" rIns="91288" bIns="45644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670088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603612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2717" y="228601"/>
            <a:ext cx="2768600" cy="62912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1"/>
            <a:ext cx="8104717" cy="62912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325962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852163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610325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5435600" cy="5224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295400"/>
            <a:ext cx="5437717" cy="5224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89417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87456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787381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040813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345388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669028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11076517" cy="522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99568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B4DFBB68-3D6A-4285-AFF1-94417AF33562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0" y="76200"/>
            <a:ext cx="834390" cy="1070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Virtual Memory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8489" y="3808413"/>
            <a:ext cx="6175375" cy="22336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Address translation</a:t>
            </a:r>
          </a:p>
          <a:p>
            <a:pPr lvl="1" eaLnBrk="1" hangingPunct="1">
              <a:defRPr/>
            </a:pPr>
            <a:r>
              <a:rPr lang="en-US" dirty="0"/>
              <a:t>Motivations for VM</a:t>
            </a:r>
          </a:p>
          <a:p>
            <a:pPr lvl="1" eaLnBrk="1" hangingPunct="1">
              <a:defRPr/>
            </a:pPr>
            <a:r>
              <a:rPr lang="en-US" dirty="0"/>
              <a:t>Accelerating translation with TLBs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4038" y="762001"/>
            <a:ext cx="6246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Computing!”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Hit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hit: </a:t>
            </a:r>
            <a:r>
              <a:rPr lang="en-GB" dirty="0"/>
              <a:t>reference to VM word that is in physical memory (DRAM cache hit)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089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089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089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089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089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089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089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089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670001" y="4946562"/>
            <a:ext cx="16740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Memory-resident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79363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0538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0538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5344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5344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5598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090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79887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041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041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041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041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041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041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041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041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1755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121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129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121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129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121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129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121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129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7756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7975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7943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190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0538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0538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4836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4836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4836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4836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4317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0617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0617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0617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0617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0617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4836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4963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4836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5280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0617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05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3067359" y="2319030"/>
            <a:ext cx="9833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2880220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fault: </a:t>
            </a:r>
            <a:r>
              <a:rPr lang="en-GB" dirty="0"/>
              <a:t>reference to VM word that is not in physical memory (DRAM cache miss)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572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04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61" name="Group 165"/>
          <p:cNvGrpSpPr>
            <a:grpSpLocks/>
          </p:cNvGrpSpPr>
          <p:nvPr/>
        </p:nvGrpSpPr>
        <p:grpSpPr bwMode="auto">
          <a:xfrm>
            <a:off x="12344400" y="-609600"/>
            <a:ext cx="2087563" cy="1633538"/>
            <a:chOff x="4608" y="96"/>
            <a:chExt cx="1315" cy="1029"/>
          </a:xfrm>
        </p:grpSpPr>
        <p:sp>
          <p:nvSpPr>
            <p:cNvPr id="62" name="AutoShape 99"/>
            <p:cNvSpPr>
              <a:spLocks noChangeAspect="1" noChangeArrowheads="1" noTextEdit="1"/>
            </p:cNvSpPr>
            <p:nvPr/>
          </p:nvSpPr>
          <p:spPr bwMode="auto">
            <a:xfrm>
              <a:off x="4608" y="96"/>
              <a:ext cx="1315" cy="1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102"/>
            <p:cNvSpPr>
              <a:spLocks/>
            </p:cNvSpPr>
            <p:nvPr/>
          </p:nvSpPr>
          <p:spPr bwMode="auto">
            <a:xfrm>
              <a:off x="5545" y="176"/>
              <a:ext cx="146" cy="125"/>
            </a:xfrm>
            <a:custGeom>
              <a:avLst/>
              <a:gdLst>
                <a:gd name="T0" fmla="*/ 3 w 293"/>
                <a:gd name="T1" fmla="*/ 0 h 251"/>
                <a:gd name="T2" fmla="*/ 3 w 293"/>
                <a:gd name="T3" fmla="*/ 0 h 251"/>
                <a:gd name="T4" fmla="*/ 3 w 293"/>
                <a:gd name="T5" fmla="*/ 0 h 251"/>
                <a:gd name="T6" fmla="*/ 3 w 293"/>
                <a:gd name="T7" fmla="*/ 0 h 251"/>
                <a:gd name="T8" fmla="*/ 3 w 293"/>
                <a:gd name="T9" fmla="*/ 0 h 251"/>
                <a:gd name="T10" fmla="*/ 4 w 293"/>
                <a:gd name="T11" fmla="*/ 0 h 251"/>
                <a:gd name="T12" fmla="*/ 4 w 293"/>
                <a:gd name="T13" fmla="*/ 0 h 251"/>
                <a:gd name="T14" fmla="*/ 4 w 293"/>
                <a:gd name="T15" fmla="*/ 0 h 251"/>
                <a:gd name="T16" fmla="*/ 4 w 293"/>
                <a:gd name="T17" fmla="*/ 0 h 251"/>
                <a:gd name="T18" fmla="*/ 4 w 293"/>
                <a:gd name="T19" fmla="*/ 0 h 251"/>
                <a:gd name="T20" fmla="*/ 4 w 293"/>
                <a:gd name="T21" fmla="*/ 1 h 251"/>
                <a:gd name="T22" fmla="*/ 4 w 293"/>
                <a:gd name="T23" fmla="*/ 1 h 251"/>
                <a:gd name="T24" fmla="*/ 4 w 293"/>
                <a:gd name="T25" fmla="*/ 1 h 251"/>
                <a:gd name="T26" fmla="*/ 4 w 293"/>
                <a:gd name="T27" fmla="*/ 1 h 251"/>
                <a:gd name="T28" fmla="*/ 4 w 293"/>
                <a:gd name="T29" fmla="*/ 1 h 251"/>
                <a:gd name="T30" fmla="*/ 4 w 293"/>
                <a:gd name="T31" fmla="*/ 2 h 251"/>
                <a:gd name="T32" fmla="*/ 4 w 293"/>
                <a:gd name="T33" fmla="*/ 2 h 251"/>
                <a:gd name="T34" fmla="*/ 4 w 293"/>
                <a:gd name="T35" fmla="*/ 2 h 251"/>
                <a:gd name="T36" fmla="*/ 4 w 293"/>
                <a:gd name="T37" fmla="*/ 2 h 251"/>
                <a:gd name="T38" fmla="*/ 4 w 293"/>
                <a:gd name="T39" fmla="*/ 2 h 251"/>
                <a:gd name="T40" fmla="*/ 4 w 293"/>
                <a:gd name="T41" fmla="*/ 3 h 251"/>
                <a:gd name="T42" fmla="*/ 3 w 293"/>
                <a:gd name="T43" fmla="*/ 3 h 251"/>
                <a:gd name="T44" fmla="*/ 3 w 293"/>
                <a:gd name="T45" fmla="*/ 3 h 251"/>
                <a:gd name="T46" fmla="*/ 3 w 293"/>
                <a:gd name="T47" fmla="*/ 3 h 251"/>
                <a:gd name="T48" fmla="*/ 3 w 293"/>
                <a:gd name="T49" fmla="*/ 3 h 251"/>
                <a:gd name="T50" fmla="*/ 3 w 293"/>
                <a:gd name="T51" fmla="*/ 3 h 251"/>
                <a:gd name="T52" fmla="*/ 3 w 293"/>
                <a:gd name="T53" fmla="*/ 3 h 251"/>
                <a:gd name="T54" fmla="*/ 2 w 293"/>
                <a:gd name="T55" fmla="*/ 3 h 251"/>
                <a:gd name="T56" fmla="*/ 2 w 293"/>
                <a:gd name="T57" fmla="*/ 3 h 251"/>
                <a:gd name="T58" fmla="*/ 2 w 293"/>
                <a:gd name="T59" fmla="*/ 3 h 251"/>
                <a:gd name="T60" fmla="*/ 2 w 293"/>
                <a:gd name="T61" fmla="*/ 3 h 251"/>
                <a:gd name="T62" fmla="*/ 1 w 293"/>
                <a:gd name="T63" fmla="*/ 3 h 251"/>
                <a:gd name="T64" fmla="*/ 1 w 293"/>
                <a:gd name="T65" fmla="*/ 3 h 251"/>
                <a:gd name="T66" fmla="*/ 1 w 293"/>
                <a:gd name="T67" fmla="*/ 3 h 251"/>
                <a:gd name="T68" fmla="*/ 1 w 293"/>
                <a:gd name="T69" fmla="*/ 3 h 251"/>
                <a:gd name="T70" fmla="*/ 0 w 293"/>
                <a:gd name="T71" fmla="*/ 3 h 251"/>
                <a:gd name="T72" fmla="*/ 0 w 293"/>
                <a:gd name="T73" fmla="*/ 3 h 251"/>
                <a:gd name="T74" fmla="*/ 0 w 293"/>
                <a:gd name="T75" fmla="*/ 2 h 251"/>
                <a:gd name="T76" fmla="*/ 0 w 293"/>
                <a:gd name="T77" fmla="*/ 2 h 251"/>
                <a:gd name="T78" fmla="*/ 0 w 293"/>
                <a:gd name="T79" fmla="*/ 2 h 251"/>
                <a:gd name="T80" fmla="*/ 0 w 293"/>
                <a:gd name="T81" fmla="*/ 2 h 251"/>
                <a:gd name="T82" fmla="*/ 0 w 293"/>
                <a:gd name="T83" fmla="*/ 2 h 251"/>
                <a:gd name="T84" fmla="*/ 0 w 293"/>
                <a:gd name="T85" fmla="*/ 1 h 251"/>
                <a:gd name="T86" fmla="*/ 0 w 293"/>
                <a:gd name="T87" fmla="*/ 1 h 251"/>
                <a:gd name="T88" fmla="*/ 0 w 293"/>
                <a:gd name="T89" fmla="*/ 1 h 251"/>
                <a:gd name="T90" fmla="*/ 0 w 293"/>
                <a:gd name="T91" fmla="*/ 1 h 251"/>
                <a:gd name="T92" fmla="*/ 0 w 293"/>
                <a:gd name="T93" fmla="*/ 0 h 251"/>
                <a:gd name="T94" fmla="*/ 0 w 293"/>
                <a:gd name="T95" fmla="*/ 0 h 251"/>
                <a:gd name="T96" fmla="*/ 0 w 293"/>
                <a:gd name="T97" fmla="*/ 0 h 251"/>
                <a:gd name="T98" fmla="*/ 0 w 293"/>
                <a:gd name="T99" fmla="*/ 0 h 251"/>
                <a:gd name="T100" fmla="*/ 0 w 293"/>
                <a:gd name="T101" fmla="*/ 0 h 251"/>
                <a:gd name="T102" fmla="*/ 1 w 293"/>
                <a:gd name="T103" fmla="*/ 0 h 251"/>
                <a:gd name="T104" fmla="*/ 1 w 293"/>
                <a:gd name="T105" fmla="*/ 0 h 251"/>
                <a:gd name="T106" fmla="*/ 1 w 293"/>
                <a:gd name="T107" fmla="*/ 0 h 251"/>
                <a:gd name="T108" fmla="*/ 1 w 293"/>
                <a:gd name="T109" fmla="*/ 0 h 251"/>
                <a:gd name="T110" fmla="*/ 2 w 293"/>
                <a:gd name="T111" fmla="*/ 0 h 251"/>
                <a:gd name="T112" fmla="*/ 2 w 293"/>
                <a:gd name="T113" fmla="*/ 0 h 251"/>
                <a:gd name="T114" fmla="*/ 2 w 293"/>
                <a:gd name="T115" fmla="*/ 0 h 251"/>
                <a:gd name="T116" fmla="*/ 2 w 293"/>
                <a:gd name="T117" fmla="*/ 0 h 25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93" h="251">
                  <a:moveTo>
                    <a:pt x="190" y="1"/>
                  </a:moveTo>
                  <a:lnTo>
                    <a:pt x="198" y="0"/>
                  </a:lnTo>
                  <a:lnTo>
                    <a:pt x="206" y="0"/>
                  </a:lnTo>
                  <a:lnTo>
                    <a:pt x="214" y="0"/>
                  </a:lnTo>
                  <a:lnTo>
                    <a:pt x="222" y="2"/>
                  </a:lnTo>
                  <a:lnTo>
                    <a:pt x="228" y="4"/>
                  </a:lnTo>
                  <a:lnTo>
                    <a:pt x="235" y="5"/>
                  </a:lnTo>
                  <a:lnTo>
                    <a:pt x="242" y="8"/>
                  </a:lnTo>
                  <a:lnTo>
                    <a:pt x="248" y="11"/>
                  </a:lnTo>
                  <a:lnTo>
                    <a:pt x="253" y="14"/>
                  </a:lnTo>
                  <a:lnTo>
                    <a:pt x="258" y="16"/>
                  </a:lnTo>
                  <a:lnTo>
                    <a:pt x="263" y="19"/>
                  </a:lnTo>
                  <a:lnTo>
                    <a:pt x="267" y="24"/>
                  </a:lnTo>
                  <a:lnTo>
                    <a:pt x="271" y="27"/>
                  </a:lnTo>
                  <a:lnTo>
                    <a:pt x="275" y="31"/>
                  </a:lnTo>
                  <a:lnTo>
                    <a:pt x="278" y="37"/>
                  </a:lnTo>
                  <a:lnTo>
                    <a:pt x="282" y="42"/>
                  </a:lnTo>
                  <a:lnTo>
                    <a:pt x="284" y="46"/>
                  </a:lnTo>
                  <a:lnTo>
                    <a:pt x="286" y="51"/>
                  </a:lnTo>
                  <a:lnTo>
                    <a:pt x="288" y="57"/>
                  </a:lnTo>
                  <a:lnTo>
                    <a:pt x="289" y="62"/>
                  </a:lnTo>
                  <a:lnTo>
                    <a:pt x="291" y="68"/>
                  </a:lnTo>
                  <a:lnTo>
                    <a:pt x="292" y="75"/>
                  </a:lnTo>
                  <a:lnTo>
                    <a:pt x="293" y="81"/>
                  </a:lnTo>
                  <a:lnTo>
                    <a:pt x="293" y="88"/>
                  </a:lnTo>
                  <a:lnTo>
                    <a:pt x="293" y="93"/>
                  </a:lnTo>
                  <a:lnTo>
                    <a:pt x="293" y="100"/>
                  </a:lnTo>
                  <a:lnTo>
                    <a:pt x="292" y="106"/>
                  </a:lnTo>
                  <a:lnTo>
                    <a:pt x="291" y="113"/>
                  </a:lnTo>
                  <a:lnTo>
                    <a:pt x="289" y="119"/>
                  </a:lnTo>
                  <a:lnTo>
                    <a:pt x="288" y="126"/>
                  </a:lnTo>
                  <a:lnTo>
                    <a:pt x="286" y="133"/>
                  </a:lnTo>
                  <a:lnTo>
                    <a:pt x="286" y="139"/>
                  </a:lnTo>
                  <a:lnTo>
                    <a:pt x="282" y="146"/>
                  </a:lnTo>
                  <a:lnTo>
                    <a:pt x="279" y="152"/>
                  </a:lnTo>
                  <a:lnTo>
                    <a:pt x="277" y="158"/>
                  </a:lnTo>
                  <a:lnTo>
                    <a:pt x="274" y="165"/>
                  </a:lnTo>
                  <a:lnTo>
                    <a:pt x="271" y="169"/>
                  </a:lnTo>
                  <a:lnTo>
                    <a:pt x="267" y="177"/>
                  </a:lnTo>
                  <a:lnTo>
                    <a:pt x="264" y="182"/>
                  </a:lnTo>
                  <a:lnTo>
                    <a:pt x="261" y="188"/>
                  </a:lnTo>
                  <a:lnTo>
                    <a:pt x="256" y="194"/>
                  </a:lnTo>
                  <a:lnTo>
                    <a:pt x="252" y="199"/>
                  </a:lnTo>
                  <a:lnTo>
                    <a:pt x="247" y="204"/>
                  </a:lnTo>
                  <a:lnTo>
                    <a:pt x="244" y="209"/>
                  </a:lnTo>
                  <a:lnTo>
                    <a:pt x="238" y="214"/>
                  </a:lnTo>
                  <a:lnTo>
                    <a:pt x="233" y="219"/>
                  </a:lnTo>
                  <a:lnTo>
                    <a:pt x="228" y="224"/>
                  </a:lnTo>
                  <a:lnTo>
                    <a:pt x="224" y="228"/>
                  </a:lnTo>
                  <a:lnTo>
                    <a:pt x="217" y="232"/>
                  </a:lnTo>
                  <a:lnTo>
                    <a:pt x="212" y="235"/>
                  </a:lnTo>
                  <a:lnTo>
                    <a:pt x="205" y="238"/>
                  </a:lnTo>
                  <a:lnTo>
                    <a:pt x="200" y="242"/>
                  </a:lnTo>
                  <a:lnTo>
                    <a:pt x="194" y="243"/>
                  </a:lnTo>
                  <a:lnTo>
                    <a:pt x="187" y="246"/>
                  </a:lnTo>
                  <a:lnTo>
                    <a:pt x="181" y="247"/>
                  </a:lnTo>
                  <a:lnTo>
                    <a:pt x="175" y="249"/>
                  </a:lnTo>
                  <a:lnTo>
                    <a:pt x="168" y="249"/>
                  </a:lnTo>
                  <a:lnTo>
                    <a:pt x="161" y="251"/>
                  </a:lnTo>
                  <a:lnTo>
                    <a:pt x="155" y="251"/>
                  </a:lnTo>
                  <a:lnTo>
                    <a:pt x="147" y="251"/>
                  </a:lnTo>
                  <a:lnTo>
                    <a:pt x="140" y="249"/>
                  </a:lnTo>
                  <a:lnTo>
                    <a:pt x="134" y="248"/>
                  </a:lnTo>
                  <a:lnTo>
                    <a:pt x="127" y="246"/>
                  </a:lnTo>
                  <a:lnTo>
                    <a:pt x="120" y="245"/>
                  </a:lnTo>
                  <a:lnTo>
                    <a:pt x="111" y="241"/>
                  </a:lnTo>
                  <a:lnTo>
                    <a:pt x="102" y="237"/>
                  </a:lnTo>
                  <a:lnTo>
                    <a:pt x="95" y="233"/>
                  </a:lnTo>
                  <a:lnTo>
                    <a:pt x="87" y="229"/>
                  </a:lnTo>
                  <a:lnTo>
                    <a:pt x="79" y="224"/>
                  </a:lnTo>
                  <a:lnTo>
                    <a:pt x="71" y="219"/>
                  </a:lnTo>
                  <a:lnTo>
                    <a:pt x="63" y="214"/>
                  </a:lnTo>
                  <a:lnTo>
                    <a:pt x="57" y="208"/>
                  </a:lnTo>
                  <a:lnTo>
                    <a:pt x="49" y="202"/>
                  </a:lnTo>
                  <a:lnTo>
                    <a:pt x="42" y="196"/>
                  </a:lnTo>
                  <a:lnTo>
                    <a:pt x="36" y="189"/>
                  </a:lnTo>
                  <a:lnTo>
                    <a:pt x="30" y="184"/>
                  </a:lnTo>
                  <a:lnTo>
                    <a:pt x="26" y="176"/>
                  </a:lnTo>
                  <a:lnTo>
                    <a:pt x="20" y="169"/>
                  </a:lnTo>
                  <a:lnTo>
                    <a:pt x="14" y="162"/>
                  </a:lnTo>
                  <a:lnTo>
                    <a:pt x="12" y="156"/>
                  </a:lnTo>
                  <a:lnTo>
                    <a:pt x="8" y="148"/>
                  </a:lnTo>
                  <a:lnTo>
                    <a:pt x="6" y="140"/>
                  </a:lnTo>
                  <a:lnTo>
                    <a:pt x="2" y="133"/>
                  </a:lnTo>
                  <a:lnTo>
                    <a:pt x="2" y="125"/>
                  </a:lnTo>
                  <a:lnTo>
                    <a:pt x="0" y="117"/>
                  </a:lnTo>
                  <a:lnTo>
                    <a:pt x="1" y="109"/>
                  </a:lnTo>
                  <a:lnTo>
                    <a:pt x="2" y="101"/>
                  </a:lnTo>
                  <a:lnTo>
                    <a:pt x="4" y="95"/>
                  </a:lnTo>
                  <a:lnTo>
                    <a:pt x="6" y="87"/>
                  </a:lnTo>
                  <a:lnTo>
                    <a:pt x="10" y="79"/>
                  </a:lnTo>
                  <a:lnTo>
                    <a:pt x="13" y="71"/>
                  </a:lnTo>
                  <a:lnTo>
                    <a:pt x="20" y="65"/>
                  </a:lnTo>
                  <a:lnTo>
                    <a:pt x="22" y="60"/>
                  </a:lnTo>
                  <a:lnTo>
                    <a:pt x="26" y="57"/>
                  </a:lnTo>
                  <a:lnTo>
                    <a:pt x="29" y="52"/>
                  </a:lnTo>
                  <a:lnTo>
                    <a:pt x="33" y="50"/>
                  </a:lnTo>
                  <a:lnTo>
                    <a:pt x="38" y="46"/>
                  </a:lnTo>
                  <a:lnTo>
                    <a:pt x="42" y="42"/>
                  </a:lnTo>
                  <a:lnTo>
                    <a:pt x="48" y="39"/>
                  </a:lnTo>
                  <a:lnTo>
                    <a:pt x="53" y="37"/>
                  </a:lnTo>
                  <a:lnTo>
                    <a:pt x="59" y="29"/>
                  </a:lnTo>
                  <a:lnTo>
                    <a:pt x="67" y="24"/>
                  </a:lnTo>
                  <a:lnTo>
                    <a:pt x="75" y="18"/>
                  </a:lnTo>
                  <a:lnTo>
                    <a:pt x="82" y="16"/>
                  </a:lnTo>
                  <a:lnTo>
                    <a:pt x="90" y="12"/>
                  </a:lnTo>
                  <a:lnTo>
                    <a:pt x="100" y="11"/>
                  </a:lnTo>
                  <a:lnTo>
                    <a:pt x="109" y="9"/>
                  </a:lnTo>
                  <a:lnTo>
                    <a:pt x="118" y="9"/>
                  </a:lnTo>
                  <a:lnTo>
                    <a:pt x="127" y="8"/>
                  </a:lnTo>
                  <a:lnTo>
                    <a:pt x="136" y="8"/>
                  </a:lnTo>
                  <a:lnTo>
                    <a:pt x="145" y="8"/>
                  </a:lnTo>
                  <a:lnTo>
                    <a:pt x="155" y="8"/>
                  </a:lnTo>
                  <a:lnTo>
                    <a:pt x="163" y="6"/>
                  </a:lnTo>
                  <a:lnTo>
                    <a:pt x="173" y="5"/>
                  </a:lnTo>
                  <a:lnTo>
                    <a:pt x="181" y="4"/>
                  </a:lnTo>
                  <a:lnTo>
                    <a:pt x="190" y="1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103"/>
            <p:cNvSpPr>
              <a:spLocks/>
            </p:cNvSpPr>
            <p:nvPr/>
          </p:nvSpPr>
          <p:spPr bwMode="auto">
            <a:xfrm>
              <a:off x="5392" y="214"/>
              <a:ext cx="320" cy="199"/>
            </a:xfrm>
            <a:custGeom>
              <a:avLst/>
              <a:gdLst>
                <a:gd name="T0" fmla="*/ 2 w 639"/>
                <a:gd name="T1" fmla="*/ 1 h 398"/>
                <a:gd name="T2" fmla="*/ 2 w 639"/>
                <a:gd name="T3" fmla="*/ 1 h 398"/>
                <a:gd name="T4" fmla="*/ 3 w 639"/>
                <a:gd name="T5" fmla="*/ 1 h 398"/>
                <a:gd name="T6" fmla="*/ 4 w 639"/>
                <a:gd name="T7" fmla="*/ 1 h 398"/>
                <a:gd name="T8" fmla="*/ 4 w 639"/>
                <a:gd name="T9" fmla="*/ 2 h 398"/>
                <a:gd name="T10" fmla="*/ 5 w 639"/>
                <a:gd name="T11" fmla="*/ 2 h 398"/>
                <a:gd name="T12" fmla="*/ 5 w 639"/>
                <a:gd name="T13" fmla="*/ 2 h 398"/>
                <a:gd name="T14" fmla="*/ 6 w 639"/>
                <a:gd name="T15" fmla="*/ 2 h 398"/>
                <a:gd name="T16" fmla="*/ 6 w 639"/>
                <a:gd name="T17" fmla="*/ 3 h 398"/>
                <a:gd name="T18" fmla="*/ 7 w 639"/>
                <a:gd name="T19" fmla="*/ 3 h 398"/>
                <a:gd name="T20" fmla="*/ 7 w 639"/>
                <a:gd name="T21" fmla="*/ 3 h 398"/>
                <a:gd name="T22" fmla="*/ 8 w 639"/>
                <a:gd name="T23" fmla="*/ 4 h 398"/>
                <a:gd name="T24" fmla="*/ 8 w 639"/>
                <a:gd name="T25" fmla="*/ 4 h 398"/>
                <a:gd name="T26" fmla="*/ 9 w 639"/>
                <a:gd name="T27" fmla="*/ 4 h 398"/>
                <a:gd name="T28" fmla="*/ 10 w 639"/>
                <a:gd name="T29" fmla="*/ 4 h 398"/>
                <a:gd name="T30" fmla="*/ 10 w 639"/>
                <a:gd name="T31" fmla="*/ 5 h 398"/>
                <a:gd name="T32" fmla="*/ 10 w 639"/>
                <a:gd name="T33" fmla="*/ 5 h 398"/>
                <a:gd name="T34" fmla="*/ 10 w 639"/>
                <a:gd name="T35" fmla="*/ 6 h 398"/>
                <a:gd name="T36" fmla="*/ 10 w 639"/>
                <a:gd name="T37" fmla="*/ 6 h 398"/>
                <a:gd name="T38" fmla="*/ 10 w 639"/>
                <a:gd name="T39" fmla="*/ 6 h 398"/>
                <a:gd name="T40" fmla="*/ 10 w 639"/>
                <a:gd name="T41" fmla="*/ 7 h 398"/>
                <a:gd name="T42" fmla="*/ 10 w 639"/>
                <a:gd name="T43" fmla="*/ 7 h 398"/>
                <a:gd name="T44" fmla="*/ 9 w 639"/>
                <a:gd name="T45" fmla="*/ 7 h 398"/>
                <a:gd name="T46" fmla="*/ 9 w 639"/>
                <a:gd name="T47" fmla="*/ 7 h 398"/>
                <a:gd name="T48" fmla="*/ 9 w 639"/>
                <a:gd name="T49" fmla="*/ 7 h 398"/>
                <a:gd name="T50" fmla="*/ 8 w 639"/>
                <a:gd name="T51" fmla="*/ 7 h 398"/>
                <a:gd name="T52" fmla="*/ 8 w 639"/>
                <a:gd name="T53" fmla="*/ 6 h 398"/>
                <a:gd name="T54" fmla="*/ 8 w 639"/>
                <a:gd name="T55" fmla="*/ 6 h 398"/>
                <a:gd name="T56" fmla="*/ 7 w 639"/>
                <a:gd name="T57" fmla="*/ 6 h 398"/>
                <a:gd name="T58" fmla="*/ 7 w 639"/>
                <a:gd name="T59" fmla="*/ 6 h 398"/>
                <a:gd name="T60" fmla="*/ 7 w 639"/>
                <a:gd name="T61" fmla="*/ 6 h 398"/>
                <a:gd name="T62" fmla="*/ 6 w 639"/>
                <a:gd name="T63" fmla="*/ 6 h 398"/>
                <a:gd name="T64" fmla="*/ 6 w 639"/>
                <a:gd name="T65" fmla="*/ 6 h 398"/>
                <a:gd name="T66" fmla="*/ 6 w 639"/>
                <a:gd name="T67" fmla="*/ 5 h 398"/>
                <a:gd name="T68" fmla="*/ 5 w 639"/>
                <a:gd name="T69" fmla="*/ 5 h 398"/>
                <a:gd name="T70" fmla="*/ 5 w 639"/>
                <a:gd name="T71" fmla="*/ 5 h 398"/>
                <a:gd name="T72" fmla="*/ 5 w 639"/>
                <a:gd name="T73" fmla="*/ 5 h 398"/>
                <a:gd name="T74" fmla="*/ 5 w 639"/>
                <a:gd name="T75" fmla="*/ 5 h 398"/>
                <a:gd name="T76" fmla="*/ 4 w 639"/>
                <a:gd name="T77" fmla="*/ 5 h 398"/>
                <a:gd name="T78" fmla="*/ 4 w 639"/>
                <a:gd name="T79" fmla="*/ 4 h 398"/>
                <a:gd name="T80" fmla="*/ 4 w 639"/>
                <a:gd name="T81" fmla="*/ 4 h 398"/>
                <a:gd name="T82" fmla="*/ 3 w 639"/>
                <a:gd name="T83" fmla="*/ 4 h 398"/>
                <a:gd name="T84" fmla="*/ 3 w 639"/>
                <a:gd name="T85" fmla="*/ 4 h 398"/>
                <a:gd name="T86" fmla="*/ 3 w 639"/>
                <a:gd name="T87" fmla="*/ 4 h 398"/>
                <a:gd name="T88" fmla="*/ 2 w 639"/>
                <a:gd name="T89" fmla="*/ 4 h 398"/>
                <a:gd name="T90" fmla="*/ 2 w 639"/>
                <a:gd name="T91" fmla="*/ 3 h 398"/>
                <a:gd name="T92" fmla="*/ 2 w 639"/>
                <a:gd name="T93" fmla="*/ 3 h 398"/>
                <a:gd name="T94" fmla="*/ 1 w 639"/>
                <a:gd name="T95" fmla="*/ 3 h 398"/>
                <a:gd name="T96" fmla="*/ 1 w 639"/>
                <a:gd name="T97" fmla="*/ 3 h 398"/>
                <a:gd name="T98" fmla="*/ 1 w 639"/>
                <a:gd name="T99" fmla="*/ 3 h 398"/>
                <a:gd name="T100" fmla="*/ 1 w 639"/>
                <a:gd name="T101" fmla="*/ 2 h 398"/>
                <a:gd name="T102" fmla="*/ 1 w 639"/>
                <a:gd name="T103" fmla="*/ 2 h 398"/>
                <a:gd name="T104" fmla="*/ 0 w 639"/>
                <a:gd name="T105" fmla="*/ 2 h 398"/>
                <a:gd name="T106" fmla="*/ 1 w 639"/>
                <a:gd name="T107" fmla="*/ 1 h 398"/>
                <a:gd name="T108" fmla="*/ 1 w 639"/>
                <a:gd name="T109" fmla="*/ 1 h 398"/>
                <a:gd name="T110" fmla="*/ 1 w 639"/>
                <a:gd name="T111" fmla="*/ 1 h 3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39" h="398">
                  <a:moveTo>
                    <a:pt x="64" y="0"/>
                  </a:moveTo>
                  <a:lnTo>
                    <a:pt x="72" y="4"/>
                  </a:lnTo>
                  <a:lnTo>
                    <a:pt x="81" y="8"/>
                  </a:lnTo>
                  <a:lnTo>
                    <a:pt x="89" y="12"/>
                  </a:lnTo>
                  <a:lnTo>
                    <a:pt x="99" y="16"/>
                  </a:lnTo>
                  <a:lnTo>
                    <a:pt x="108" y="19"/>
                  </a:lnTo>
                  <a:lnTo>
                    <a:pt x="116" y="23"/>
                  </a:lnTo>
                  <a:lnTo>
                    <a:pt x="125" y="28"/>
                  </a:lnTo>
                  <a:lnTo>
                    <a:pt x="135" y="32"/>
                  </a:lnTo>
                  <a:lnTo>
                    <a:pt x="142" y="36"/>
                  </a:lnTo>
                  <a:lnTo>
                    <a:pt x="151" y="40"/>
                  </a:lnTo>
                  <a:lnTo>
                    <a:pt x="159" y="43"/>
                  </a:lnTo>
                  <a:lnTo>
                    <a:pt x="169" y="49"/>
                  </a:lnTo>
                  <a:lnTo>
                    <a:pt x="177" y="52"/>
                  </a:lnTo>
                  <a:lnTo>
                    <a:pt x="187" y="57"/>
                  </a:lnTo>
                  <a:lnTo>
                    <a:pt x="196" y="60"/>
                  </a:lnTo>
                  <a:lnTo>
                    <a:pt x="205" y="66"/>
                  </a:lnTo>
                  <a:lnTo>
                    <a:pt x="213" y="69"/>
                  </a:lnTo>
                  <a:lnTo>
                    <a:pt x="223" y="73"/>
                  </a:lnTo>
                  <a:lnTo>
                    <a:pt x="230" y="77"/>
                  </a:lnTo>
                  <a:lnTo>
                    <a:pt x="239" y="81"/>
                  </a:lnTo>
                  <a:lnTo>
                    <a:pt x="248" y="85"/>
                  </a:lnTo>
                  <a:lnTo>
                    <a:pt x="257" y="89"/>
                  </a:lnTo>
                  <a:lnTo>
                    <a:pt x="265" y="92"/>
                  </a:lnTo>
                  <a:lnTo>
                    <a:pt x="275" y="98"/>
                  </a:lnTo>
                  <a:lnTo>
                    <a:pt x="283" y="101"/>
                  </a:lnTo>
                  <a:lnTo>
                    <a:pt x="292" y="106"/>
                  </a:lnTo>
                  <a:lnTo>
                    <a:pt x="299" y="110"/>
                  </a:lnTo>
                  <a:lnTo>
                    <a:pt x="309" y="115"/>
                  </a:lnTo>
                  <a:lnTo>
                    <a:pt x="318" y="118"/>
                  </a:lnTo>
                  <a:lnTo>
                    <a:pt x="327" y="124"/>
                  </a:lnTo>
                  <a:lnTo>
                    <a:pt x="336" y="127"/>
                  </a:lnTo>
                  <a:lnTo>
                    <a:pt x="345" y="131"/>
                  </a:lnTo>
                  <a:lnTo>
                    <a:pt x="353" y="135"/>
                  </a:lnTo>
                  <a:lnTo>
                    <a:pt x="363" y="139"/>
                  </a:lnTo>
                  <a:lnTo>
                    <a:pt x="371" y="144"/>
                  </a:lnTo>
                  <a:lnTo>
                    <a:pt x="380" y="148"/>
                  </a:lnTo>
                  <a:lnTo>
                    <a:pt x="388" y="151"/>
                  </a:lnTo>
                  <a:lnTo>
                    <a:pt x="397" y="157"/>
                  </a:lnTo>
                  <a:lnTo>
                    <a:pt x="406" y="160"/>
                  </a:lnTo>
                  <a:lnTo>
                    <a:pt x="415" y="166"/>
                  </a:lnTo>
                  <a:lnTo>
                    <a:pt x="423" y="169"/>
                  </a:lnTo>
                  <a:lnTo>
                    <a:pt x="433" y="174"/>
                  </a:lnTo>
                  <a:lnTo>
                    <a:pt x="441" y="177"/>
                  </a:lnTo>
                  <a:lnTo>
                    <a:pt x="450" y="181"/>
                  </a:lnTo>
                  <a:lnTo>
                    <a:pt x="459" y="186"/>
                  </a:lnTo>
                  <a:lnTo>
                    <a:pt x="468" y="190"/>
                  </a:lnTo>
                  <a:lnTo>
                    <a:pt x="476" y="195"/>
                  </a:lnTo>
                  <a:lnTo>
                    <a:pt x="486" y="200"/>
                  </a:lnTo>
                  <a:lnTo>
                    <a:pt x="494" y="204"/>
                  </a:lnTo>
                  <a:lnTo>
                    <a:pt x="503" y="208"/>
                  </a:lnTo>
                  <a:lnTo>
                    <a:pt x="511" y="213"/>
                  </a:lnTo>
                  <a:lnTo>
                    <a:pt x="521" y="218"/>
                  </a:lnTo>
                  <a:lnTo>
                    <a:pt x="529" y="223"/>
                  </a:lnTo>
                  <a:lnTo>
                    <a:pt x="538" y="227"/>
                  </a:lnTo>
                  <a:lnTo>
                    <a:pt x="547" y="230"/>
                  </a:lnTo>
                  <a:lnTo>
                    <a:pt x="555" y="236"/>
                  </a:lnTo>
                  <a:lnTo>
                    <a:pt x="563" y="240"/>
                  </a:lnTo>
                  <a:lnTo>
                    <a:pt x="573" y="245"/>
                  </a:lnTo>
                  <a:lnTo>
                    <a:pt x="581" y="249"/>
                  </a:lnTo>
                  <a:lnTo>
                    <a:pt x="591" y="254"/>
                  </a:lnTo>
                  <a:lnTo>
                    <a:pt x="599" y="258"/>
                  </a:lnTo>
                  <a:lnTo>
                    <a:pt x="609" y="264"/>
                  </a:lnTo>
                  <a:lnTo>
                    <a:pt x="617" y="269"/>
                  </a:lnTo>
                  <a:lnTo>
                    <a:pt x="627" y="274"/>
                  </a:lnTo>
                  <a:lnTo>
                    <a:pt x="628" y="277"/>
                  </a:lnTo>
                  <a:lnTo>
                    <a:pt x="629" y="284"/>
                  </a:lnTo>
                  <a:lnTo>
                    <a:pt x="631" y="289"/>
                  </a:lnTo>
                  <a:lnTo>
                    <a:pt x="632" y="296"/>
                  </a:lnTo>
                  <a:lnTo>
                    <a:pt x="633" y="304"/>
                  </a:lnTo>
                  <a:lnTo>
                    <a:pt x="635" y="312"/>
                  </a:lnTo>
                  <a:lnTo>
                    <a:pt x="636" y="321"/>
                  </a:lnTo>
                  <a:lnTo>
                    <a:pt x="637" y="329"/>
                  </a:lnTo>
                  <a:lnTo>
                    <a:pt x="637" y="337"/>
                  </a:lnTo>
                  <a:lnTo>
                    <a:pt x="638" y="346"/>
                  </a:lnTo>
                  <a:lnTo>
                    <a:pt x="638" y="354"/>
                  </a:lnTo>
                  <a:lnTo>
                    <a:pt x="639" y="362"/>
                  </a:lnTo>
                  <a:lnTo>
                    <a:pt x="638" y="368"/>
                  </a:lnTo>
                  <a:lnTo>
                    <a:pt x="638" y="375"/>
                  </a:lnTo>
                  <a:lnTo>
                    <a:pt x="637" y="381"/>
                  </a:lnTo>
                  <a:lnTo>
                    <a:pt x="637" y="385"/>
                  </a:lnTo>
                  <a:lnTo>
                    <a:pt x="631" y="387"/>
                  </a:lnTo>
                  <a:lnTo>
                    <a:pt x="625" y="388"/>
                  </a:lnTo>
                  <a:lnTo>
                    <a:pt x="620" y="391"/>
                  </a:lnTo>
                  <a:lnTo>
                    <a:pt x="615" y="393"/>
                  </a:lnTo>
                  <a:lnTo>
                    <a:pt x="609" y="393"/>
                  </a:lnTo>
                  <a:lnTo>
                    <a:pt x="602" y="394"/>
                  </a:lnTo>
                  <a:lnTo>
                    <a:pt x="598" y="395"/>
                  </a:lnTo>
                  <a:lnTo>
                    <a:pt x="592" y="396"/>
                  </a:lnTo>
                  <a:lnTo>
                    <a:pt x="587" y="396"/>
                  </a:lnTo>
                  <a:lnTo>
                    <a:pt x="581" y="397"/>
                  </a:lnTo>
                  <a:lnTo>
                    <a:pt x="576" y="397"/>
                  </a:lnTo>
                  <a:lnTo>
                    <a:pt x="570" y="398"/>
                  </a:lnTo>
                  <a:lnTo>
                    <a:pt x="563" y="397"/>
                  </a:lnTo>
                  <a:lnTo>
                    <a:pt x="559" y="397"/>
                  </a:lnTo>
                  <a:lnTo>
                    <a:pt x="553" y="397"/>
                  </a:lnTo>
                  <a:lnTo>
                    <a:pt x="549" y="397"/>
                  </a:lnTo>
                  <a:lnTo>
                    <a:pt x="542" y="396"/>
                  </a:lnTo>
                  <a:lnTo>
                    <a:pt x="537" y="395"/>
                  </a:lnTo>
                  <a:lnTo>
                    <a:pt x="531" y="394"/>
                  </a:lnTo>
                  <a:lnTo>
                    <a:pt x="525" y="393"/>
                  </a:lnTo>
                  <a:lnTo>
                    <a:pt x="520" y="392"/>
                  </a:lnTo>
                  <a:lnTo>
                    <a:pt x="514" y="391"/>
                  </a:lnTo>
                  <a:lnTo>
                    <a:pt x="510" y="388"/>
                  </a:lnTo>
                  <a:lnTo>
                    <a:pt x="504" y="388"/>
                  </a:lnTo>
                  <a:lnTo>
                    <a:pt x="499" y="386"/>
                  </a:lnTo>
                  <a:lnTo>
                    <a:pt x="493" y="385"/>
                  </a:lnTo>
                  <a:lnTo>
                    <a:pt x="488" y="383"/>
                  </a:lnTo>
                  <a:lnTo>
                    <a:pt x="482" y="382"/>
                  </a:lnTo>
                  <a:lnTo>
                    <a:pt x="476" y="378"/>
                  </a:lnTo>
                  <a:lnTo>
                    <a:pt x="472" y="377"/>
                  </a:lnTo>
                  <a:lnTo>
                    <a:pt x="466" y="375"/>
                  </a:lnTo>
                  <a:lnTo>
                    <a:pt x="461" y="373"/>
                  </a:lnTo>
                  <a:lnTo>
                    <a:pt x="455" y="371"/>
                  </a:lnTo>
                  <a:lnTo>
                    <a:pt x="450" y="368"/>
                  </a:lnTo>
                  <a:lnTo>
                    <a:pt x="444" y="365"/>
                  </a:lnTo>
                  <a:lnTo>
                    <a:pt x="439" y="363"/>
                  </a:lnTo>
                  <a:lnTo>
                    <a:pt x="433" y="361"/>
                  </a:lnTo>
                  <a:lnTo>
                    <a:pt x="427" y="358"/>
                  </a:lnTo>
                  <a:lnTo>
                    <a:pt x="422" y="355"/>
                  </a:lnTo>
                  <a:lnTo>
                    <a:pt x="417" y="354"/>
                  </a:lnTo>
                  <a:lnTo>
                    <a:pt x="411" y="351"/>
                  </a:lnTo>
                  <a:lnTo>
                    <a:pt x="406" y="348"/>
                  </a:lnTo>
                  <a:lnTo>
                    <a:pt x="400" y="346"/>
                  </a:lnTo>
                  <a:lnTo>
                    <a:pt x="395" y="343"/>
                  </a:lnTo>
                  <a:lnTo>
                    <a:pt x="390" y="341"/>
                  </a:lnTo>
                  <a:lnTo>
                    <a:pt x="384" y="338"/>
                  </a:lnTo>
                  <a:lnTo>
                    <a:pt x="380" y="335"/>
                  </a:lnTo>
                  <a:lnTo>
                    <a:pt x="374" y="333"/>
                  </a:lnTo>
                  <a:lnTo>
                    <a:pt x="368" y="329"/>
                  </a:lnTo>
                  <a:lnTo>
                    <a:pt x="364" y="327"/>
                  </a:lnTo>
                  <a:lnTo>
                    <a:pt x="358" y="324"/>
                  </a:lnTo>
                  <a:lnTo>
                    <a:pt x="353" y="322"/>
                  </a:lnTo>
                  <a:lnTo>
                    <a:pt x="348" y="319"/>
                  </a:lnTo>
                  <a:lnTo>
                    <a:pt x="343" y="316"/>
                  </a:lnTo>
                  <a:lnTo>
                    <a:pt x="337" y="314"/>
                  </a:lnTo>
                  <a:lnTo>
                    <a:pt x="333" y="312"/>
                  </a:lnTo>
                  <a:lnTo>
                    <a:pt x="327" y="308"/>
                  </a:lnTo>
                  <a:lnTo>
                    <a:pt x="323" y="306"/>
                  </a:lnTo>
                  <a:lnTo>
                    <a:pt x="317" y="304"/>
                  </a:lnTo>
                  <a:lnTo>
                    <a:pt x="312" y="302"/>
                  </a:lnTo>
                  <a:lnTo>
                    <a:pt x="307" y="299"/>
                  </a:lnTo>
                  <a:lnTo>
                    <a:pt x="303" y="297"/>
                  </a:lnTo>
                  <a:lnTo>
                    <a:pt x="297" y="296"/>
                  </a:lnTo>
                  <a:lnTo>
                    <a:pt x="293" y="295"/>
                  </a:lnTo>
                  <a:lnTo>
                    <a:pt x="288" y="290"/>
                  </a:lnTo>
                  <a:lnTo>
                    <a:pt x="284" y="287"/>
                  </a:lnTo>
                  <a:lnTo>
                    <a:pt x="278" y="284"/>
                  </a:lnTo>
                  <a:lnTo>
                    <a:pt x="274" y="282"/>
                  </a:lnTo>
                  <a:lnTo>
                    <a:pt x="269" y="277"/>
                  </a:lnTo>
                  <a:lnTo>
                    <a:pt x="265" y="274"/>
                  </a:lnTo>
                  <a:lnTo>
                    <a:pt x="259" y="270"/>
                  </a:lnTo>
                  <a:lnTo>
                    <a:pt x="255" y="268"/>
                  </a:lnTo>
                  <a:lnTo>
                    <a:pt x="249" y="265"/>
                  </a:lnTo>
                  <a:lnTo>
                    <a:pt x="245" y="262"/>
                  </a:lnTo>
                  <a:lnTo>
                    <a:pt x="239" y="258"/>
                  </a:lnTo>
                  <a:lnTo>
                    <a:pt x="235" y="256"/>
                  </a:lnTo>
                  <a:lnTo>
                    <a:pt x="229" y="254"/>
                  </a:lnTo>
                  <a:lnTo>
                    <a:pt x="224" y="250"/>
                  </a:lnTo>
                  <a:lnTo>
                    <a:pt x="219" y="248"/>
                  </a:lnTo>
                  <a:lnTo>
                    <a:pt x="215" y="246"/>
                  </a:lnTo>
                  <a:lnTo>
                    <a:pt x="209" y="243"/>
                  </a:lnTo>
                  <a:lnTo>
                    <a:pt x="204" y="240"/>
                  </a:lnTo>
                  <a:lnTo>
                    <a:pt x="199" y="238"/>
                  </a:lnTo>
                  <a:lnTo>
                    <a:pt x="194" y="235"/>
                  </a:lnTo>
                  <a:lnTo>
                    <a:pt x="188" y="233"/>
                  </a:lnTo>
                  <a:lnTo>
                    <a:pt x="184" y="230"/>
                  </a:lnTo>
                  <a:lnTo>
                    <a:pt x="178" y="227"/>
                  </a:lnTo>
                  <a:lnTo>
                    <a:pt x="174" y="225"/>
                  </a:lnTo>
                  <a:lnTo>
                    <a:pt x="169" y="223"/>
                  </a:lnTo>
                  <a:lnTo>
                    <a:pt x="164" y="219"/>
                  </a:lnTo>
                  <a:lnTo>
                    <a:pt x="158" y="217"/>
                  </a:lnTo>
                  <a:lnTo>
                    <a:pt x="154" y="215"/>
                  </a:lnTo>
                  <a:lnTo>
                    <a:pt x="148" y="211"/>
                  </a:lnTo>
                  <a:lnTo>
                    <a:pt x="144" y="209"/>
                  </a:lnTo>
                  <a:lnTo>
                    <a:pt x="139" y="207"/>
                  </a:lnTo>
                  <a:lnTo>
                    <a:pt x="135" y="205"/>
                  </a:lnTo>
                  <a:lnTo>
                    <a:pt x="129" y="201"/>
                  </a:lnTo>
                  <a:lnTo>
                    <a:pt x="123" y="199"/>
                  </a:lnTo>
                  <a:lnTo>
                    <a:pt x="119" y="197"/>
                  </a:lnTo>
                  <a:lnTo>
                    <a:pt x="113" y="194"/>
                  </a:lnTo>
                  <a:lnTo>
                    <a:pt x="108" y="191"/>
                  </a:lnTo>
                  <a:lnTo>
                    <a:pt x="105" y="189"/>
                  </a:lnTo>
                  <a:lnTo>
                    <a:pt x="100" y="186"/>
                  </a:lnTo>
                  <a:lnTo>
                    <a:pt x="96" y="184"/>
                  </a:lnTo>
                  <a:lnTo>
                    <a:pt x="90" y="180"/>
                  </a:lnTo>
                  <a:lnTo>
                    <a:pt x="86" y="177"/>
                  </a:lnTo>
                  <a:lnTo>
                    <a:pt x="81" y="174"/>
                  </a:lnTo>
                  <a:lnTo>
                    <a:pt x="77" y="171"/>
                  </a:lnTo>
                  <a:lnTo>
                    <a:pt x="72" y="168"/>
                  </a:lnTo>
                  <a:lnTo>
                    <a:pt x="68" y="166"/>
                  </a:lnTo>
                  <a:lnTo>
                    <a:pt x="63" y="161"/>
                  </a:lnTo>
                  <a:lnTo>
                    <a:pt x="60" y="159"/>
                  </a:lnTo>
                  <a:lnTo>
                    <a:pt x="54" y="155"/>
                  </a:lnTo>
                  <a:lnTo>
                    <a:pt x="51" y="152"/>
                  </a:lnTo>
                  <a:lnTo>
                    <a:pt x="47" y="148"/>
                  </a:lnTo>
                  <a:lnTo>
                    <a:pt x="43" y="146"/>
                  </a:lnTo>
                  <a:lnTo>
                    <a:pt x="39" y="141"/>
                  </a:lnTo>
                  <a:lnTo>
                    <a:pt x="36" y="138"/>
                  </a:lnTo>
                  <a:lnTo>
                    <a:pt x="31" y="135"/>
                  </a:lnTo>
                  <a:lnTo>
                    <a:pt x="29" y="131"/>
                  </a:lnTo>
                  <a:lnTo>
                    <a:pt x="24" y="127"/>
                  </a:lnTo>
                  <a:lnTo>
                    <a:pt x="21" y="122"/>
                  </a:lnTo>
                  <a:lnTo>
                    <a:pt x="18" y="118"/>
                  </a:lnTo>
                  <a:lnTo>
                    <a:pt x="15" y="115"/>
                  </a:lnTo>
                  <a:lnTo>
                    <a:pt x="12" y="109"/>
                  </a:lnTo>
                  <a:lnTo>
                    <a:pt x="9" y="106"/>
                  </a:lnTo>
                  <a:lnTo>
                    <a:pt x="7" y="100"/>
                  </a:lnTo>
                  <a:lnTo>
                    <a:pt x="4" y="97"/>
                  </a:lnTo>
                  <a:lnTo>
                    <a:pt x="1" y="88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1" y="65"/>
                  </a:lnTo>
                  <a:lnTo>
                    <a:pt x="3" y="57"/>
                  </a:lnTo>
                  <a:lnTo>
                    <a:pt x="7" y="50"/>
                  </a:lnTo>
                  <a:lnTo>
                    <a:pt x="10" y="42"/>
                  </a:lnTo>
                  <a:lnTo>
                    <a:pt x="15" y="37"/>
                  </a:lnTo>
                  <a:lnTo>
                    <a:pt x="20" y="30"/>
                  </a:lnTo>
                  <a:lnTo>
                    <a:pt x="24" y="24"/>
                  </a:lnTo>
                  <a:lnTo>
                    <a:pt x="31" y="19"/>
                  </a:lnTo>
                  <a:lnTo>
                    <a:pt x="38" y="16"/>
                  </a:lnTo>
                  <a:lnTo>
                    <a:pt x="43" y="10"/>
                  </a:lnTo>
                  <a:lnTo>
                    <a:pt x="51" y="7"/>
                  </a:lnTo>
                  <a:lnTo>
                    <a:pt x="58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A6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104"/>
            <p:cNvSpPr>
              <a:spLocks/>
            </p:cNvSpPr>
            <p:nvPr/>
          </p:nvSpPr>
          <p:spPr bwMode="auto">
            <a:xfrm>
              <a:off x="4659" y="572"/>
              <a:ext cx="892" cy="298"/>
            </a:xfrm>
            <a:custGeom>
              <a:avLst/>
              <a:gdLst>
                <a:gd name="T0" fmla="*/ 26 w 1785"/>
                <a:gd name="T1" fmla="*/ 1 h 596"/>
                <a:gd name="T2" fmla="*/ 27 w 1785"/>
                <a:gd name="T3" fmla="*/ 1 h 596"/>
                <a:gd name="T4" fmla="*/ 27 w 1785"/>
                <a:gd name="T5" fmla="*/ 1 h 596"/>
                <a:gd name="T6" fmla="*/ 27 w 1785"/>
                <a:gd name="T7" fmla="*/ 2 h 596"/>
                <a:gd name="T8" fmla="*/ 27 w 1785"/>
                <a:gd name="T9" fmla="*/ 2 h 596"/>
                <a:gd name="T10" fmla="*/ 27 w 1785"/>
                <a:gd name="T11" fmla="*/ 3 h 596"/>
                <a:gd name="T12" fmla="*/ 27 w 1785"/>
                <a:gd name="T13" fmla="*/ 3 h 596"/>
                <a:gd name="T14" fmla="*/ 26 w 1785"/>
                <a:gd name="T15" fmla="*/ 3 h 596"/>
                <a:gd name="T16" fmla="*/ 25 w 1785"/>
                <a:gd name="T17" fmla="*/ 4 h 596"/>
                <a:gd name="T18" fmla="*/ 24 w 1785"/>
                <a:gd name="T19" fmla="*/ 4 h 596"/>
                <a:gd name="T20" fmla="*/ 23 w 1785"/>
                <a:gd name="T21" fmla="*/ 4 h 596"/>
                <a:gd name="T22" fmla="*/ 23 w 1785"/>
                <a:gd name="T23" fmla="*/ 4 h 596"/>
                <a:gd name="T24" fmla="*/ 22 w 1785"/>
                <a:gd name="T25" fmla="*/ 5 h 596"/>
                <a:gd name="T26" fmla="*/ 21 w 1785"/>
                <a:gd name="T27" fmla="*/ 5 h 596"/>
                <a:gd name="T28" fmla="*/ 20 w 1785"/>
                <a:gd name="T29" fmla="*/ 5 h 596"/>
                <a:gd name="T30" fmla="*/ 19 w 1785"/>
                <a:gd name="T31" fmla="*/ 5 h 596"/>
                <a:gd name="T32" fmla="*/ 19 w 1785"/>
                <a:gd name="T33" fmla="*/ 6 h 596"/>
                <a:gd name="T34" fmla="*/ 18 w 1785"/>
                <a:gd name="T35" fmla="*/ 6 h 596"/>
                <a:gd name="T36" fmla="*/ 17 w 1785"/>
                <a:gd name="T37" fmla="*/ 6 h 596"/>
                <a:gd name="T38" fmla="*/ 16 w 1785"/>
                <a:gd name="T39" fmla="*/ 7 h 596"/>
                <a:gd name="T40" fmla="*/ 15 w 1785"/>
                <a:gd name="T41" fmla="*/ 7 h 596"/>
                <a:gd name="T42" fmla="*/ 14 w 1785"/>
                <a:gd name="T43" fmla="*/ 7 h 596"/>
                <a:gd name="T44" fmla="*/ 13 w 1785"/>
                <a:gd name="T45" fmla="*/ 8 h 596"/>
                <a:gd name="T46" fmla="*/ 12 w 1785"/>
                <a:gd name="T47" fmla="*/ 8 h 596"/>
                <a:gd name="T48" fmla="*/ 10 w 1785"/>
                <a:gd name="T49" fmla="*/ 8 h 596"/>
                <a:gd name="T50" fmla="*/ 9 w 1785"/>
                <a:gd name="T51" fmla="*/ 9 h 596"/>
                <a:gd name="T52" fmla="*/ 8 w 1785"/>
                <a:gd name="T53" fmla="*/ 9 h 596"/>
                <a:gd name="T54" fmla="*/ 7 w 1785"/>
                <a:gd name="T55" fmla="*/ 9 h 596"/>
                <a:gd name="T56" fmla="*/ 6 w 1785"/>
                <a:gd name="T57" fmla="*/ 9 h 596"/>
                <a:gd name="T58" fmla="*/ 4 w 1785"/>
                <a:gd name="T59" fmla="*/ 9 h 596"/>
                <a:gd name="T60" fmla="*/ 3 w 1785"/>
                <a:gd name="T61" fmla="*/ 10 h 596"/>
                <a:gd name="T62" fmla="*/ 2 w 1785"/>
                <a:gd name="T63" fmla="*/ 10 h 596"/>
                <a:gd name="T64" fmla="*/ 1 w 1785"/>
                <a:gd name="T65" fmla="*/ 10 h 596"/>
                <a:gd name="T66" fmla="*/ 0 w 1785"/>
                <a:gd name="T67" fmla="*/ 9 h 596"/>
                <a:gd name="T68" fmla="*/ 0 w 1785"/>
                <a:gd name="T69" fmla="*/ 9 h 596"/>
                <a:gd name="T70" fmla="*/ 0 w 1785"/>
                <a:gd name="T71" fmla="*/ 9 h 596"/>
                <a:gd name="T72" fmla="*/ 0 w 1785"/>
                <a:gd name="T73" fmla="*/ 8 h 596"/>
                <a:gd name="T74" fmla="*/ 0 w 1785"/>
                <a:gd name="T75" fmla="*/ 8 h 596"/>
                <a:gd name="T76" fmla="*/ 0 w 1785"/>
                <a:gd name="T77" fmla="*/ 7 h 596"/>
                <a:gd name="T78" fmla="*/ 0 w 1785"/>
                <a:gd name="T79" fmla="*/ 7 h 596"/>
                <a:gd name="T80" fmla="*/ 1 w 1785"/>
                <a:gd name="T81" fmla="*/ 7 h 596"/>
                <a:gd name="T82" fmla="*/ 1 w 1785"/>
                <a:gd name="T83" fmla="*/ 6 h 596"/>
                <a:gd name="T84" fmla="*/ 2 w 1785"/>
                <a:gd name="T85" fmla="*/ 6 h 596"/>
                <a:gd name="T86" fmla="*/ 2 w 1785"/>
                <a:gd name="T87" fmla="*/ 6 h 596"/>
                <a:gd name="T88" fmla="*/ 2 w 1785"/>
                <a:gd name="T89" fmla="*/ 6 h 596"/>
                <a:gd name="T90" fmla="*/ 3 w 1785"/>
                <a:gd name="T91" fmla="*/ 6 h 596"/>
                <a:gd name="T92" fmla="*/ 5 w 1785"/>
                <a:gd name="T93" fmla="*/ 5 h 596"/>
                <a:gd name="T94" fmla="*/ 7 w 1785"/>
                <a:gd name="T95" fmla="*/ 5 h 596"/>
                <a:gd name="T96" fmla="*/ 9 w 1785"/>
                <a:gd name="T97" fmla="*/ 4 h 596"/>
                <a:gd name="T98" fmla="*/ 10 w 1785"/>
                <a:gd name="T99" fmla="*/ 4 h 596"/>
                <a:gd name="T100" fmla="*/ 12 w 1785"/>
                <a:gd name="T101" fmla="*/ 4 h 596"/>
                <a:gd name="T102" fmla="*/ 14 w 1785"/>
                <a:gd name="T103" fmla="*/ 3 h 596"/>
                <a:gd name="T104" fmla="*/ 16 w 1785"/>
                <a:gd name="T105" fmla="*/ 3 h 596"/>
                <a:gd name="T106" fmla="*/ 17 w 1785"/>
                <a:gd name="T107" fmla="*/ 2 h 596"/>
                <a:gd name="T108" fmla="*/ 19 w 1785"/>
                <a:gd name="T109" fmla="*/ 2 h 596"/>
                <a:gd name="T110" fmla="*/ 21 w 1785"/>
                <a:gd name="T111" fmla="*/ 2 h 596"/>
                <a:gd name="T112" fmla="*/ 23 w 1785"/>
                <a:gd name="T113" fmla="*/ 1 h 596"/>
                <a:gd name="T114" fmla="*/ 25 w 1785"/>
                <a:gd name="T115" fmla="*/ 1 h 59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785" h="596">
                  <a:moveTo>
                    <a:pt x="1675" y="4"/>
                  </a:moveTo>
                  <a:lnTo>
                    <a:pt x="1684" y="1"/>
                  </a:lnTo>
                  <a:lnTo>
                    <a:pt x="1693" y="0"/>
                  </a:lnTo>
                  <a:lnTo>
                    <a:pt x="1702" y="0"/>
                  </a:lnTo>
                  <a:lnTo>
                    <a:pt x="1711" y="1"/>
                  </a:lnTo>
                  <a:lnTo>
                    <a:pt x="1718" y="2"/>
                  </a:lnTo>
                  <a:lnTo>
                    <a:pt x="1726" y="4"/>
                  </a:lnTo>
                  <a:lnTo>
                    <a:pt x="1734" y="7"/>
                  </a:lnTo>
                  <a:lnTo>
                    <a:pt x="1742" y="12"/>
                  </a:lnTo>
                  <a:lnTo>
                    <a:pt x="1748" y="16"/>
                  </a:lnTo>
                  <a:lnTo>
                    <a:pt x="1755" y="22"/>
                  </a:lnTo>
                  <a:lnTo>
                    <a:pt x="1760" y="27"/>
                  </a:lnTo>
                  <a:lnTo>
                    <a:pt x="1766" y="34"/>
                  </a:lnTo>
                  <a:lnTo>
                    <a:pt x="1771" y="41"/>
                  </a:lnTo>
                  <a:lnTo>
                    <a:pt x="1775" y="49"/>
                  </a:lnTo>
                  <a:lnTo>
                    <a:pt x="1779" y="56"/>
                  </a:lnTo>
                  <a:lnTo>
                    <a:pt x="1782" y="64"/>
                  </a:lnTo>
                  <a:lnTo>
                    <a:pt x="1783" y="72"/>
                  </a:lnTo>
                  <a:lnTo>
                    <a:pt x="1784" y="80"/>
                  </a:lnTo>
                  <a:lnTo>
                    <a:pt x="1784" y="88"/>
                  </a:lnTo>
                  <a:lnTo>
                    <a:pt x="1785" y="95"/>
                  </a:lnTo>
                  <a:lnTo>
                    <a:pt x="1784" y="103"/>
                  </a:lnTo>
                  <a:lnTo>
                    <a:pt x="1783" y="111"/>
                  </a:lnTo>
                  <a:lnTo>
                    <a:pt x="1781" y="119"/>
                  </a:lnTo>
                  <a:lnTo>
                    <a:pt x="1779" y="127"/>
                  </a:lnTo>
                  <a:lnTo>
                    <a:pt x="1775" y="134"/>
                  </a:lnTo>
                  <a:lnTo>
                    <a:pt x="1771" y="141"/>
                  </a:lnTo>
                  <a:lnTo>
                    <a:pt x="1764" y="147"/>
                  </a:lnTo>
                  <a:lnTo>
                    <a:pt x="1760" y="153"/>
                  </a:lnTo>
                  <a:lnTo>
                    <a:pt x="1755" y="155"/>
                  </a:lnTo>
                  <a:lnTo>
                    <a:pt x="1752" y="158"/>
                  </a:lnTo>
                  <a:lnTo>
                    <a:pt x="1747" y="161"/>
                  </a:lnTo>
                  <a:lnTo>
                    <a:pt x="1744" y="163"/>
                  </a:lnTo>
                  <a:lnTo>
                    <a:pt x="1740" y="165"/>
                  </a:lnTo>
                  <a:lnTo>
                    <a:pt x="1735" y="167"/>
                  </a:lnTo>
                  <a:lnTo>
                    <a:pt x="1730" y="169"/>
                  </a:lnTo>
                  <a:lnTo>
                    <a:pt x="1725" y="171"/>
                  </a:lnTo>
                  <a:lnTo>
                    <a:pt x="1714" y="174"/>
                  </a:lnTo>
                  <a:lnTo>
                    <a:pt x="1704" y="178"/>
                  </a:lnTo>
                  <a:lnTo>
                    <a:pt x="1693" y="181"/>
                  </a:lnTo>
                  <a:lnTo>
                    <a:pt x="1683" y="186"/>
                  </a:lnTo>
                  <a:lnTo>
                    <a:pt x="1672" y="189"/>
                  </a:lnTo>
                  <a:lnTo>
                    <a:pt x="1662" y="192"/>
                  </a:lnTo>
                  <a:lnTo>
                    <a:pt x="1652" y="196"/>
                  </a:lnTo>
                  <a:lnTo>
                    <a:pt x="1642" y="200"/>
                  </a:lnTo>
                  <a:lnTo>
                    <a:pt x="1629" y="203"/>
                  </a:lnTo>
                  <a:lnTo>
                    <a:pt x="1619" y="208"/>
                  </a:lnTo>
                  <a:lnTo>
                    <a:pt x="1608" y="210"/>
                  </a:lnTo>
                  <a:lnTo>
                    <a:pt x="1598" y="214"/>
                  </a:lnTo>
                  <a:lnTo>
                    <a:pt x="1587" y="217"/>
                  </a:lnTo>
                  <a:lnTo>
                    <a:pt x="1577" y="221"/>
                  </a:lnTo>
                  <a:lnTo>
                    <a:pt x="1567" y="223"/>
                  </a:lnTo>
                  <a:lnTo>
                    <a:pt x="1557" y="228"/>
                  </a:lnTo>
                  <a:lnTo>
                    <a:pt x="1546" y="231"/>
                  </a:lnTo>
                  <a:lnTo>
                    <a:pt x="1535" y="234"/>
                  </a:lnTo>
                  <a:lnTo>
                    <a:pt x="1525" y="237"/>
                  </a:lnTo>
                  <a:lnTo>
                    <a:pt x="1515" y="240"/>
                  </a:lnTo>
                  <a:lnTo>
                    <a:pt x="1504" y="242"/>
                  </a:lnTo>
                  <a:lnTo>
                    <a:pt x="1492" y="246"/>
                  </a:lnTo>
                  <a:lnTo>
                    <a:pt x="1482" y="250"/>
                  </a:lnTo>
                  <a:lnTo>
                    <a:pt x="1472" y="253"/>
                  </a:lnTo>
                  <a:lnTo>
                    <a:pt x="1461" y="256"/>
                  </a:lnTo>
                  <a:lnTo>
                    <a:pt x="1450" y="259"/>
                  </a:lnTo>
                  <a:lnTo>
                    <a:pt x="1440" y="261"/>
                  </a:lnTo>
                  <a:lnTo>
                    <a:pt x="1430" y="265"/>
                  </a:lnTo>
                  <a:lnTo>
                    <a:pt x="1419" y="268"/>
                  </a:lnTo>
                  <a:lnTo>
                    <a:pt x="1409" y="271"/>
                  </a:lnTo>
                  <a:lnTo>
                    <a:pt x="1399" y="275"/>
                  </a:lnTo>
                  <a:lnTo>
                    <a:pt x="1389" y="278"/>
                  </a:lnTo>
                  <a:lnTo>
                    <a:pt x="1378" y="280"/>
                  </a:lnTo>
                  <a:lnTo>
                    <a:pt x="1367" y="283"/>
                  </a:lnTo>
                  <a:lnTo>
                    <a:pt x="1357" y="286"/>
                  </a:lnTo>
                  <a:lnTo>
                    <a:pt x="1347" y="289"/>
                  </a:lnTo>
                  <a:lnTo>
                    <a:pt x="1335" y="292"/>
                  </a:lnTo>
                  <a:lnTo>
                    <a:pt x="1325" y="296"/>
                  </a:lnTo>
                  <a:lnTo>
                    <a:pt x="1315" y="298"/>
                  </a:lnTo>
                  <a:lnTo>
                    <a:pt x="1304" y="301"/>
                  </a:lnTo>
                  <a:lnTo>
                    <a:pt x="1293" y="304"/>
                  </a:lnTo>
                  <a:lnTo>
                    <a:pt x="1283" y="308"/>
                  </a:lnTo>
                  <a:lnTo>
                    <a:pt x="1273" y="311"/>
                  </a:lnTo>
                  <a:lnTo>
                    <a:pt x="1262" y="315"/>
                  </a:lnTo>
                  <a:lnTo>
                    <a:pt x="1252" y="317"/>
                  </a:lnTo>
                  <a:lnTo>
                    <a:pt x="1242" y="320"/>
                  </a:lnTo>
                  <a:lnTo>
                    <a:pt x="1232" y="324"/>
                  </a:lnTo>
                  <a:lnTo>
                    <a:pt x="1221" y="328"/>
                  </a:lnTo>
                  <a:lnTo>
                    <a:pt x="1211" y="330"/>
                  </a:lnTo>
                  <a:lnTo>
                    <a:pt x="1201" y="335"/>
                  </a:lnTo>
                  <a:lnTo>
                    <a:pt x="1190" y="338"/>
                  </a:lnTo>
                  <a:lnTo>
                    <a:pt x="1179" y="341"/>
                  </a:lnTo>
                  <a:lnTo>
                    <a:pt x="1169" y="345"/>
                  </a:lnTo>
                  <a:lnTo>
                    <a:pt x="1159" y="349"/>
                  </a:lnTo>
                  <a:lnTo>
                    <a:pt x="1148" y="352"/>
                  </a:lnTo>
                  <a:lnTo>
                    <a:pt x="1138" y="357"/>
                  </a:lnTo>
                  <a:lnTo>
                    <a:pt x="1128" y="360"/>
                  </a:lnTo>
                  <a:lnTo>
                    <a:pt x="1117" y="365"/>
                  </a:lnTo>
                  <a:lnTo>
                    <a:pt x="1107" y="368"/>
                  </a:lnTo>
                  <a:lnTo>
                    <a:pt x="1098" y="373"/>
                  </a:lnTo>
                  <a:lnTo>
                    <a:pt x="1087" y="376"/>
                  </a:lnTo>
                  <a:lnTo>
                    <a:pt x="1077" y="380"/>
                  </a:lnTo>
                  <a:lnTo>
                    <a:pt x="1067" y="385"/>
                  </a:lnTo>
                  <a:lnTo>
                    <a:pt x="1057" y="389"/>
                  </a:lnTo>
                  <a:lnTo>
                    <a:pt x="1041" y="394"/>
                  </a:lnTo>
                  <a:lnTo>
                    <a:pt x="1026" y="398"/>
                  </a:lnTo>
                  <a:lnTo>
                    <a:pt x="1010" y="403"/>
                  </a:lnTo>
                  <a:lnTo>
                    <a:pt x="996" y="407"/>
                  </a:lnTo>
                  <a:lnTo>
                    <a:pt x="980" y="411"/>
                  </a:lnTo>
                  <a:lnTo>
                    <a:pt x="966" y="416"/>
                  </a:lnTo>
                  <a:lnTo>
                    <a:pt x="950" y="420"/>
                  </a:lnTo>
                  <a:lnTo>
                    <a:pt x="936" y="426"/>
                  </a:lnTo>
                  <a:lnTo>
                    <a:pt x="920" y="430"/>
                  </a:lnTo>
                  <a:lnTo>
                    <a:pt x="904" y="434"/>
                  </a:lnTo>
                  <a:lnTo>
                    <a:pt x="889" y="438"/>
                  </a:lnTo>
                  <a:lnTo>
                    <a:pt x="874" y="444"/>
                  </a:lnTo>
                  <a:lnTo>
                    <a:pt x="859" y="448"/>
                  </a:lnTo>
                  <a:lnTo>
                    <a:pt x="844" y="453"/>
                  </a:lnTo>
                  <a:lnTo>
                    <a:pt x="830" y="457"/>
                  </a:lnTo>
                  <a:lnTo>
                    <a:pt x="814" y="462"/>
                  </a:lnTo>
                  <a:lnTo>
                    <a:pt x="799" y="465"/>
                  </a:lnTo>
                  <a:lnTo>
                    <a:pt x="784" y="469"/>
                  </a:lnTo>
                  <a:lnTo>
                    <a:pt x="769" y="474"/>
                  </a:lnTo>
                  <a:lnTo>
                    <a:pt x="753" y="478"/>
                  </a:lnTo>
                  <a:lnTo>
                    <a:pt x="737" y="482"/>
                  </a:lnTo>
                  <a:lnTo>
                    <a:pt x="723" y="487"/>
                  </a:lnTo>
                  <a:lnTo>
                    <a:pt x="707" y="490"/>
                  </a:lnTo>
                  <a:lnTo>
                    <a:pt x="693" y="496"/>
                  </a:lnTo>
                  <a:lnTo>
                    <a:pt x="677" y="499"/>
                  </a:lnTo>
                  <a:lnTo>
                    <a:pt x="663" y="504"/>
                  </a:lnTo>
                  <a:lnTo>
                    <a:pt x="647" y="507"/>
                  </a:lnTo>
                  <a:lnTo>
                    <a:pt x="633" y="512"/>
                  </a:lnTo>
                  <a:lnTo>
                    <a:pt x="617" y="515"/>
                  </a:lnTo>
                  <a:lnTo>
                    <a:pt x="603" y="519"/>
                  </a:lnTo>
                  <a:lnTo>
                    <a:pt x="587" y="523"/>
                  </a:lnTo>
                  <a:lnTo>
                    <a:pt x="573" y="526"/>
                  </a:lnTo>
                  <a:lnTo>
                    <a:pt x="557" y="529"/>
                  </a:lnTo>
                  <a:lnTo>
                    <a:pt x="541" y="533"/>
                  </a:lnTo>
                  <a:lnTo>
                    <a:pt x="526" y="536"/>
                  </a:lnTo>
                  <a:lnTo>
                    <a:pt x="510" y="539"/>
                  </a:lnTo>
                  <a:lnTo>
                    <a:pt x="495" y="542"/>
                  </a:lnTo>
                  <a:lnTo>
                    <a:pt x="479" y="546"/>
                  </a:lnTo>
                  <a:lnTo>
                    <a:pt x="464" y="549"/>
                  </a:lnTo>
                  <a:lnTo>
                    <a:pt x="449" y="553"/>
                  </a:lnTo>
                  <a:lnTo>
                    <a:pt x="433" y="555"/>
                  </a:lnTo>
                  <a:lnTo>
                    <a:pt x="418" y="557"/>
                  </a:lnTo>
                  <a:lnTo>
                    <a:pt x="402" y="561"/>
                  </a:lnTo>
                  <a:lnTo>
                    <a:pt x="387" y="563"/>
                  </a:lnTo>
                  <a:lnTo>
                    <a:pt x="371" y="565"/>
                  </a:lnTo>
                  <a:lnTo>
                    <a:pt x="356" y="568"/>
                  </a:lnTo>
                  <a:lnTo>
                    <a:pt x="340" y="571"/>
                  </a:lnTo>
                  <a:lnTo>
                    <a:pt x="324" y="573"/>
                  </a:lnTo>
                  <a:lnTo>
                    <a:pt x="309" y="575"/>
                  </a:lnTo>
                  <a:lnTo>
                    <a:pt x="293" y="576"/>
                  </a:lnTo>
                  <a:lnTo>
                    <a:pt x="276" y="578"/>
                  </a:lnTo>
                  <a:lnTo>
                    <a:pt x="261" y="581"/>
                  </a:lnTo>
                  <a:lnTo>
                    <a:pt x="244" y="583"/>
                  </a:lnTo>
                  <a:lnTo>
                    <a:pt x="229" y="585"/>
                  </a:lnTo>
                  <a:lnTo>
                    <a:pt x="214" y="586"/>
                  </a:lnTo>
                  <a:lnTo>
                    <a:pt x="199" y="588"/>
                  </a:lnTo>
                  <a:lnTo>
                    <a:pt x="182" y="588"/>
                  </a:lnTo>
                  <a:lnTo>
                    <a:pt x="165" y="591"/>
                  </a:lnTo>
                  <a:lnTo>
                    <a:pt x="148" y="592"/>
                  </a:lnTo>
                  <a:lnTo>
                    <a:pt x="133" y="593"/>
                  </a:lnTo>
                  <a:lnTo>
                    <a:pt x="117" y="593"/>
                  </a:lnTo>
                  <a:lnTo>
                    <a:pt x="102" y="595"/>
                  </a:lnTo>
                  <a:lnTo>
                    <a:pt x="85" y="595"/>
                  </a:lnTo>
                  <a:lnTo>
                    <a:pt x="69" y="596"/>
                  </a:lnTo>
                  <a:lnTo>
                    <a:pt x="60" y="592"/>
                  </a:lnTo>
                  <a:lnTo>
                    <a:pt x="54" y="588"/>
                  </a:lnTo>
                  <a:lnTo>
                    <a:pt x="46" y="584"/>
                  </a:lnTo>
                  <a:lnTo>
                    <a:pt x="42" y="580"/>
                  </a:lnTo>
                  <a:lnTo>
                    <a:pt x="34" y="574"/>
                  </a:lnTo>
                  <a:lnTo>
                    <a:pt x="29" y="570"/>
                  </a:lnTo>
                  <a:lnTo>
                    <a:pt x="24" y="565"/>
                  </a:lnTo>
                  <a:lnTo>
                    <a:pt x="20" y="561"/>
                  </a:lnTo>
                  <a:lnTo>
                    <a:pt x="16" y="555"/>
                  </a:lnTo>
                  <a:lnTo>
                    <a:pt x="13" y="549"/>
                  </a:lnTo>
                  <a:lnTo>
                    <a:pt x="10" y="545"/>
                  </a:lnTo>
                  <a:lnTo>
                    <a:pt x="7" y="539"/>
                  </a:lnTo>
                  <a:lnTo>
                    <a:pt x="5" y="535"/>
                  </a:lnTo>
                  <a:lnTo>
                    <a:pt x="4" y="529"/>
                  </a:lnTo>
                  <a:lnTo>
                    <a:pt x="3" y="524"/>
                  </a:lnTo>
                  <a:lnTo>
                    <a:pt x="3" y="519"/>
                  </a:lnTo>
                  <a:lnTo>
                    <a:pt x="0" y="513"/>
                  </a:lnTo>
                  <a:lnTo>
                    <a:pt x="0" y="507"/>
                  </a:lnTo>
                  <a:lnTo>
                    <a:pt x="0" y="502"/>
                  </a:lnTo>
                  <a:lnTo>
                    <a:pt x="1" y="496"/>
                  </a:lnTo>
                  <a:lnTo>
                    <a:pt x="1" y="490"/>
                  </a:lnTo>
                  <a:lnTo>
                    <a:pt x="4" y="484"/>
                  </a:lnTo>
                  <a:lnTo>
                    <a:pt x="5" y="479"/>
                  </a:lnTo>
                  <a:lnTo>
                    <a:pt x="7" y="474"/>
                  </a:lnTo>
                  <a:lnTo>
                    <a:pt x="9" y="468"/>
                  </a:lnTo>
                  <a:lnTo>
                    <a:pt x="11" y="462"/>
                  </a:lnTo>
                  <a:lnTo>
                    <a:pt x="15" y="456"/>
                  </a:lnTo>
                  <a:lnTo>
                    <a:pt x="17" y="450"/>
                  </a:lnTo>
                  <a:lnTo>
                    <a:pt x="19" y="446"/>
                  </a:lnTo>
                  <a:lnTo>
                    <a:pt x="24" y="440"/>
                  </a:lnTo>
                  <a:lnTo>
                    <a:pt x="27" y="435"/>
                  </a:lnTo>
                  <a:lnTo>
                    <a:pt x="33" y="430"/>
                  </a:lnTo>
                  <a:lnTo>
                    <a:pt x="36" y="424"/>
                  </a:lnTo>
                  <a:lnTo>
                    <a:pt x="40" y="419"/>
                  </a:lnTo>
                  <a:lnTo>
                    <a:pt x="45" y="414"/>
                  </a:lnTo>
                  <a:lnTo>
                    <a:pt x="49" y="408"/>
                  </a:lnTo>
                  <a:lnTo>
                    <a:pt x="54" y="404"/>
                  </a:lnTo>
                  <a:lnTo>
                    <a:pt x="59" y="398"/>
                  </a:lnTo>
                  <a:lnTo>
                    <a:pt x="65" y="394"/>
                  </a:lnTo>
                  <a:lnTo>
                    <a:pt x="70" y="389"/>
                  </a:lnTo>
                  <a:lnTo>
                    <a:pt x="76" y="385"/>
                  </a:lnTo>
                  <a:lnTo>
                    <a:pt x="80" y="380"/>
                  </a:lnTo>
                  <a:lnTo>
                    <a:pt x="86" y="376"/>
                  </a:lnTo>
                  <a:lnTo>
                    <a:pt x="92" y="373"/>
                  </a:lnTo>
                  <a:lnTo>
                    <a:pt x="98" y="368"/>
                  </a:lnTo>
                  <a:lnTo>
                    <a:pt x="104" y="365"/>
                  </a:lnTo>
                  <a:lnTo>
                    <a:pt x="111" y="361"/>
                  </a:lnTo>
                  <a:lnTo>
                    <a:pt x="117" y="358"/>
                  </a:lnTo>
                  <a:lnTo>
                    <a:pt x="122" y="354"/>
                  </a:lnTo>
                  <a:lnTo>
                    <a:pt x="129" y="350"/>
                  </a:lnTo>
                  <a:lnTo>
                    <a:pt x="134" y="348"/>
                  </a:lnTo>
                  <a:lnTo>
                    <a:pt x="141" y="346"/>
                  </a:lnTo>
                  <a:lnTo>
                    <a:pt x="147" y="342"/>
                  </a:lnTo>
                  <a:lnTo>
                    <a:pt x="154" y="340"/>
                  </a:lnTo>
                  <a:lnTo>
                    <a:pt x="160" y="338"/>
                  </a:lnTo>
                  <a:lnTo>
                    <a:pt x="167" y="338"/>
                  </a:lnTo>
                  <a:lnTo>
                    <a:pt x="172" y="335"/>
                  </a:lnTo>
                  <a:lnTo>
                    <a:pt x="180" y="335"/>
                  </a:lnTo>
                  <a:lnTo>
                    <a:pt x="184" y="332"/>
                  </a:lnTo>
                  <a:lnTo>
                    <a:pt x="191" y="332"/>
                  </a:lnTo>
                  <a:lnTo>
                    <a:pt x="197" y="332"/>
                  </a:lnTo>
                  <a:lnTo>
                    <a:pt x="203" y="332"/>
                  </a:lnTo>
                  <a:lnTo>
                    <a:pt x="210" y="332"/>
                  </a:lnTo>
                  <a:lnTo>
                    <a:pt x="216" y="334"/>
                  </a:lnTo>
                  <a:lnTo>
                    <a:pt x="237" y="327"/>
                  </a:lnTo>
                  <a:lnTo>
                    <a:pt x="260" y="321"/>
                  </a:lnTo>
                  <a:lnTo>
                    <a:pt x="283" y="315"/>
                  </a:lnTo>
                  <a:lnTo>
                    <a:pt x="305" y="310"/>
                  </a:lnTo>
                  <a:lnTo>
                    <a:pt x="329" y="304"/>
                  </a:lnTo>
                  <a:lnTo>
                    <a:pt x="351" y="298"/>
                  </a:lnTo>
                  <a:lnTo>
                    <a:pt x="373" y="292"/>
                  </a:lnTo>
                  <a:lnTo>
                    <a:pt x="397" y="288"/>
                  </a:lnTo>
                  <a:lnTo>
                    <a:pt x="419" y="281"/>
                  </a:lnTo>
                  <a:lnTo>
                    <a:pt x="441" y="277"/>
                  </a:lnTo>
                  <a:lnTo>
                    <a:pt x="464" y="271"/>
                  </a:lnTo>
                  <a:lnTo>
                    <a:pt x="487" y="266"/>
                  </a:lnTo>
                  <a:lnTo>
                    <a:pt x="509" y="261"/>
                  </a:lnTo>
                  <a:lnTo>
                    <a:pt x="531" y="256"/>
                  </a:lnTo>
                  <a:lnTo>
                    <a:pt x="554" y="250"/>
                  </a:lnTo>
                  <a:lnTo>
                    <a:pt x="577" y="246"/>
                  </a:lnTo>
                  <a:lnTo>
                    <a:pt x="600" y="240"/>
                  </a:lnTo>
                  <a:lnTo>
                    <a:pt x="623" y="234"/>
                  </a:lnTo>
                  <a:lnTo>
                    <a:pt x="645" y="230"/>
                  </a:lnTo>
                  <a:lnTo>
                    <a:pt x="668" y="224"/>
                  </a:lnTo>
                  <a:lnTo>
                    <a:pt x="691" y="219"/>
                  </a:lnTo>
                  <a:lnTo>
                    <a:pt x="713" y="214"/>
                  </a:lnTo>
                  <a:lnTo>
                    <a:pt x="735" y="209"/>
                  </a:lnTo>
                  <a:lnTo>
                    <a:pt x="759" y="203"/>
                  </a:lnTo>
                  <a:lnTo>
                    <a:pt x="781" y="199"/>
                  </a:lnTo>
                  <a:lnTo>
                    <a:pt x="803" y="193"/>
                  </a:lnTo>
                  <a:lnTo>
                    <a:pt x="827" y="188"/>
                  </a:lnTo>
                  <a:lnTo>
                    <a:pt x="850" y="184"/>
                  </a:lnTo>
                  <a:lnTo>
                    <a:pt x="872" y="179"/>
                  </a:lnTo>
                  <a:lnTo>
                    <a:pt x="896" y="174"/>
                  </a:lnTo>
                  <a:lnTo>
                    <a:pt x="918" y="169"/>
                  </a:lnTo>
                  <a:lnTo>
                    <a:pt x="941" y="165"/>
                  </a:lnTo>
                  <a:lnTo>
                    <a:pt x="963" y="160"/>
                  </a:lnTo>
                  <a:lnTo>
                    <a:pt x="987" y="154"/>
                  </a:lnTo>
                  <a:lnTo>
                    <a:pt x="1009" y="150"/>
                  </a:lnTo>
                  <a:lnTo>
                    <a:pt x="1033" y="144"/>
                  </a:lnTo>
                  <a:lnTo>
                    <a:pt x="1055" y="139"/>
                  </a:lnTo>
                  <a:lnTo>
                    <a:pt x="1078" y="134"/>
                  </a:lnTo>
                  <a:lnTo>
                    <a:pt x="1100" y="129"/>
                  </a:lnTo>
                  <a:lnTo>
                    <a:pt x="1124" y="124"/>
                  </a:lnTo>
                  <a:lnTo>
                    <a:pt x="1146" y="119"/>
                  </a:lnTo>
                  <a:lnTo>
                    <a:pt x="1168" y="114"/>
                  </a:lnTo>
                  <a:lnTo>
                    <a:pt x="1192" y="109"/>
                  </a:lnTo>
                  <a:lnTo>
                    <a:pt x="1215" y="104"/>
                  </a:lnTo>
                  <a:lnTo>
                    <a:pt x="1237" y="100"/>
                  </a:lnTo>
                  <a:lnTo>
                    <a:pt x="1260" y="94"/>
                  </a:lnTo>
                  <a:lnTo>
                    <a:pt x="1283" y="89"/>
                  </a:lnTo>
                  <a:lnTo>
                    <a:pt x="1306" y="84"/>
                  </a:lnTo>
                  <a:lnTo>
                    <a:pt x="1329" y="80"/>
                  </a:lnTo>
                  <a:lnTo>
                    <a:pt x="1352" y="74"/>
                  </a:lnTo>
                  <a:lnTo>
                    <a:pt x="1374" y="69"/>
                  </a:lnTo>
                  <a:lnTo>
                    <a:pt x="1398" y="65"/>
                  </a:lnTo>
                  <a:lnTo>
                    <a:pt x="1420" y="60"/>
                  </a:lnTo>
                  <a:lnTo>
                    <a:pt x="1443" y="54"/>
                  </a:lnTo>
                  <a:lnTo>
                    <a:pt x="1467" y="50"/>
                  </a:lnTo>
                  <a:lnTo>
                    <a:pt x="1490" y="45"/>
                  </a:lnTo>
                  <a:lnTo>
                    <a:pt x="1512" y="40"/>
                  </a:lnTo>
                  <a:lnTo>
                    <a:pt x="1536" y="34"/>
                  </a:lnTo>
                  <a:lnTo>
                    <a:pt x="1558" y="30"/>
                  </a:lnTo>
                  <a:lnTo>
                    <a:pt x="1581" y="24"/>
                  </a:lnTo>
                  <a:lnTo>
                    <a:pt x="1605" y="19"/>
                  </a:lnTo>
                  <a:lnTo>
                    <a:pt x="1628" y="14"/>
                  </a:lnTo>
                  <a:lnTo>
                    <a:pt x="1652" y="9"/>
                  </a:lnTo>
                  <a:lnTo>
                    <a:pt x="1675" y="4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105"/>
            <p:cNvSpPr>
              <a:spLocks/>
            </p:cNvSpPr>
            <p:nvPr/>
          </p:nvSpPr>
          <p:spPr bwMode="auto">
            <a:xfrm>
              <a:off x="5301" y="412"/>
              <a:ext cx="285" cy="142"/>
            </a:xfrm>
            <a:custGeom>
              <a:avLst/>
              <a:gdLst>
                <a:gd name="T0" fmla="*/ 4 w 570"/>
                <a:gd name="T1" fmla="*/ 0 h 284"/>
                <a:gd name="T2" fmla="*/ 5 w 570"/>
                <a:gd name="T3" fmla="*/ 0 h 284"/>
                <a:gd name="T4" fmla="*/ 5 w 570"/>
                <a:gd name="T5" fmla="*/ 0 h 284"/>
                <a:gd name="T6" fmla="*/ 5 w 570"/>
                <a:gd name="T7" fmla="*/ 1 h 284"/>
                <a:gd name="T8" fmla="*/ 6 w 570"/>
                <a:gd name="T9" fmla="*/ 1 h 284"/>
                <a:gd name="T10" fmla="*/ 6 w 570"/>
                <a:gd name="T11" fmla="*/ 1 h 284"/>
                <a:gd name="T12" fmla="*/ 6 w 570"/>
                <a:gd name="T13" fmla="*/ 1 h 284"/>
                <a:gd name="T14" fmla="*/ 7 w 570"/>
                <a:gd name="T15" fmla="*/ 1 h 284"/>
                <a:gd name="T16" fmla="*/ 7 w 570"/>
                <a:gd name="T17" fmla="*/ 1 h 284"/>
                <a:gd name="T18" fmla="*/ 7 w 570"/>
                <a:gd name="T19" fmla="*/ 1 h 284"/>
                <a:gd name="T20" fmla="*/ 8 w 570"/>
                <a:gd name="T21" fmla="*/ 1 h 284"/>
                <a:gd name="T22" fmla="*/ 8 w 570"/>
                <a:gd name="T23" fmla="*/ 1 h 284"/>
                <a:gd name="T24" fmla="*/ 8 w 570"/>
                <a:gd name="T25" fmla="*/ 1 h 284"/>
                <a:gd name="T26" fmla="*/ 9 w 570"/>
                <a:gd name="T27" fmla="*/ 1 h 284"/>
                <a:gd name="T28" fmla="*/ 9 w 570"/>
                <a:gd name="T29" fmla="*/ 2 h 284"/>
                <a:gd name="T30" fmla="*/ 9 w 570"/>
                <a:gd name="T31" fmla="*/ 2 h 284"/>
                <a:gd name="T32" fmla="*/ 9 w 570"/>
                <a:gd name="T33" fmla="*/ 2 h 284"/>
                <a:gd name="T34" fmla="*/ 9 w 570"/>
                <a:gd name="T35" fmla="*/ 3 h 284"/>
                <a:gd name="T36" fmla="*/ 9 w 570"/>
                <a:gd name="T37" fmla="*/ 3 h 284"/>
                <a:gd name="T38" fmla="*/ 9 w 570"/>
                <a:gd name="T39" fmla="*/ 3 h 284"/>
                <a:gd name="T40" fmla="*/ 9 w 570"/>
                <a:gd name="T41" fmla="*/ 4 h 284"/>
                <a:gd name="T42" fmla="*/ 9 w 570"/>
                <a:gd name="T43" fmla="*/ 4 h 284"/>
                <a:gd name="T44" fmla="*/ 9 w 570"/>
                <a:gd name="T45" fmla="*/ 4 h 284"/>
                <a:gd name="T46" fmla="*/ 8 w 570"/>
                <a:gd name="T47" fmla="*/ 4 h 284"/>
                <a:gd name="T48" fmla="*/ 8 w 570"/>
                <a:gd name="T49" fmla="*/ 4 h 284"/>
                <a:gd name="T50" fmla="*/ 7 w 570"/>
                <a:gd name="T51" fmla="*/ 5 h 284"/>
                <a:gd name="T52" fmla="*/ 7 w 570"/>
                <a:gd name="T53" fmla="*/ 5 h 284"/>
                <a:gd name="T54" fmla="*/ 7 w 570"/>
                <a:gd name="T55" fmla="*/ 5 h 284"/>
                <a:gd name="T56" fmla="*/ 6 w 570"/>
                <a:gd name="T57" fmla="*/ 5 h 284"/>
                <a:gd name="T58" fmla="*/ 6 w 570"/>
                <a:gd name="T59" fmla="*/ 5 h 284"/>
                <a:gd name="T60" fmla="*/ 6 w 570"/>
                <a:gd name="T61" fmla="*/ 5 h 284"/>
                <a:gd name="T62" fmla="*/ 5 w 570"/>
                <a:gd name="T63" fmla="*/ 5 h 284"/>
                <a:gd name="T64" fmla="*/ 5 w 570"/>
                <a:gd name="T65" fmla="*/ 5 h 284"/>
                <a:gd name="T66" fmla="*/ 5 w 570"/>
                <a:gd name="T67" fmla="*/ 5 h 284"/>
                <a:gd name="T68" fmla="*/ 4 w 570"/>
                <a:gd name="T69" fmla="*/ 5 h 284"/>
                <a:gd name="T70" fmla="*/ 4 w 570"/>
                <a:gd name="T71" fmla="*/ 5 h 284"/>
                <a:gd name="T72" fmla="*/ 3 w 570"/>
                <a:gd name="T73" fmla="*/ 5 h 284"/>
                <a:gd name="T74" fmla="*/ 3 w 570"/>
                <a:gd name="T75" fmla="*/ 5 h 284"/>
                <a:gd name="T76" fmla="*/ 2 w 570"/>
                <a:gd name="T77" fmla="*/ 5 h 284"/>
                <a:gd name="T78" fmla="*/ 2 w 570"/>
                <a:gd name="T79" fmla="*/ 4 h 284"/>
                <a:gd name="T80" fmla="*/ 2 w 570"/>
                <a:gd name="T81" fmla="*/ 4 h 284"/>
                <a:gd name="T82" fmla="*/ 1 w 570"/>
                <a:gd name="T83" fmla="*/ 4 h 284"/>
                <a:gd name="T84" fmla="*/ 1 w 570"/>
                <a:gd name="T85" fmla="*/ 4 h 284"/>
                <a:gd name="T86" fmla="*/ 1 w 570"/>
                <a:gd name="T87" fmla="*/ 4 h 284"/>
                <a:gd name="T88" fmla="*/ 1 w 570"/>
                <a:gd name="T89" fmla="*/ 3 h 284"/>
                <a:gd name="T90" fmla="*/ 1 w 570"/>
                <a:gd name="T91" fmla="*/ 3 h 284"/>
                <a:gd name="T92" fmla="*/ 0 w 570"/>
                <a:gd name="T93" fmla="*/ 3 h 284"/>
                <a:gd name="T94" fmla="*/ 1 w 570"/>
                <a:gd name="T95" fmla="*/ 2 h 284"/>
                <a:gd name="T96" fmla="*/ 1 w 570"/>
                <a:gd name="T97" fmla="*/ 2 h 284"/>
                <a:gd name="T98" fmla="*/ 1 w 570"/>
                <a:gd name="T99" fmla="*/ 1 h 284"/>
                <a:gd name="T100" fmla="*/ 2 w 570"/>
                <a:gd name="T101" fmla="*/ 1 h 284"/>
                <a:gd name="T102" fmla="*/ 2 w 570"/>
                <a:gd name="T103" fmla="*/ 1 h 284"/>
                <a:gd name="T104" fmla="*/ 2 w 570"/>
                <a:gd name="T105" fmla="*/ 1 h 284"/>
                <a:gd name="T106" fmla="*/ 3 w 570"/>
                <a:gd name="T107" fmla="*/ 1 h 284"/>
                <a:gd name="T108" fmla="*/ 3 w 570"/>
                <a:gd name="T109" fmla="*/ 1 h 284"/>
                <a:gd name="T110" fmla="*/ 4 w 570"/>
                <a:gd name="T111" fmla="*/ 1 h 2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70" h="284">
                  <a:moveTo>
                    <a:pt x="223" y="0"/>
                  </a:moveTo>
                  <a:lnTo>
                    <a:pt x="228" y="0"/>
                  </a:lnTo>
                  <a:lnTo>
                    <a:pt x="234" y="0"/>
                  </a:lnTo>
                  <a:lnTo>
                    <a:pt x="240" y="0"/>
                  </a:lnTo>
                  <a:lnTo>
                    <a:pt x="246" y="0"/>
                  </a:lnTo>
                  <a:lnTo>
                    <a:pt x="251" y="0"/>
                  </a:lnTo>
                  <a:lnTo>
                    <a:pt x="256" y="0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73" y="0"/>
                  </a:lnTo>
                  <a:lnTo>
                    <a:pt x="280" y="0"/>
                  </a:lnTo>
                  <a:lnTo>
                    <a:pt x="284" y="0"/>
                  </a:lnTo>
                  <a:lnTo>
                    <a:pt x="291" y="1"/>
                  </a:lnTo>
                  <a:lnTo>
                    <a:pt x="296" y="1"/>
                  </a:lnTo>
                  <a:lnTo>
                    <a:pt x="302" y="2"/>
                  </a:lnTo>
                  <a:lnTo>
                    <a:pt x="307" y="2"/>
                  </a:lnTo>
                  <a:lnTo>
                    <a:pt x="314" y="4"/>
                  </a:lnTo>
                  <a:lnTo>
                    <a:pt x="319" y="4"/>
                  </a:lnTo>
                  <a:lnTo>
                    <a:pt x="324" y="4"/>
                  </a:lnTo>
                  <a:lnTo>
                    <a:pt x="330" y="4"/>
                  </a:lnTo>
                  <a:lnTo>
                    <a:pt x="335" y="5"/>
                  </a:lnTo>
                  <a:lnTo>
                    <a:pt x="341" y="5"/>
                  </a:lnTo>
                  <a:lnTo>
                    <a:pt x="346" y="5"/>
                  </a:lnTo>
                  <a:lnTo>
                    <a:pt x="352" y="6"/>
                  </a:lnTo>
                  <a:lnTo>
                    <a:pt x="358" y="7"/>
                  </a:lnTo>
                  <a:lnTo>
                    <a:pt x="363" y="7"/>
                  </a:lnTo>
                  <a:lnTo>
                    <a:pt x="369" y="8"/>
                  </a:lnTo>
                  <a:lnTo>
                    <a:pt x="373" y="8"/>
                  </a:lnTo>
                  <a:lnTo>
                    <a:pt x="380" y="9"/>
                  </a:lnTo>
                  <a:lnTo>
                    <a:pt x="384" y="9"/>
                  </a:lnTo>
                  <a:lnTo>
                    <a:pt x="391" y="11"/>
                  </a:lnTo>
                  <a:lnTo>
                    <a:pt x="395" y="12"/>
                  </a:lnTo>
                  <a:lnTo>
                    <a:pt x="402" y="14"/>
                  </a:lnTo>
                  <a:lnTo>
                    <a:pt x="407" y="14"/>
                  </a:lnTo>
                  <a:lnTo>
                    <a:pt x="412" y="16"/>
                  </a:lnTo>
                  <a:lnTo>
                    <a:pt x="418" y="16"/>
                  </a:lnTo>
                  <a:lnTo>
                    <a:pt x="422" y="18"/>
                  </a:lnTo>
                  <a:lnTo>
                    <a:pt x="428" y="19"/>
                  </a:lnTo>
                  <a:lnTo>
                    <a:pt x="433" y="20"/>
                  </a:lnTo>
                  <a:lnTo>
                    <a:pt x="438" y="21"/>
                  </a:lnTo>
                  <a:lnTo>
                    <a:pt x="444" y="24"/>
                  </a:lnTo>
                  <a:lnTo>
                    <a:pt x="449" y="25"/>
                  </a:lnTo>
                  <a:lnTo>
                    <a:pt x="454" y="27"/>
                  </a:lnTo>
                  <a:lnTo>
                    <a:pt x="460" y="28"/>
                  </a:lnTo>
                  <a:lnTo>
                    <a:pt x="464" y="31"/>
                  </a:lnTo>
                  <a:lnTo>
                    <a:pt x="470" y="32"/>
                  </a:lnTo>
                  <a:lnTo>
                    <a:pt x="476" y="35"/>
                  </a:lnTo>
                  <a:lnTo>
                    <a:pt x="480" y="38"/>
                  </a:lnTo>
                  <a:lnTo>
                    <a:pt x="486" y="40"/>
                  </a:lnTo>
                  <a:lnTo>
                    <a:pt x="490" y="42"/>
                  </a:lnTo>
                  <a:lnTo>
                    <a:pt x="495" y="45"/>
                  </a:lnTo>
                  <a:lnTo>
                    <a:pt x="500" y="47"/>
                  </a:lnTo>
                  <a:lnTo>
                    <a:pt x="506" y="50"/>
                  </a:lnTo>
                  <a:lnTo>
                    <a:pt x="510" y="54"/>
                  </a:lnTo>
                  <a:lnTo>
                    <a:pt x="515" y="56"/>
                  </a:lnTo>
                  <a:lnTo>
                    <a:pt x="520" y="59"/>
                  </a:lnTo>
                  <a:lnTo>
                    <a:pt x="526" y="64"/>
                  </a:lnTo>
                  <a:lnTo>
                    <a:pt x="529" y="66"/>
                  </a:lnTo>
                  <a:lnTo>
                    <a:pt x="535" y="69"/>
                  </a:lnTo>
                  <a:lnTo>
                    <a:pt x="539" y="74"/>
                  </a:lnTo>
                  <a:lnTo>
                    <a:pt x="545" y="78"/>
                  </a:lnTo>
                  <a:lnTo>
                    <a:pt x="548" y="81"/>
                  </a:lnTo>
                  <a:lnTo>
                    <a:pt x="554" y="86"/>
                  </a:lnTo>
                  <a:lnTo>
                    <a:pt x="558" y="90"/>
                  </a:lnTo>
                  <a:lnTo>
                    <a:pt x="564" y="96"/>
                  </a:lnTo>
                  <a:lnTo>
                    <a:pt x="564" y="101"/>
                  </a:lnTo>
                  <a:lnTo>
                    <a:pt x="566" y="108"/>
                  </a:lnTo>
                  <a:lnTo>
                    <a:pt x="568" y="115"/>
                  </a:lnTo>
                  <a:lnTo>
                    <a:pt x="569" y="122"/>
                  </a:lnTo>
                  <a:lnTo>
                    <a:pt x="569" y="127"/>
                  </a:lnTo>
                  <a:lnTo>
                    <a:pt x="569" y="133"/>
                  </a:lnTo>
                  <a:lnTo>
                    <a:pt x="569" y="138"/>
                  </a:lnTo>
                  <a:lnTo>
                    <a:pt x="570" y="145"/>
                  </a:lnTo>
                  <a:lnTo>
                    <a:pt x="568" y="150"/>
                  </a:lnTo>
                  <a:lnTo>
                    <a:pt x="568" y="155"/>
                  </a:lnTo>
                  <a:lnTo>
                    <a:pt x="566" y="160"/>
                  </a:lnTo>
                  <a:lnTo>
                    <a:pt x="565" y="166"/>
                  </a:lnTo>
                  <a:lnTo>
                    <a:pt x="564" y="172"/>
                  </a:lnTo>
                  <a:lnTo>
                    <a:pt x="561" y="177"/>
                  </a:lnTo>
                  <a:lnTo>
                    <a:pt x="559" y="182"/>
                  </a:lnTo>
                  <a:lnTo>
                    <a:pt x="557" y="187"/>
                  </a:lnTo>
                  <a:lnTo>
                    <a:pt x="554" y="191"/>
                  </a:lnTo>
                  <a:lnTo>
                    <a:pt x="551" y="195"/>
                  </a:lnTo>
                  <a:lnTo>
                    <a:pt x="548" y="199"/>
                  </a:lnTo>
                  <a:lnTo>
                    <a:pt x="545" y="204"/>
                  </a:lnTo>
                  <a:lnTo>
                    <a:pt x="540" y="207"/>
                  </a:lnTo>
                  <a:lnTo>
                    <a:pt x="537" y="212"/>
                  </a:lnTo>
                  <a:lnTo>
                    <a:pt x="532" y="215"/>
                  </a:lnTo>
                  <a:lnTo>
                    <a:pt x="529" y="219"/>
                  </a:lnTo>
                  <a:lnTo>
                    <a:pt x="523" y="222"/>
                  </a:lnTo>
                  <a:lnTo>
                    <a:pt x="519" y="225"/>
                  </a:lnTo>
                  <a:lnTo>
                    <a:pt x="515" y="228"/>
                  </a:lnTo>
                  <a:lnTo>
                    <a:pt x="510" y="232"/>
                  </a:lnTo>
                  <a:lnTo>
                    <a:pt x="506" y="235"/>
                  </a:lnTo>
                  <a:lnTo>
                    <a:pt x="500" y="238"/>
                  </a:lnTo>
                  <a:lnTo>
                    <a:pt x="495" y="242"/>
                  </a:lnTo>
                  <a:lnTo>
                    <a:pt x="490" y="245"/>
                  </a:lnTo>
                  <a:lnTo>
                    <a:pt x="483" y="246"/>
                  </a:lnTo>
                  <a:lnTo>
                    <a:pt x="478" y="250"/>
                  </a:lnTo>
                  <a:lnTo>
                    <a:pt x="472" y="251"/>
                  </a:lnTo>
                  <a:lnTo>
                    <a:pt x="467" y="254"/>
                  </a:lnTo>
                  <a:lnTo>
                    <a:pt x="460" y="255"/>
                  </a:lnTo>
                  <a:lnTo>
                    <a:pt x="454" y="258"/>
                  </a:lnTo>
                  <a:lnTo>
                    <a:pt x="448" y="260"/>
                  </a:lnTo>
                  <a:lnTo>
                    <a:pt x="442" y="262"/>
                  </a:lnTo>
                  <a:lnTo>
                    <a:pt x="436" y="263"/>
                  </a:lnTo>
                  <a:lnTo>
                    <a:pt x="430" y="265"/>
                  </a:lnTo>
                  <a:lnTo>
                    <a:pt x="422" y="266"/>
                  </a:lnTo>
                  <a:lnTo>
                    <a:pt x="418" y="268"/>
                  </a:lnTo>
                  <a:lnTo>
                    <a:pt x="411" y="270"/>
                  </a:lnTo>
                  <a:lnTo>
                    <a:pt x="404" y="271"/>
                  </a:lnTo>
                  <a:lnTo>
                    <a:pt x="398" y="273"/>
                  </a:lnTo>
                  <a:lnTo>
                    <a:pt x="392" y="274"/>
                  </a:lnTo>
                  <a:lnTo>
                    <a:pt x="385" y="275"/>
                  </a:lnTo>
                  <a:lnTo>
                    <a:pt x="380" y="276"/>
                  </a:lnTo>
                  <a:lnTo>
                    <a:pt x="372" y="277"/>
                  </a:lnTo>
                  <a:lnTo>
                    <a:pt x="366" y="277"/>
                  </a:lnTo>
                  <a:lnTo>
                    <a:pt x="361" y="278"/>
                  </a:lnTo>
                  <a:lnTo>
                    <a:pt x="354" y="280"/>
                  </a:lnTo>
                  <a:lnTo>
                    <a:pt x="349" y="281"/>
                  </a:lnTo>
                  <a:lnTo>
                    <a:pt x="343" y="281"/>
                  </a:lnTo>
                  <a:lnTo>
                    <a:pt x="336" y="281"/>
                  </a:lnTo>
                  <a:lnTo>
                    <a:pt x="330" y="282"/>
                  </a:lnTo>
                  <a:lnTo>
                    <a:pt x="325" y="282"/>
                  </a:lnTo>
                  <a:lnTo>
                    <a:pt x="320" y="283"/>
                  </a:lnTo>
                  <a:lnTo>
                    <a:pt x="314" y="283"/>
                  </a:lnTo>
                  <a:lnTo>
                    <a:pt x="309" y="283"/>
                  </a:lnTo>
                  <a:lnTo>
                    <a:pt x="303" y="283"/>
                  </a:lnTo>
                  <a:lnTo>
                    <a:pt x="300" y="284"/>
                  </a:lnTo>
                  <a:lnTo>
                    <a:pt x="293" y="282"/>
                  </a:lnTo>
                  <a:lnTo>
                    <a:pt x="287" y="281"/>
                  </a:lnTo>
                  <a:lnTo>
                    <a:pt x="281" y="281"/>
                  </a:lnTo>
                  <a:lnTo>
                    <a:pt x="276" y="281"/>
                  </a:lnTo>
                  <a:lnTo>
                    <a:pt x="270" y="280"/>
                  </a:lnTo>
                  <a:lnTo>
                    <a:pt x="264" y="278"/>
                  </a:lnTo>
                  <a:lnTo>
                    <a:pt x="257" y="278"/>
                  </a:lnTo>
                  <a:lnTo>
                    <a:pt x="252" y="278"/>
                  </a:lnTo>
                  <a:lnTo>
                    <a:pt x="245" y="277"/>
                  </a:lnTo>
                  <a:lnTo>
                    <a:pt x="238" y="277"/>
                  </a:lnTo>
                  <a:lnTo>
                    <a:pt x="232" y="276"/>
                  </a:lnTo>
                  <a:lnTo>
                    <a:pt x="226" y="276"/>
                  </a:lnTo>
                  <a:lnTo>
                    <a:pt x="220" y="275"/>
                  </a:lnTo>
                  <a:lnTo>
                    <a:pt x="213" y="275"/>
                  </a:lnTo>
                  <a:lnTo>
                    <a:pt x="206" y="274"/>
                  </a:lnTo>
                  <a:lnTo>
                    <a:pt x="201" y="274"/>
                  </a:lnTo>
                  <a:lnTo>
                    <a:pt x="193" y="273"/>
                  </a:lnTo>
                  <a:lnTo>
                    <a:pt x="186" y="273"/>
                  </a:lnTo>
                  <a:lnTo>
                    <a:pt x="178" y="271"/>
                  </a:lnTo>
                  <a:lnTo>
                    <a:pt x="173" y="271"/>
                  </a:lnTo>
                  <a:lnTo>
                    <a:pt x="166" y="270"/>
                  </a:lnTo>
                  <a:lnTo>
                    <a:pt x="158" y="270"/>
                  </a:lnTo>
                  <a:lnTo>
                    <a:pt x="152" y="267"/>
                  </a:lnTo>
                  <a:lnTo>
                    <a:pt x="146" y="267"/>
                  </a:lnTo>
                  <a:lnTo>
                    <a:pt x="139" y="266"/>
                  </a:lnTo>
                  <a:lnTo>
                    <a:pt x="133" y="264"/>
                  </a:lnTo>
                  <a:lnTo>
                    <a:pt x="126" y="262"/>
                  </a:lnTo>
                  <a:lnTo>
                    <a:pt x="120" y="262"/>
                  </a:lnTo>
                  <a:lnTo>
                    <a:pt x="113" y="260"/>
                  </a:lnTo>
                  <a:lnTo>
                    <a:pt x="107" y="258"/>
                  </a:lnTo>
                  <a:lnTo>
                    <a:pt x="100" y="256"/>
                  </a:lnTo>
                  <a:lnTo>
                    <a:pt x="96" y="255"/>
                  </a:lnTo>
                  <a:lnTo>
                    <a:pt x="89" y="253"/>
                  </a:lnTo>
                  <a:lnTo>
                    <a:pt x="83" y="251"/>
                  </a:lnTo>
                  <a:lnTo>
                    <a:pt x="77" y="247"/>
                  </a:lnTo>
                  <a:lnTo>
                    <a:pt x="71" y="246"/>
                  </a:lnTo>
                  <a:lnTo>
                    <a:pt x="66" y="243"/>
                  </a:lnTo>
                  <a:lnTo>
                    <a:pt x="60" y="241"/>
                  </a:lnTo>
                  <a:lnTo>
                    <a:pt x="55" y="238"/>
                  </a:lnTo>
                  <a:lnTo>
                    <a:pt x="51" y="235"/>
                  </a:lnTo>
                  <a:lnTo>
                    <a:pt x="46" y="232"/>
                  </a:lnTo>
                  <a:lnTo>
                    <a:pt x="40" y="228"/>
                  </a:lnTo>
                  <a:lnTo>
                    <a:pt x="36" y="225"/>
                  </a:lnTo>
                  <a:lnTo>
                    <a:pt x="32" y="222"/>
                  </a:lnTo>
                  <a:lnTo>
                    <a:pt x="28" y="217"/>
                  </a:lnTo>
                  <a:lnTo>
                    <a:pt x="25" y="214"/>
                  </a:lnTo>
                  <a:lnTo>
                    <a:pt x="20" y="209"/>
                  </a:lnTo>
                  <a:lnTo>
                    <a:pt x="18" y="206"/>
                  </a:lnTo>
                  <a:lnTo>
                    <a:pt x="15" y="201"/>
                  </a:lnTo>
                  <a:lnTo>
                    <a:pt x="12" y="196"/>
                  </a:lnTo>
                  <a:lnTo>
                    <a:pt x="9" y="191"/>
                  </a:lnTo>
                  <a:lnTo>
                    <a:pt x="7" y="186"/>
                  </a:lnTo>
                  <a:lnTo>
                    <a:pt x="5" y="181"/>
                  </a:lnTo>
                  <a:lnTo>
                    <a:pt x="3" y="175"/>
                  </a:lnTo>
                  <a:lnTo>
                    <a:pt x="1" y="169"/>
                  </a:lnTo>
                  <a:lnTo>
                    <a:pt x="1" y="164"/>
                  </a:lnTo>
                  <a:lnTo>
                    <a:pt x="0" y="157"/>
                  </a:lnTo>
                  <a:lnTo>
                    <a:pt x="0" y="150"/>
                  </a:lnTo>
                  <a:lnTo>
                    <a:pt x="0" y="143"/>
                  </a:lnTo>
                  <a:lnTo>
                    <a:pt x="1" y="136"/>
                  </a:lnTo>
                  <a:lnTo>
                    <a:pt x="1" y="128"/>
                  </a:lnTo>
                  <a:lnTo>
                    <a:pt x="2" y="120"/>
                  </a:lnTo>
                  <a:lnTo>
                    <a:pt x="3" y="113"/>
                  </a:lnTo>
                  <a:lnTo>
                    <a:pt x="6" y="106"/>
                  </a:lnTo>
                  <a:lnTo>
                    <a:pt x="9" y="97"/>
                  </a:lnTo>
                  <a:lnTo>
                    <a:pt x="14" y="89"/>
                  </a:lnTo>
                  <a:lnTo>
                    <a:pt x="19" y="81"/>
                  </a:lnTo>
                  <a:lnTo>
                    <a:pt x="25" y="76"/>
                  </a:lnTo>
                  <a:lnTo>
                    <a:pt x="29" y="69"/>
                  </a:lnTo>
                  <a:lnTo>
                    <a:pt x="35" y="64"/>
                  </a:lnTo>
                  <a:lnTo>
                    <a:pt x="40" y="58"/>
                  </a:lnTo>
                  <a:lnTo>
                    <a:pt x="47" y="55"/>
                  </a:lnTo>
                  <a:lnTo>
                    <a:pt x="54" y="50"/>
                  </a:lnTo>
                  <a:lnTo>
                    <a:pt x="60" y="46"/>
                  </a:lnTo>
                  <a:lnTo>
                    <a:pt x="66" y="42"/>
                  </a:lnTo>
                  <a:lnTo>
                    <a:pt x="74" y="39"/>
                  </a:lnTo>
                  <a:lnTo>
                    <a:pt x="80" y="36"/>
                  </a:lnTo>
                  <a:lnTo>
                    <a:pt x="87" y="34"/>
                  </a:lnTo>
                  <a:lnTo>
                    <a:pt x="95" y="31"/>
                  </a:lnTo>
                  <a:lnTo>
                    <a:pt x="103" y="30"/>
                  </a:lnTo>
                  <a:lnTo>
                    <a:pt x="109" y="27"/>
                  </a:lnTo>
                  <a:lnTo>
                    <a:pt x="117" y="25"/>
                  </a:lnTo>
                  <a:lnTo>
                    <a:pt x="125" y="24"/>
                  </a:lnTo>
                  <a:lnTo>
                    <a:pt x="133" y="22"/>
                  </a:lnTo>
                  <a:lnTo>
                    <a:pt x="139" y="19"/>
                  </a:lnTo>
                  <a:lnTo>
                    <a:pt x="147" y="19"/>
                  </a:lnTo>
                  <a:lnTo>
                    <a:pt x="155" y="17"/>
                  </a:lnTo>
                  <a:lnTo>
                    <a:pt x="163" y="16"/>
                  </a:lnTo>
                  <a:lnTo>
                    <a:pt x="169" y="14"/>
                  </a:lnTo>
                  <a:lnTo>
                    <a:pt x="177" y="12"/>
                  </a:lnTo>
                  <a:lnTo>
                    <a:pt x="185" y="10"/>
                  </a:lnTo>
                  <a:lnTo>
                    <a:pt x="193" y="8"/>
                  </a:lnTo>
                  <a:lnTo>
                    <a:pt x="201" y="6"/>
                  </a:lnTo>
                  <a:lnTo>
                    <a:pt x="208" y="5"/>
                  </a:lnTo>
                  <a:lnTo>
                    <a:pt x="215" y="1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106"/>
            <p:cNvSpPr>
              <a:spLocks/>
            </p:cNvSpPr>
            <p:nvPr/>
          </p:nvSpPr>
          <p:spPr bwMode="auto">
            <a:xfrm>
              <a:off x="4735" y="479"/>
              <a:ext cx="513" cy="222"/>
            </a:xfrm>
            <a:custGeom>
              <a:avLst/>
              <a:gdLst>
                <a:gd name="T0" fmla="*/ 15 w 1025"/>
                <a:gd name="T1" fmla="*/ 1 h 443"/>
                <a:gd name="T2" fmla="*/ 15 w 1025"/>
                <a:gd name="T3" fmla="*/ 1 h 443"/>
                <a:gd name="T4" fmla="*/ 15 w 1025"/>
                <a:gd name="T5" fmla="*/ 1 h 443"/>
                <a:gd name="T6" fmla="*/ 16 w 1025"/>
                <a:gd name="T7" fmla="*/ 1 h 443"/>
                <a:gd name="T8" fmla="*/ 16 w 1025"/>
                <a:gd name="T9" fmla="*/ 1 h 443"/>
                <a:gd name="T10" fmla="*/ 16 w 1025"/>
                <a:gd name="T11" fmla="*/ 1 h 443"/>
                <a:gd name="T12" fmla="*/ 16 w 1025"/>
                <a:gd name="T13" fmla="*/ 1 h 443"/>
                <a:gd name="T14" fmla="*/ 16 w 1025"/>
                <a:gd name="T15" fmla="*/ 2 h 443"/>
                <a:gd name="T16" fmla="*/ 17 w 1025"/>
                <a:gd name="T17" fmla="*/ 2 h 443"/>
                <a:gd name="T18" fmla="*/ 16 w 1025"/>
                <a:gd name="T19" fmla="*/ 2 h 443"/>
                <a:gd name="T20" fmla="*/ 16 w 1025"/>
                <a:gd name="T21" fmla="*/ 3 h 443"/>
                <a:gd name="T22" fmla="*/ 16 w 1025"/>
                <a:gd name="T23" fmla="*/ 3 h 443"/>
                <a:gd name="T24" fmla="*/ 16 w 1025"/>
                <a:gd name="T25" fmla="*/ 3 h 443"/>
                <a:gd name="T26" fmla="*/ 16 w 1025"/>
                <a:gd name="T27" fmla="*/ 4 h 443"/>
                <a:gd name="T28" fmla="*/ 15 w 1025"/>
                <a:gd name="T29" fmla="*/ 4 h 443"/>
                <a:gd name="T30" fmla="*/ 15 w 1025"/>
                <a:gd name="T31" fmla="*/ 4 h 443"/>
                <a:gd name="T32" fmla="*/ 14 w 1025"/>
                <a:gd name="T33" fmla="*/ 4 h 443"/>
                <a:gd name="T34" fmla="*/ 13 w 1025"/>
                <a:gd name="T35" fmla="*/ 4 h 443"/>
                <a:gd name="T36" fmla="*/ 12 w 1025"/>
                <a:gd name="T37" fmla="*/ 5 h 443"/>
                <a:gd name="T38" fmla="*/ 11 w 1025"/>
                <a:gd name="T39" fmla="*/ 5 h 443"/>
                <a:gd name="T40" fmla="*/ 10 w 1025"/>
                <a:gd name="T41" fmla="*/ 5 h 443"/>
                <a:gd name="T42" fmla="*/ 10 w 1025"/>
                <a:gd name="T43" fmla="*/ 6 h 443"/>
                <a:gd name="T44" fmla="*/ 9 w 1025"/>
                <a:gd name="T45" fmla="*/ 6 h 443"/>
                <a:gd name="T46" fmla="*/ 8 w 1025"/>
                <a:gd name="T47" fmla="*/ 6 h 443"/>
                <a:gd name="T48" fmla="*/ 7 w 1025"/>
                <a:gd name="T49" fmla="*/ 6 h 443"/>
                <a:gd name="T50" fmla="*/ 6 w 1025"/>
                <a:gd name="T51" fmla="*/ 7 h 443"/>
                <a:gd name="T52" fmla="*/ 5 w 1025"/>
                <a:gd name="T53" fmla="*/ 7 h 443"/>
                <a:gd name="T54" fmla="*/ 4 w 1025"/>
                <a:gd name="T55" fmla="*/ 7 h 443"/>
                <a:gd name="T56" fmla="*/ 4 w 1025"/>
                <a:gd name="T57" fmla="*/ 7 h 443"/>
                <a:gd name="T58" fmla="*/ 3 w 1025"/>
                <a:gd name="T59" fmla="*/ 7 h 443"/>
                <a:gd name="T60" fmla="*/ 2 w 1025"/>
                <a:gd name="T61" fmla="*/ 7 h 443"/>
                <a:gd name="T62" fmla="*/ 1 w 1025"/>
                <a:gd name="T63" fmla="*/ 7 h 443"/>
                <a:gd name="T64" fmla="*/ 1 w 1025"/>
                <a:gd name="T65" fmla="*/ 7 h 443"/>
                <a:gd name="T66" fmla="*/ 1 w 1025"/>
                <a:gd name="T67" fmla="*/ 7 h 443"/>
                <a:gd name="T68" fmla="*/ 0 w 1025"/>
                <a:gd name="T69" fmla="*/ 6 h 443"/>
                <a:gd name="T70" fmla="*/ 1 w 1025"/>
                <a:gd name="T71" fmla="*/ 6 h 443"/>
                <a:gd name="T72" fmla="*/ 1 w 1025"/>
                <a:gd name="T73" fmla="*/ 5 h 443"/>
                <a:gd name="T74" fmla="*/ 1 w 1025"/>
                <a:gd name="T75" fmla="*/ 5 h 443"/>
                <a:gd name="T76" fmla="*/ 1 w 1025"/>
                <a:gd name="T77" fmla="*/ 5 h 443"/>
                <a:gd name="T78" fmla="*/ 1 w 1025"/>
                <a:gd name="T79" fmla="*/ 5 h 443"/>
                <a:gd name="T80" fmla="*/ 2 w 1025"/>
                <a:gd name="T81" fmla="*/ 4 h 443"/>
                <a:gd name="T82" fmla="*/ 2 w 1025"/>
                <a:gd name="T83" fmla="*/ 4 h 443"/>
                <a:gd name="T84" fmla="*/ 3 w 1025"/>
                <a:gd name="T85" fmla="*/ 4 h 443"/>
                <a:gd name="T86" fmla="*/ 3 w 1025"/>
                <a:gd name="T87" fmla="*/ 4 h 443"/>
                <a:gd name="T88" fmla="*/ 4 w 1025"/>
                <a:gd name="T89" fmla="*/ 3 h 443"/>
                <a:gd name="T90" fmla="*/ 5 w 1025"/>
                <a:gd name="T91" fmla="*/ 3 h 443"/>
                <a:gd name="T92" fmla="*/ 5 w 1025"/>
                <a:gd name="T93" fmla="*/ 3 h 443"/>
                <a:gd name="T94" fmla="*/ 6 w 1025"/>
                <a:gd name="T95" fmla="*/ 2 h 443"/>
                <a:gd name="T96" fmla="*/ 7 w 1025"/>
                <a:gd name="T97" fmla="*/ 2 h 443"/>
                <a:gd name="T98" fmla="*/ 8 w 1025"/>
                <a:gd name="T99" fmla="*/ 2 h 443"/>
                <a:gd name="T100" fmla="*/ 8 w 1025"/>
                <a:gd name="T101" fmla="*/ 2 h 443"/>
                <a:gd name="T102" fmla="*/ 9 w 1025"/>
                <a:gd name="T103" fmla="*/ 2 h 443"/>
                <a:gd name="T104" fmla="*/ 10 w 1025"/>
                <a:gd name="T105" fmla="*/ 1 h 443"/>
                <a:gd name="T106" fmla="*/ 11 w 1025"/>
                <a:gd name="T107" fmla="*/ 1 h 443"/>
                <a:gd name="T108" fmla="*/ 11 w 1025"/>
                <a:gd name="T109" fmla="*/ 1 h 443"/>
                <a:gd name="T110" fmla="*/ 12 w 1025"/>
                <a:gd name="T111" fmla="*/ 1 h 443"/>
                <a:gd name="T112" fmla="*/ 13 w 1025"/>
                <a:gd name="T113" fmla="*/ 1 h 443"/>
                <a:gd name="T114" fmla="*/ 14 w 1025"/>
                <a:gd name="T115" fmla="*/ 1 h 443"/>
                <a:gd name="T116" fmla="*/ 14 w 1025"/>
                <a:gd name="T117" fmla="*/ 1 h 44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25" h="443">
                  <a:moveTo>
                    <a:pt x="884" y="7"/>
                  </a:moveTo>
                  <a:lnTo>
                    <a:pt x="888" y="3"/>
                  </a:lnTo>
                  <a:lnTo>
                    <a:pt x="895" y="3"/>
                  </a:lnTo>
                  <a:lnTo>
                    <a:pt x="901" y="1"/>
                  </a:lnTo>
                  <a:lnTo>
                    <a:pt x="906" y="1"/>
                  </a:lnTo>
                  <a:lnTo>
                    <a:pt x="912" y="0"/>
                  </a:lnTo>
                  <a:lnTo>
                    <a:pt x="918" y="0"/>
                  </a:lnTo>
                  <a:lnTo>
                    <a:pt x="923" y="1"/>
                  </a:lnTo>
                  <a:lnTo>
                    <a:pt x="930" y="2"/>
                  </a:lnTo>
                  <a:lnTo>
                    <a:pt x="934" y="2"/>
                  </a:lnTo>
                  <a:lnTo>
                    <a:pt x="940" y="3"/>
                  </a:lnTo>
                  <a:lnTo>
                    <a:pt x="945" y="4"/>
                  </a:lnTo>
                  <a:lnTo>
                    <a:pt x="950" y="7"/>
                  </a:lnTo>
                  <a:lnTo>
                    <a:pt x="954" y="8"/>
                  </a:lnTo>
                  <a:lnTo>
                    <a:pt x="960" y="11"/>
                  </a:lnTo>
                  <a:lnTo>
                    <a:pt x="964" y="13"/>
                  </a:lnTo>
                  <a:lnTo>
                    <a:pt x="969" y="15"/>
                  </a:lnTo>
                  <a:lnTo>
                    <a:pt x="976" y="21"/>
                  </a:lnTo>
                  <a:lnTo>
                    <a:pt x="984" y="27"/>
                  </a:lnTo>
                  <a:lnTo>
                    <a:pt x="988" y="30"/>
                  </a:lnTo>
                  <a:lnTo>
                    <a:pt x="991" y="34"/>
                  </a:lnTo>
                  <a:lnTo>
                    <a:pt x="994" y="38"/>
                  </a:lnTo>
                  <a:lnTo>
                    <a:pt x="999" y="42"/>
                  </a:lnTo>
                  <a:lnTo>
                    <a:pt x="1002" y="46"/>
                  </a:lnTo>
                  <a:lnTo>
                    <a:pt x="1004" y="50"/>
                  </a:lnTo>
                  <a:lnTo>
                    <a:pt x="1006" y="53"/>
                  </a:lnTo>
                  <a:lnTo>
                    <a:pt x="1010" y="58"/>
                  </a:lnTo>
                  <a:lnTo>
                    <a:pt x="1012" y="62"/>
                  </a:lnTo>
                  <a:lnTo>
                    <a:pt x="1014" y="67"/>
                  </a:lnTo>
                  <a:lnTo>
                    <a:pt x="1018" y="72"/>
                  </a:lnTo>
                  <a:lnTo>
                    <a:pt x="1020" y="77"/>
                  </a:lnTo>
                  <a:lnTo>
                    <a:pt x="1021" y="86"/>
                  </a:lnTo>
                  <a:lnTo>
                    <a:pt x="1024" y="96"/>
                  </a:lnTo>
                  <a:lnTo>
                    <a:pt x="1024" y="100"/>
                  </a:lnTo>
                  <a:lnTo>
                    <a:pt x="1025" y="105"/>
                  </a:lnTo>
                  <a:lnTo>
                    <a:pt x="1025" y="109"/>
                  </a:lnTo>
                  <a:lnTo>
                    <a:pt x="1025" y="115"/>
                  </a:lnTo>
                  <a:lnTo>
                    <a:pt x="1025" y="119"/>
                  </a:lnTo>
                  <a:lnTo>
                    <a:pt x="1025" y="123"/>
                  </a:lnTo>
                  <a:lnTo>
                    <a:pt x="1024" y="128"/>
                  </a:lnTo>
                  <a:lnTo>
                    <a:pt x="1024" y="133"/>
                  </a:lnTo>
                  <a:lnTo>
                    <a:pt x="1022" y="138"/>
                  </a:lnTo>
                  <a:lnTo>
                    <a:pt x="1021" y="142"/>
                  </a:lnTo>
                  <a:lnTo>
                    <a:pt x="1020" y="147"/>
                  </a:lnTo>
                  <a:lnTo>
                    <a:pt x="1019" y="152"/>
                  </a:lnTo>
                  <a:lnTo>
                    <a:pt x="1016" y="156"/>
                  </a:lnTo>
                  <a:lnTo>
                    <a:pt x="1013" y="161"/>
                  </a:lnTo>
                  <a:lnTo>
                    <a:pt x="1011" y="165"/>
                  </a:lnTo>
                  <a:lnTo>
                    <a:pt x="1009" y="169"/>
                  </a:lnTo>
                  <a:lnTo>
                    <a:pt x="1005" y="174"/>
                  </a:lnTo>
                  <a:lnTo>
                    <a:pt x="1002" y="177"/>
                  </a:lnTo>
                  <a:lnTo>
                    <a:pt x="999" y="181"/>
                  </a:lnTo>
                  <a:lnTo>
                    <a:pt x="994" y="185"/>
                  </a:lnTo>
                  <a:lnTo>
                    <a:pt x="991" y="188"/>
                  </a:lnTo>
                  <a:lnTo>
                    <a:pt x="986" y="191"/>
                  </a:lnTo>
                  <a:lnTo>
                    <a:pt x="981" y="195"/>
                  </a:lnTo>
                  <a:lnTo>
                    <a:pt x="976" y="198"/>
                  </a:lnTo>
                  <a:lnTo>
                    <a:pt x="971" y="200"/>
                  </a:lnTo>
                  <a:lnTo>
                    <a:pt x="965" y="204"/>
                  </a:lnTo>
                  <a:lnTo>
                    <a:pt x="960" y="206"/>
                  </a:lnTo>
                  <a:lnTo>
                    <a:pt x="954" y="209"/>
                  </a:lnTo>
                  <a:lnTo>
                    <a:pt x="940" y="212"/>
                  </a:lnTo>
                  <a:lnTo>
                    <a:pt x="925" y="217"/>
                  </a:lnTo>
                  <a:lnTo>
                    <a:pt x="911" y="220"/>
                  </a:lnTo>
                  <a:lnTo>
                    <a:pt x="897" y="225"/>
                  </a:lnTo>
                  <a:lnTo>
                    <a:pt x="883" y="229"/>
                  </a:lnTo>
                  <a:lnTo>
                    <a:pt x="869" y="234"/>
                  </a:lnTo>
                  <a:lnTo>
                    <a:pt x="855" y="238"/>
                  </a:lnTo>
                  <a:lnTo>
                    <a:pt x="842" y="243"/>
                  </a:lnTo>
                  <a:lnTo>
                    <a:pt x="828" y="247"/>
                  </a:lnTo>
                  <a:lnTo>
                    <a:pt x="815" y="251"/>
                  </a:lnTo>
                  <a:lnTo>
                    <a:pt x="800" y="256"/>
                  </a:lnTo>
                  <a:lnTo>
                    <a:pt x="788" y="261"/>
                  </a:lnTo>
                  <a:lnTo>
                    <a:pt x="774" y="265"/>
                  </a:lnTo>
                  <a:lnTo>
                    <a:pt x="760" y="269"/>
                  </a:lnTo>
                  <a:lnTo>
                    <a:pt x="746" y="275"/>
                  </a:lnTo>
                  <a:lnTo>
                    <a:pt x="734" y="280"/>
                  </a:lnTo>
                  <a:lnTo>
                    <a:pt x="719" y="285"/>
                  </a:lnTo>
                  <a:lnTo>
                    <a:pt x="706" y="288"/>
                  </a:lnTo>
                  <a:lnTo>
                    <a:pt x="692" y="293"/>
                  </a:lnTo>
                  <a:lnTo>
                    <a:pt x="679" y="298"/>
                  </a:lnTo>
                  <a:lnTo>
                    <a:pt x="666" y="303"/>
                  </a:lnTo>
                  <a:lnTo>
                    <a:pt x="651" y="308"/>
                  </a:lnTo>
                  <a:lnTo>
                    <a:pt x="638" y="312"/>
                  </a:lnTo>
                  <a:lnTo>
                    <a:pt x="625" y="317"/>
                  </a:lnTo>
                  <a:lnTo>
                    <a:pt x="611" y="322"/>
                  </a:lnTo>
                  <a:lnTo>
                    <a:pt x="597" y="326"/>
                  </a:lnTo>
                  <a:lnTo>
                    <a:pt x="583" y="330"/>
                  </a:lnTo>
                  <a:lnTo>
                    <a:pt x="570" y="335"/>
                  </a:lnTo>
                  <a:lnTo>
                    <a:pt x="557" y="339"/>
                  </a:lnTo>
                  <a:lnTo>
                    <a:pt x="543" y="345"/>
                  </a:lnTo>
                  <a:lnTo>
                    <a:pt x="529" y="349"/>
                  </a:lnTo>
                  <a:lnTo>
                    <a:pt x="515" y="354"/>
                  </a:lnTo>
                  <a:lnTo>
                    <a:pt x="501" y="357"/>
                  </a:lnTo>
                  <a:lnTo>
                    <a:pt x="488" y="362"/>
                  </a:lnTo>
                  <a:lnTo>
                    <a:pt x="474" y="366"/>
                  </a:lnTo>
                  <a:lnTo>
                    <a:pt x="461" y="369"/>
                  </a:lnTo>
                  <a:lnTo>
                    <a:pt x="446" y="373"/>
                  </a:lnTo>
                  <a:lnTo>
                    <a:pt x="432" y="377"/>
                  </a:lnTo>
                  <a:lnTo>
                    <a:pt x="419" y="382"/>
                  </a:lnTo>
                  <a:lnTo>
                    <a:pt x="405" y="386"/>
                  </a:lnTo>
                  <a:lnTo>
                    <a:pt x="391" y="388"/>
                  </a:lnTo>
                  <a:lnTo>
                    <a:pt x="377" y="393"/>
                  </a:lnTo>
                  <a:lnTo>
                    <a:pt x="363" y="396"/>
                  </a:lnTo>
                  <a:lnTo>
                    <a:pt x="349" y="401"/>
                  </a:lnTo>
                  <a:lnTo>
                    <a:pt x="335" y="403"/>
                  </a:lnTo>
                  <a:lnTo>
                    <a:pt x="322" y="406"/>
                  </a:lnTo>
                  <a:lnTo>
                    <a:pt x="307" y="409"/>
                  </a:lnTo>
                  <a:lnTo>
                    <a:pt x="294" y="413"/>
                  </a:lnTo>
                  <a:lnTo>
                    <a:pt x="279" y="416"/>
                  </a:lnTo>
                  <a:lnTo>
                    <a:pt x="265" y="418"/>
                  </a:lnTo>
                  <a:lnTo>
                    <a:pt x="250" y="421"/>
                  </a:lnTo>
                  <a:lnTo>
                    <a:pt x="237" y="423"/>
                  </a:lnTo>
                  <a:lnTo>
                    <a:pt x="221" y="425"/>
                  </a:lnTo>
                  <a:lnTo>
                    <a:pt x="208" y="427"/>
                  </a:lnTo>
                  <a:lnTo>
                    <a:pt x="194" y="430"/>
                  </a:lnTo>
                  <a:lnTo>
                    <a:pt x="179" y="432"/>
                  </a:lnTo>
                  <a:lnTo>
                    <a:pt x="165" y="433"/>
                  </a:lnTo>
                  <a:lnTo>
                    <a:pt x="150" y="435"/>
                  </a:lnTo>
                  <a:lnTo>
                    <a:pt x="136" y="436"/>
                  </a:lnTo>
                  <a:lnTo>
                    <a:pt x="121" y="438"/>
                  </a:lnTo>
                  <a:lnTo>
                    <a:pt x="107" y="438"/>
                  </a:lnTo>
                  <a:lnTo>
                    <a:pt x="92" y="440"/>
                  </a:lnTo>
                  <a:lnTo>
                    <a:pt x="77" y="441"/>
                  </a:lnTo>
                  <a:lnTo>
                    <a:pt x="63" y="443"/>
                  </a:lnTo>
                  <a:lnTo>
                    <a:pt x="57" y="440"/>
                  </a:lnTo>
                  <a:lnTo>
                    <a:pt x="50" y="437"/>
                  </a:lnTo>
                  <a:lnTo>
                    <a:pt x="46" y="435"/>
                  </a:lnTo>
                  <a:lnTo>
                    <a:pt x="40" y="433"/>
                  </a:lnTo>
                  <a:lnTo>
                    <a:pt x="34" y="430"/>
                  </a:lnTo>
                  <a:lnTo>
                    <a:pt x="30" y="427"/>
                  </a:lnTo>
                  <a:lnTo>
                    <a:pt x="25" y="424"/>
                  </a:lnTo>
                  <a:lnTo>
                    <a:pt x="22" y="422"/>
                  </a:lnTo>
                  <a:lnTo>
                    <a:pt x="15" y="415"/>
                  </a:lnTo>
                  <a:lnTo>
                    <a:pt x="11" y="408"/>
                  </a:lnTo>
                  <a:lnTo>
                    <a:pt x="7" y="402"/>
                  </a:lnTo>
                  <a:lnTo>
                    <a:pt x="3" y="395"/>
                  </a:lnTo>
                  <a:lnTo>
                    <a:pt x="1" y="386"/>
                  </a:lnTo>
                  <a:lnTo>
                    <a:pt x="0" y="378"/>
                  </a:lnTo>
                  <a:lnTo>
                    <a:pt x="0" y="371"/>
                  </a:lnTo>
                  <a:lnTo>
                    <a:pt x="1" y="363"/>
                  </a:lnTo>
                  <a:lnTo>
                    <a:pt x="2" y="354"/>
                  </a:lnTo>
                  <a:lnTo>
                    <a:pt x="4" y="346"/>
                  </a:lnTo>
                  <a:lnTo>
                    <a:pt x="7" y="338"/>
                  </a:lnTo>
                  <a:lnTo>
                    <a:pt x="12" y="330"/>
                  </a:lnTo>
                  <a:lnTo>
                    <a:pt x="14" y="325"/>
                  </a:lnTo>
                  <a:lnTo>
                    <a:pt x="15" y="322"/>
                  </a:lnTo>
                  <a:lnTo>
                    <a:pt x="19" y="316"/>
                  </a:lnTo>
                  <a:lnTo>
                    <a:pt x="21" y="313"/>
                  </a:lnTo>
                  <a:lnTo>
                    <a:pt x="23" y="308"/>
                  </a:lnTo>
                  <a:lnTo>
                    <a:pt x="27" y="304"/>
                  </a:lnTo>
                  <a:lnTo>
                    <a:pt x="30" y="300"/>
                  </a:lnTo>
                  <a:lnTo>
                    <a:pt x="33" y="296"/>
                  </a:lnTo>
                  <a:lnTo>
                    <a:pt x="36" y="293"/>
                  </a:lnTo>
                  <a:lnTo>
                    <a:pt x="39" y="288"/>
                  </a:lnTo>
                  <a:lnTo>
                    <a:pt x="42" y="285"/>
                  </a:lnTo>
                  <a:lnTo>
                    <a:pt x="47" y="280"/>
                  </a:lnTo>
                  <a:lnTo>
                    <a:pt x="50" y="277"/>
                  </a:lnTo>
                  <a:lnTo>
                    <a:pt x="54" y="274"/>
                  </a:lnTo>
                  <a:lnTo>
                    <a:pt x="58" y="269"/>
                  </a:lnTo>
                  <a:lnTo>
                    <a:pt x="62" y="267"/>
                  </a:lnTo>
                  <a:lnTo>
                    <a:pt x="70" y="260"/>
                  </a:lnTo>
                  <a:lnTo>
                    <a:pt x="78" y="254"/>
                  </a:lnTo>
                  <a:lnTo>
                    <a:pt x="81" y="251"/>
                  </a:lnTo>
                  <a:lnTo>
                    <a:pt x="87" y="249"/>
                  </a:lnTo>
                  <a:lnTo>
                    <a:pt x="90" y="246"/>
                  </a:lnTo>
                  <a:lnTo>
                    <a:pt x="95" y="244"/>
                  </a:lnTo>
                  <a:lnTo>
                    <a:pt x="102" y="238"/>
                  </a:lnTo>
                  <a:lnTo>
                    <a:pt x="111" y="235"/>
                  </a:lnTo>
                  <a:lnTo>
                    <a:pt x="120" y="231"/>
                  </a:lnTo>
                  <a:lnTo>
                    <a:pt x="129" y="230"/>
                  </a:lnTo>
                  <a:lnTo>
                    <a:pt x="139" y="224"/>
                  </a:lnTo>
                  <a:lnTo>
                    <a:pt x="150" y="219"/>
                  </a:lnTo>
                  <a:lnTo>
                    <a:pt x="161" y="212"/>
                  </a:lnTo>
                  <a:lnTo>
                    <a:pt x="172" y="208"/>
                  </a:lnTo>
                  <a:lnTo>
                    <a:pt x="184" y="202"/>
                  </a:lnTo>
                  <a:lnTo>
                    <a:pt x="195" y="197"/>
                  </a:lnTo>
                  <a:lnTo>
                    <a:pt x="206" y="192"/>
                  </a:lnTo>
                  <a:lnTo>
                    <a:pt x="218" y="188"/>
                  </a:lnTo>
                  <a:lnTo>
                    <a:pt x="228" y="182"/>
                  </a:lnTo>
                  <a:lnTo>
                    <a:pt x="240" y="177"/>
                  </a:lnTo>
                  <a:lnTo>
                    <a:pt x="250" y="172"/>
                  </a:lnTo>
                  <a:lnTo>
                    <a:pt x="263" y="168"/>
                  </a:lnTo>
                  <a:lnTo>
                    <a:pt x="274" y="162"/>
                  </a:lnTo>
                  <a:lnTo>
                    <a:pt x="286" y="158"/>
                  </a:lnTo>
                  <a:lnTo>
                    <a:pt x="297" y="155"/>
                  </a:lnTo>
                  <a:lnTo>
                    <a:pt x="309" y="150"/>
                  </a:lnTo>
                  <a:lnTo>
                    <a:pt x="319" y="145"/>
                  </a:lnTo>
                  <a:lnTo>
                    <a:pt x="332" y="140"/>
                  </a:lnTo>
                  <a:lnTo>
                    <a:pt x="343" y="136"/>
                  </a:lnTo>
                  <a:lnTo>
                    <a:pt x="355" y="131"/>
                  </a:lnTo>
                  <a:lnTo>
                    <a:pt x="365" y="127"/>
                  </a:lnTo>
                  <a:lnTo>
                    <a:pt x="377" y="123"/>
                  </a:lnTo>
                  <a:lnTo>
                    <a:pt x="388" y="119"/>
                  </a:lnTo>
                  <a:lnTo>
                    <a:pt x="401" y="116"/>
                  </a:lnTo>
                  <a:lnTo>
                    <a:pt x="412" y="111"/>
                  </a:lnTo>
                  <a:lnTo>
                    <a:pt x="424" y="108"/>
                  </a:lnTo>
                  <a:lnTo>
                    <a:pt x="435" y="103"/>
                  </a:lnTo>
                  <a:lnTo>
                    <a:pt x="447" y="100"/>
                  </a:lnTo>
                  <a:lnTo>
                    <a:pt x="459" y="96"/>
                  </a:lnTo>
                  <a:lnTo>
                    <a:pt x="470" y="92"/>
                  </a:lnTo>
                  <a:lnTo>
                    <a:pt x="482" y="89"/>
                  </a:lnTo>
                  <a:lnTo>
                    <a:pt x="494" y="87"/>
                  </a:lnTo>
                  <a:lnTo>
                    <a:pt x="505" y="82"/>
                  </a:lnTo>
                  <a:lnTo>
                    <a:pt x="518" y="79"/>
                  </a:lnTo>
                  <a:lnTo>
                    <a:pt x="529" y="76"/>
                  </a:lnTo>
                  <a:lnTo>
                    <a:pt x="541" y="73"/>
                  </a:lnTo>
                  <a:lnTo>
                    <a:pt x="552" y="69"/>
                  </a:lnTo>
                  <a:lnTo>
                    <a:pt x="564" y="66"/>
                  </a:lnTo>
                  <a:lnTo>
                    <a:pt x="576" y="63"/>
                  </a:lnTo>
                  <a:lnTo>
                    <a:pt x="589" y="61"/>
                  </a:lnTo>
                  <a:lnTo>
                    <a:pt x="600" y="58"/>
                  </a:lnTo>
                  <a:lnTo>
                    <a:pt x="612" y="54"/>
                  </a:lnTo>
                  <a:lnTo>
                    <a:pt x="623" y="51"/>
                  </a:lnTo>
                  <a:lnTo>
                    <a:pt x="636" y="49"/>
                  </a:lnTo>
                  <a:lnTo>
                    <a:pt x="648" y="47"/>
                  </a:lnTo>
                  <a:lnTo>
                    <a:pt x="660" y="43"/>
                  </a:lnTo>
                  <a:lnTo>
                    <a:pt x="672" y="41"/>
                  </a:lnTo>
                  <a:lnTo>
                    <a:pt x="685" y="39"/>
                  </a:lnTo>
                  <a:lnTo>
                    <a:pt x="696" y="37"/>
                  </a:lnTo>
                  <a:lnTo>
                    <a:pt x="708" y="34"/>
                  </a:lnTo>
                  <a:lnTo>
                    <a:pt x="720" y="31"/>
                  </a:lnTo>
                  <a:lnTo>
                    <a:pt x="734" y="29"/>
                  </a:lnTo>
                  <a:lnTo>
                    <a:pt x="746" y="27"/>
                  </a:lnTo>
                  <a:lnTo>
                    <a:pt x="757" y="24"/>
                  </a:lnTo>
                  <a:lnTo>
                    <a:pt x="769" y="22"/>
                  </a:lnTo>
                  <a:lnTo>
                    <a:pt x="783" y="20"/>
                  </a:lnTo>
                  <a:lnTo>
                    <a:pt x="795" y="18"/>
                  </a:lnTo>
                  <a:lnTo>
                    <a:pt x="807" y="15"/>
                  </a:lnTo>
                  <a:lnTo>
                    <a:pt x="819" y="14"/>
                  </a:lnTo>
                  <a:lnTo>
                    <a:pt x="833" y="12"/>
                  </a:lnTo>
                  <a:lnTo>
                    <a:pt x="845" y="11"/>
                  </a:lnTo>
                  <a:lnTo>
                    <a:pt x="857" y="9"/>
                  </a:lnTo>
                  <a:lnTo>
                    <a:pt x="871" y="8"/>
                  </a:lnTo>
                  <a:lnTo>
                    <a:pt x="884" y="7"/>
                  </a:lnTo>
                  <a:close/>
                </a:path>
              </a:pathLst>
            </a:custGeom>
            <a:solidFill>
              <a:srgbClr val="A6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07"/>
            <p:cNvSpPr>
              <a:spLocks/>
            </p:cNvSpPr>
            <p:nvPr/>
          </p:nvSpPr>
          <p:spPr bwMode="auto">
            <a:xfrm>
              <a:off x="5129" y="747"/>
              <a:ext cx="374" cy="356"/>
            </a:xfrm>
            <a:custGeom>
              <a:avLst/>
              <a:gdLst>
                <a:gd name="T0" fmla="*/ 4 w 747"/>
                <a:gd name="T1" fmla="*/ 1 h 712"/>
                <a:gd name="T2" fmla="*/ 5 w 747"/>
                <a:gd name="T3" fmla="*/ 1 h 712"/>
                <a:gd name="T4" fmla="*/ 6 w 747"/>
                <a:gd name="T5" fmla="*/ 1 h 712"/>
                <a:gd name="T6" fmla="*/ 7 w 747"/>
                <a:gd name="T7" fmla="*/ 1 h 712"/>
                <a:gd name="T8" fmla="*/ 7 w 747"/>
                <a:gd name="T9" fmla="*/ 2 h 712"/>
                <a:gd name="T10" fmla="*/ 8 w 747"/>
                <a:gd name="T11" fmla="*/ 2 h 712"/>
                <a:gd name="T12" fmla="*/ 9 w 747"/>
                <a:gd name="T13" fmla="*/ 3 h 712"/>
                <a:gd name="T14" fmla="*/ 10 w 747"/>
                <a:gd name="T15" fmla="*/ 4 h 712"/>
                <a:gd name="T16" fmla="*/ 10 w 747"/>
                <a:gd name="T17" fmla="*/ 4 h 712"/>
                <a:gd name="T18" fmla="*/ 11 w 747"/>
                <a:gd name="T19" fmla="*/ 5 h 712"/>
                <a:gd name="T20" fmla="*/ 11 w 747"/>
                <a:gd name="T21" fmla="*/ 6 h 712"/>
                <a:gd name="T22" fmla="*/ 12 w 747"/>
                <a:gd name="T23" fmla="*/ 7 h 712"/>
                <a:gd name="T24" fmla="*/ 12 w 747"/>
                <a:gd name="T25" fmla="*/ 8 h 712"/>
                <a:gd name="T26" fmla="*/ 12 w 747"/>
                <a:gd name="T27" fmla="*/ 9 h 712"/>
                <a:gd name="T28" fmla="*/ 12 w 747"/>
                <a:gd name="T29" fmla="*/ 9 h 712"/>
                <a:gd name="T30" fmla="*/ 12 w 747"/>
                <a:gd name="T31" fmla="*/ 10 h 712"/>
                <a:gd name="T32" fmla="*/ 12 w 747"/>
                <a:gd name="T33" fmla="*/ 11 h 712"/>
                <a:gd name="T34" fmla="*/ 12 w 747"/>
                <a:gd name="T35" fmla="*/ 11 h 712"/>
                <a:gd name="T36" fmla="*/ 11 w 747"/>
                <a:gd name="T37" fmla="*/ 11 h 712"/>
                <a:gd name="T38" fmla="*/ 11 w 747"/>
                <a:gd name="T39" fmla="*/ 12 h 712"/>
                <a:gd name="T40" fmla="*/ 10 w 747"/>
                <a:gd name="T41" fmla="*/ 12 h 712"/>
                <a:gd name="T42" fmla="*/ 10 w 747"/>
                <a:gd name="T43" fmla="*/ 12 h 712"/>
                <a:gd name="T44" fmla="*/ 9 w 747"/>
                <a:gd name="T45" fmla="*/ 12 h 712"/>
                <a:gd name="T46" fmla="*/ 9 w 747"/>
                <a:gd name="T47" fmla="*/ 12 h 712"/>
                <a:gd name="T48" fmla="*/ 8 w 747"/>
                <a:gd name="T49" fmla="*/ 12 h 712"/>
                <a:gd name="T50" fmla="*/ 8 w 747"/>
                <a:gd name="T51" fmla="*/ 12 h 712"/>
                <a:gd name="T52" fmla="*/ 7 w 747"/>
                <a:gd name="T53" fmla="*/ 11 h 712"/>
                <a:gd name="T54" fmla="*/ 7 w 747"/>
                <a:gd name="T55" fmla="*/ 11 h 712"/>
                <a:gd name="T56" fmla="*/ 6 w 747"/>
                <a:gd name="T57" fmla="*/ 11 h 712"/>
                <a:gd name="T58" fmla="*/ 6 w 747"/>
                <a:gd name="T59" fmla="*/ 11 h 712"/>
                <a:gd name="T60" fmla="*/ 5 w 747"/>
                <a:gd name="T61" fmla="*/ 10 h 712"/>
                <a:gd name="T62" fmla="*/ 4 w 747"/>
                <a:gd name="T63" fmla="*/ 10 h 712"/>
                <a:gd name="T64" fmla="*/ 4 w 747"/>
                <a:gd name="T65" fmla="*/ 9 h 712"/>
                <a:gd name="T66" fmla="*/ 3 w 747"/>
                <a:gd name="T67" fmla="*/ 9 h 712"/>
                <a:gd name="T68" fmla="*/ 3 w 747"/>
                <a:gd name="T69" fmla="*/ 8 h 712"/>
                <a:gd name="T70" fmla="*/ 2 w 747"/>
                <a:gd name="T71" fmla="*/ 8 h 712"/>
                <a:gd name="T72" fmla="*/ 2 w 747"/>
                <a:gd name="T73" fmla="*/ 7 h 712"/>
                <a:gd name="T74" fmla="*/ 2 w 747"/>
                <a:gd name="T75" fmla="*/ 7 h 712"/>
                <a:gd name="T76" fmla="*/ 1 w 747"/>
                <a:gd name="T77" fmla="*/ 6 h 712"/>
                <a:gd name="T78" fmla="*/ 1 w 747"/>
                <a:gd name="T79" fmla="*/ 5 h 712"/>
                <a:gd name="T80" fmla="*/ 1 w 747"/>
                <a:gd name="T81" fmla="*/ 5 h 712"/>
                <a:gd name="T82" fmla="*/ 1 w 747"/>
                <a:gd name="T83" fmla="*/ 4 h 712"/>
                <a:gd name="T84" fmla="*/ 0 w 747"/>
                <a:gd name="T85" fmla="*/ 4 h 712"/>
                <a:gd name="T86" fmla="*/ 0 w 747"/>
                <a:gd name="T87" fmla="*/ 3 h 712"/>
                <a:gd name="T88" fmla="*/ 0 w 747"/>
                <a:gd name="T89" fmla="*/ 3 h 712"/>
                <a:gd name="T90" fmla="*/ 1 w 747"/>
                <a:gd name="T91" fmla="*/ 3 h 712"/>
                <a:gd name="T92" fmla="*/ 1 w 747"/>
                <a:gd name="T93" fmla="*/ 2 h 712"/>
                <a:gd name="T94" fmla="*/ 1 w 747"/>
                <a:gd name="T95" fmla="*/ 2 h 712"/>
                <a:gd name="T96" fmla="*/ 1 w 747"/>
                <a:gd name="T97" fmla="*/ 2 h 712"/>
                <a:gd name="T98" fmla="*/ 1 w 747"/>
                <a:gd name="T99" fmla="*/ 2 h 712"/>
                <a:gd name="T100" fmla="*/ 1 w 747"/>
                <a:gd name="T101" fmla="*/ 1 h 712"/>
                <a:gd name="T102" fmla="*/ 2 w 747"/>
                <a:gd name="T103" fmla="*/ 1 h 712"/>
                <a:gd name="T104" fmla="*/ 2 w 747"/>
                <a:gd name="T105" fmla="*/ 1 h 712"/>
                <a:gd name="T106" fmla="*/ 2 w 747"/>
                <a:gd name="T107" fmla="*/ 1 h 712"/>
                <a:gd name="T108" fmla="*/ 3 w 747"/>
                <a:gd name="T109" fmla="*/ 1 h 712"/>
                <a:gd name="T110" fmla="*/ 3 w 747"/>
                <a:gd name="T111" fmla="*/ 0 h 712"/>
                <a:gd name="T112" fmla="*/ 3 w 747"/>
                <a:gd name="T113" fmla="*/ 0 h 71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47" h="712">
                  <a:moveTo>
                    <a:pt x="176" y="0"/>
                  </a:moveTo>
                  <a:lnTo>
                    <a:pt x="191" y="0"/>
                  </a:lnTo>
                  <a:lnTo>
                    <a:pt x="205" y="0"/>
                  </a:lnTo>
                  <a:lnTo>
                    <a:pt x="218" y="1"/>
                  </a:lnTo>
                  <a:lnTo>
                    <a:pt x="233" y="3"/>
                  </a:lnTo>
                  <a:lnTo>
                    <a:pt x="247" y="5"/>
                  </a:lnTo>
                  <a:lnTo>
                    <a:pt x="262" y="8"/>
                  </a:lnTo>
                  <a:lnTo>
                    <a:pt x="275" y="10"/>
                  </a:lnTo>
                  <a:lnTo>
                    <a:pt x="291" y="15"/>
                  </a:lnTo>
                  <a:lnTo>
                    <a:pt x="303" y="17"/>
                  </a:lnTo>
                  <a:lnTo>
                    <a:pt x="318" y="21"/>
                  </a:lnTo>
                  <a:lnTo>
                    <a:pt x="331" y="27"/>
                  </a:lnTo>
                  <a:lnTo>
                    <a:pt x="345" y="31"/>
                  </a:lnTo>
                  <a:lnTo>
                    <a:pt x="360" y="37"/>
                  </a:lnTo>
                  <a:lnTo>
                    <a:pt x="373" y="44"/>
                  </a:lnTo>
                  <a:lnTo>
                    <a:pt x="387" y="50"/>
                  </a:lnTo>
                  <a:lnTo>
                    <a:pt x="402" y="58"/>
                  </a:lnTo>
                  <a:lnTo>
                    <a:pt x="414" y="64"/>
                  </a:lnTo>
                  <a:lnTo>
                    <a:pt x="428" y="71"/>
                  </a:lnTo>
                  <a:lnTo>
                    <a:pt x="440" y="79"/>
                  </a:lnTo>
                  <a:lnTo>
                    <a:pt x="454" y="88"/>
                  </a:lnTo>
                  <a:lnTo>
                    <a:pt x="467" y="96"/>
                  </a:lnTo>
                  <a:lnTo>
                    <a:pt x="479" y="105"/>
                  </a:lnTo>
                  <a:lnTo>
                    <a:pt x="492" y="114"/>
                  </a:lnTo>
                  <a:lnTo>
                    <a:pt x="506" y="124"/>
                  </a:lnTo>
                  <a:lnTo>
                    <a:pt x="517" y="133"/>
                  </a:lnTo>
                  <a:lnTo>
                    <a:pt x="528" y="144"/>
                  </a:lnTo>
                  <a:lnTo>
                    <a:pt x="540" y="154"/>
                  </a:lnTo>
                  <a:lnTo>
                    <a:pt x="552" y="164"/>
                  </a:lnTo>
                  <a:lnTo>
                    <a:pt x="564" y="174"/>
                  </a:lnTo>
                  <a:lnTo>
                    <a:pt x="575" y="186"/>
                  </a:lnTo>
                  <a:lnTo>
                    <a:pt x="586" y="197"/>
                  </a:lnTo>
                  <a:lnTo>
                    <a:pt x="597" y="209"/>
                  </a:lnTo>
                  <a:lnTo>
                    <a:pt x="607" y="221"/>
                  </a:lnTo>
                  <a:lnTo>
                    <a:pt x="617" y="233"/>
                  </a:lnTo>
                  <a:lnTo>
                    <a:pt x="627" y="244"/>
                  </a:lnTo>
                  <a:lnTo>
                    <a:pt x="636" y="257"/>
                  </a:lnTo>
                  <a:lnTo>
                    <a:pt x="645" y="269"/>
                  </a:lnTo>
                  <a:lnTo>
                    <a:pt x="654" y="282"/>
                  </a:lnTo>
                  <a:lnTo>
                    <a:pt x="663" y="295"/>
                  </a:lnTo>
                  <a:lnTo>
                    <a:pt x="672" y="308"/>
                  </a:lnTo>
                  <a:lnTo>
                    <a:pt x="678" y="322"/>
                  </a:lnTo>
                  <a:lnTo>
                    <a:pt x="686" y="335"/>
                  </a:lnTo>
                  <a:lnTo>
                    <a:pt x="693" y="349"/>
                  </a:lnTo>
                  <a:lnTo>
                    <a:pt x="701" y="362"/>
                  </a:lnTo>
                  <a:lnTo>
                    <a:pt x="706" y="375"/>
                  </a:lnTo>
                  <a:lnTo>
                    <a:pt x="712" y="390"/>
                  </a:lnTo>
                  <a:lnTo>
                    <a:pt x="717" y="404"/>
                  </a:lnTo>
                  <a:lnTo>
                    <a:pt x="723" y="419"/>
                  </a:lnTo>
                  <a:lnTo>
                    <a:pt x="727" y="432"/>
                  </a:lnTo>
                  <a:lnTo>
                    <a:pt x="731" y="446"/>
                  </a:lnTo>
                  <a:lnTo>
                    <a:pt x="734" y="460"/>
                  </a:lnTo>
                  <a:lnTo>
                    <a:pt x="738" y="474"/>
                  </a:lnTo>
                  <a:lnTo>
                    <a:pt x="741" y="489"/>
                  </a:lnTo>
                  <a:lnTo>
                    <a:pt x="743" y="503"/>
                  </a:lnTo>
                  <a:lnTo>
                    <a:pt x="745" y="518"/>
                  </a:lnTo>
                  <a:lnTo>
                    <a:pt x="746" y="532"/>
                  </a:lnTo>
                  <a:lnTo>
                    <a:pt x="746" y="547"/>
                  </a:lnTo>
                  <a:lnTo>
                    <a:pt x="747" y="561"/>
                  </a:lnTo>
                  <a:lnTo>
                    <a:pt x="746" y="576"/>
                  </a:lnTo>
                  <a:lnTo>
                    <a:pt x="746" y="590"/>
                  </a:lnTo>
                  <a:lnTo>
                    <a:pt x="745" y="605"/>
                  </a:lnTo>
                  <a:lnTo>
                    <a:pt x="744" y="619"/>
                  </a:lnTo>
                  <a:lnTo>
                    <a:pt x="742" y="633"/>
                  </a:lnTo>
                  <a:lnTo>
                    <a:pt x="738" y="648"/>
                  </a:lnTo>
                  <a:lnTo>
                    <a:pt x="734" y="653"/>
                  </a:lnTo>
                  <a:lnTo>
                    <a:pt x="730" y="659"/>
                  </a:lnTo>
                  <a:lnTo>
                    <a:pt x="725" y="665"/>
                  </a:lnTo>
                  <a:lnTo>
                    <a:pt x="721" y="670"/>
                  </a:lnTo>
                  <a:lnTo>
                    <a:pt x="715" y="675"/>
                  </a:lnTo>
                  <a:lnTo>
                    <a:pt x="712" y="679"/>
                  </a:lnTo>
                  <a:lnTo>
                    <a:pt x="706" y="682"/>
                  </a:lnTo>
                  <a:lnTo>
                    <a:pt x="702" y="687"/>
                  </a:lnTo>
                  <a:lnTo>
                    <a:pt x="694" y="690"/>
                  </a:lnTo>
                  <a:lnTo>
                    <a:pt x="686" y="695"/>
                  </a:lnTo>
                  <a:lnTo>
                    <a:pt x="678" y="698"/>
                  </a:lnTo>
                  <a:lnTo>
                    <a:pt x="672" y="701"/>
                  </a:lnTo>
                  <a:lnTo>
                    <a:pt x="663" y="705"/>
                  </a:lnTo>
                  <a:lnTo>
                    <a:pt x="655" y="707"/>
                  </a:lnTo>
                  <a:lnTo>
                    <a:pt x="647" y="709"/>
                  </a:lnTo>
                  <a:lnTo>
                    <a:pt x="639" y="710"/>
                  </a:lnTo>
                  <a:lnTo>
                    <a:pt x="630" y="710"/>
                  </a:lnTo>
                  <a:lnTo>
                    <a:pt x="623" y="711"/>
                  </a:lnTo>
                  <a:lnTo>
                    <a:pt x="613" y="711"/>
                  </a:lnTo>
                  <a:lnTo>
                    <a:pt x="605" y="712"/>
                  </a:lnTo>
                  <a:lnTo>
                    <a:pt x="596" y="712"/>
                  </a:lnTo>
                  <a:lnTo>
                    <a:pt x="587" y="712"/>
                  </a:lnTo>
                  <a:lnTo>
                    <a:pt x="578" y="712"/>
                  </a:lnTo>
                  <a:lnTo>
                    <a:pt x="570" y="712"/>
                  </a:lnTo>
                  <a:lnTo>
                    <a:pt x="563" y="711"/>
                  </a:lnTo>
                  <a:lnTo>
                    <a:pt x="557" y="710"/>
                  </a:lnTo>
                  <a:lnTo>
                    <a:pt x="550" y="710"/>
                  </a:lnTo>
                  <a:lnTo>
                    <a:pt x="544" y="710"/>
                  </a:lnTo>
                  <a:lnTo>
                    <a:pt x="537" y="709"/>
                  </a:lnTo>
                  <a:lnTo>
                    <a:pt x="531" y="709"/>
                  </a:lnTo>
                  <a:lnTo>
                    <a:pt x="525" y="709"/>
                  </a:lnTo>
                  <a:lnTo>
                    <a:pt x="519" y="709"/>
                  </a:lnTo>
                  <a:lnTo>
                    <a:pt x="512" y="708"/>
                  </a:lnTo>
                  <a:lnTo>
                    <a:pt x="506" y="708"/>
                  </a:lnTo>
                  <a:lnTo>
                    <a:pt x="500" y="708"/>
                  </a:lnTo>
                  <a:lnTo>
                    <a:pt x="493" y="708"/>
                  </a:lnTo>
                  <a:lnTo>
                    <a:pt x="488" y="708"/>
                  </a:lnTo>
                  <a:lnTo>
                    <a:pt x="482" y="708"/>
                  </a:lnTo>
                  <a:lnTo>
                    <a:pt x="476" y="708"/>
                  </a:lnTo>
                  <a:lnTo>
                    <a:pt x="470" y="709"/>
                  </a:lnTo>
                  <a:lnTo>
                    <a:pt x="459" y="705"/>
                  </a:lnTo>
                  <a:lnTo>
                    <a:pt x="449" y="702"/>
                  </a:lnTo>
                  <a:lnTo>
                    <a:pt x="439" y="699"/>
                  </a:lnTo>
                  <a:lnTo>
                    <a:pt x="428" y="696"/>
                  </a:lnTo>
                  <a:lnTo>
                    <a:pt x="418" y="691"/>
                  </a:lnTo>
                  <a:lnTo>
                    <a:pt x="408" y="687"/>
                  </a:lnTo>
                  <a:lnTo>
                    <a:pt x="398" y="682"/>
                  </a:lnTo>
                  <a:lnTo>
                    <a:pt x="389" y="679"/>
                  </a:lnTo>
                  <a:lnTo>
                    <a:pt x="379" y="674"/>
                  </a:lnTo>
                  <a:lnTo>
                    <a:pt x="368" y="670"/>
                  </a:lnTo>
                  <a:lnTo>
                    <a:pt x="359" y="665"/>
                  </a:lnTo>
                  <a:lnTo>
                    <a:pt x="349" y="659"/>
                  </a:lnTo>
                  <a:lnTo>
                    <a:pt x="339" y="653"/>
                  </a:lnTo>
                  <a:lnTo>
                    <a:pt x="330" y="648"/>
                  </a:lnTo>
                  <a:lnTo>
                    <a:pt x="321" y="643"/>
                  </a:lnTo>
                  <a:lnTo>
                    <a:pt x="312" y="638"/>
                  </a:lnTo>
                  <a:lnTo>
                    <a:pt x="302" y="631"/>
                  </a:lnTo>
                  <a:lnTo>
                    <a:pt x="293" y="625"/>
                  </a:lnTo>
                  <a:lnTo>
                    <a:pt x="283" y="618"/>
                  </a:lnTo>
                  <a:lnTo>
                    <a:pt x="275" y="612"/>
                  </a:lnTo>
                  <a:lnTo>
                    <a:pt x="266" y="605"/>
                  </a:lnTo>
                  <a:lnTo>
                    <a:pt x="257" y="598"/>
                  </a:lnTo>
                  <a:lnTo>
                    <a:pt x="249" y="591"/>
                  </a:lnTo>
                  <a:lnTo>
                    <a:pt x="241" y="584"/>
                  </a:lnTo>
                  <a:lnTo>
                    <a:pt x="233" y="577"/>
                  </a:lnTo>
                  <a:lnTo>
                    <a:pt x="224" y="569"/>
                  </a:lnTo>
                  <a:lnTo>
                    <a:pt x="216" y="561"/>
                  </a:lnTo>
                  <a:lnTo>
                    <a:pt x="208" y="554"/>
                  </a:lnTo>
                  <a:lnTo>
                    <a:pt x="201" y="547"/>
                  </a:lnTo>
                  <a:lnTo>
                    <a:pt x="193" y="539"/>
                  </a:lnTo>
                  <a:lnTo>
                    <a:pt x="185" y="531"/>
                  </a:lnTo>
                  <a:lnTo>
                    <a:pt x="178" y="523"/>
                  </a:lnTo>
                  <a:lnTo>
                    <a:pt x="171" y="513"/>
                  </a:lnTo>
                  <a:lnTo>
                    <a:pt x="163" y="505"/>
                  </a:lnTo>
                  <a:lnTo>
                    <a:pt x="155" y="497"/>
                  </a:lnTo>
                  <a:lnTo>
                    <a:pt x="148" y="489"/>
                  </a:lnTo>
                  <a:lnTo>
                    <a:pt x="140" y="479"/>
                  </a:lnTo>
                  <a:lnTo>
                    <a:pt x="134" y="470"/>
                  </a:lnTo>
                  <a:lnTo>
                    <a:pt x="127" y="462"/>
                  </a:lnTo>
                  <a:lnTo>
                    <a:pt x="122" y="453"/>
                  </a:lnTo>
                  <a:lnTo>
                    <a:pt x="114" y="443"/>
                  </a:lnTo>
                  <a:lnTo>
                    <a:pt x="107" y="434"/>
                  </a:lnTo>
                  <a:lnTo>
                    <a:pt x="100" y="424"/>
                  </a:lnTo>
                  <a:lnTo>
                    <a:pt x="96" y="416"/>
                  </a:lnTo>
                  <a:lnTo>
                    <a:pt x="89" y="406"/>
                  </a:lnTo>
                  <a:lnTo>
                    <a:pt x="84" y="397"/>
                  </a:lnTo>
                  <a:lnTo>
                    <a:pt x="78" y="389"/>
                  </a:lnTo>
                  <a:lnTo>
                    <a:pt x="73" y="380"/>
                  </a:lnTo>
                  <a:lnTo>
                    <a:pt x="67" y="370"/>
                  </a:lnTo>
                  <a:lnTo>
                    <a:pt x="61" y="360"/>
                  </a:lnTo>
                  <a:lnTo>
                    <a:pt x="57" y="351"/>
                  </a:lnTo>
                  <a:lnTo>
                    <a:pt x="53" y="342"/>
                  </a:lnTo>
                  <a:lnTo>
                    <a:pt x="47" y="332"/>
                  </a:lnTo>
                  <a:lnTo>
                    <a:pt x="43" y="322"/>
                  </a:lnTo>
                  <a:lnTo>
                    <a:pt x="38" y="313"/>
                  </a:lnTo>
                  <a:lnTo>
                    <a:pt x="34" y="304"/>
                  </a:lnTo>
                  <a:lnTo>
                    <a:pt x="29" y="293"/>
                  </a:lnTo>
                  <a:lnTo>
                    <a:pt x="26" y="284"/>
                  </a:lnTo>
                  <a:lnTo>
                    <a:pt x="21" y="274"/>
                  </a:lnTo>
                  <a:lnTo>
                    <a:pt x="18" y="265"/>
                  </a:lnTo>
                  <a:lnTo>
                    <a:pt x="14" y="255"/>
                  </a:lnTo>
                  <a:lnTo>
                    <a:pt x="10" y="246"/>
                  </a:lnTo>
                  <a:lnTo>
                    <a:pt x="8" y="236"/>
                  </a:lnTo>
                  <a:lnTo>
                    <a:pt x="5" y="227"/>
                  </a:lnTo>
                  <a:lnTo>
                    <a:pt x="4" y="222"/>
                  </a:lnTo>
                  <a:lnTo>
                    <a:pt x="2" y="216"/>
                  </a:lnTo>
                  <a:lnTo>
                    <a:pt x="0" y="211"/>
                  </a:lnTo>
                  <a:lnTo>
                    <a:pt x="0" y="205"/>
                  </a:lnTo>
                  <a:lnTo>
                    <a:pt x="0" y="199"/>
                  </a:lnTo>
                  <a:lnTo>
                    <a:pt x="0" y="194"/>
                  </a:lnTo>
                  <a:lnTo>
                    <a:pt x="0" y="189"/>
                  </a:lnTo>
                  <a:lnTo>
                    <a:pt x="0" y="184"/>
                  </a:lnTo>
                  <a:lnTo>
                    <a:pt x="0" y="177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63"/>
                  </a:lnTo>
                  <a:lnTo>
                    <a:pt x="0" y="157"/>
                  </a:lnTo>
                  <a:lnTo>
                    <a:pt x="2" y="152"/>
                  </a:lnTo>
                  <a:lnTo>
                    <a:pt x="4" y="147"/>
                  </a:lnTo>
                  <a:lnTo>
                    <a:pt x="5" y="143"/>
                  </a:lnTo>
                  <a:lnTo>
                    <a:pt x="5" y="137"/>
                  </a:lnTo>
                  <a:lnTo>
                    <a:pt x="7" y="131"/>
                  </a:lnTo>
                  <a:lnTo>
                    <a:pt x="8" y="127"/>
                  </a:lnTo>
                  <a:lnTo>
                    <a:pt x="10" y="121"/>
                  </a:lnTo>
                  <a:lnTo>
                    <a:pt x="11" y="116"/>
                  </a:lnTo>
                  <a:lnTo>
                    <a:pt x="12" y="113"/>
                  </a:lnTo>
                  <a:lnTo>
                    <a:pt x="15" y="108"/>
                  </a:lnTo>
                  <a:lnTo>
                    <a:pt x="18" y="104"/>
                  </a:lnTo>
                  <a:lnTo>
                    <a:pt x="19" y="98"/>
                  </a:lnTo>
                  <a:lnTo>
                    <a:pt x="21" y="94"/>
                  </a:lnTo>
                  <a:lnTo>
                    <a:pt x="24" y="89"/>
                  </a:lnTo>
                  <a:lnTo>
                    <a:pt x="27" y="85"/>
                  </a:lnTo>
                  <a:lnTo>
                    <a:pt x="31" y="78"/>
                  </a:lnTo>
                  <a:lnTo>
                    <a:pt x="38" y="70"/>
                  </a:lnTo>
                  <a:lnTo>
                    <a:pt x="41" y="65"/>
                  </a:lnTo>
                  <a:lnTo>
                    <a:pt x="44" y="61"/>
                  </a:lnTo>
                  <a:lnTo>
                    <a:pt x="47" y="57"/>
                  </a:lnTo>
                  <a:lnTo>
                    <a:pt x="50" y="54"/>
                  </a:lnTo>
                  <a:lnTo>
                    <a:pt x="57" y="47"/>
                  </a:lnTo>
                  <a:lnTo>
                    <a:pt x="65" y="40"/>
                  </a:lnTo>
                  <a:lnTo>
                    <a:pt x="73" y="34"/>
                  </a:lnTo>
                  <a:lnTo>
                    <a:pt x="80" y="28"/>
                  </a:lnTo>
                  <a:lnTo>
                    <a:pt x="84" y="26"/>
                  </a:lnTo>
                  <a:lnTo>
                    <a:pt x="88" y="24"/>
                  </a:lnTo>
                  <a:lnTo>
                    <a:pt x="93" y="20"/>
                  </a:lnTo>
                  <a:lnTo>
                    <a:pt x="98" y="19"/>
                  </a:lnTo>
                  <a:lnTo>
                    <a:pt x="103" y="16"/>
                  </a:lnTo>
                  <a:lnTo>
                    <a:pt x="107" y="13"/>
                  </a:lnTo>
                  <a:lnTo>
                    <a:pt x="110" y="12"/>
                  </a:lnTo>
                  <a:lnTo>
                    <a:pt x="116" y="10"/>
                  </a:lnTo>
                  <a:lnTo>
                    <a:pt x="120" y="8"/>
                  </a:lnTo>
                  <a:lnTo>
                    <a:pt x="125" y="7"/>
                  </a:lnTo>
                  <a:lnTo>
                    <a:pt x="130" y="5"/>
                  </a:lnTo>
                  <a:lnTo>
                    <a:pt x="135" y="5"/>
                  </a:lnTo>
                  <a:lnTo>
                    <a:pt x="139" y="2"/>
                  </a:lnTo>
                  <a:lnTo>
                    <a:pt x="145" y="1"/>
                  </a:lnTo>
                  <a:lnTo>
                    <a:pt x="149" y="1"/>
                  </a:lnTo>
                  <a:lnTo>
                    <a:pt x="155" y="1"/>
                  </a:lnTo>
                  <a:lnTo>
                    <a:pt x="161" y="0"/>
                  </a:lnTo>
                  <a:lnTo>
                    <a:pt x="165" y="0"/>
                  </a:lnTo>
                  <a:lnTo>
                    <a:pt x="171" y="0"/>
                  </a:lnTo>
                  <a:lnTo>
                    <a:pt x="176" y="0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108"/>
            <p:cNvSpPr>
              <a:spLocks/>
            </p:cNvSpPr>
            <p:nvPr/>
          </p:nvSpPr>
          <p:spPr bwMode="auto">
            <a:xfrm>
              <a:off x="4771" y="191"/>
              <a:ext cx="232" cy="351"/>
            </a:xfrm>
            <a:custGeom>
              <a:avLst/>
              <a:gdLst>
                <a:gd name="T0" fmla="*/ 3 w 463"/>
                <a:gd name="T1" fmla="*/ 0 h 703"/>
                <a:gd name="T2" fmla="*/ 3 w 463"/>
                <a:gd name="T3" fmla="*/ 0 h 703"/>
                <a:gd name="T4" fmla="*/ 4 w 463"/>
                <a:gd name="T5" fmla="*/ 0 h 703"/>
                <a:gd name="T6" fmla="*/ 4 w 463"/>
                <a:gd name="T7" fmla="*/ 0 h 703"/>
                <a:gd name="T8" fmla="*/ 4 w 463"/>
                <a:gd name="T9" fmla="*/ 0 h 703"/>
                <a:gd name="T10" fmla="*/ 5 w 463"/>
                <a:gd name="T11" fmla="*/ 1 h 703"/>
                <a:gd name="T12" fmla="*/ 5 w 463"/>
                <a:gd name="T13" fmla="*/ 1 h 703"/>
                <a:gd name="T14" fmla="*/ 5 w 463"/>
                <a:gd name="T15" fmla="*/ 1 h 703"/>
                <a:gd name="T16" fmla="*/ 6 w 463"/>
                <a:gd name="T17" fmla="*/ 2 h 703"/>
                <a:gd name="T18" fmla="*/ 6 w 463"/>
                <a:gd name="T19" fmla="*/ 2 h 703"/>
                <a:gd name="T20" fmla="*/ 6 w 463"/>
                <a:gd name="T21" fmla="*/ 3 h 703"/>
                <a:gd name="T22" fmla="*/ 6 w 463"/>
                <a:gd name="T23" fmla="*/ 3 h 703"/>
                <a:gd name="T24" fmla="*/ 7 w 463"/>
                <a:gd name="T25" fmla="*/ 4 h 703"/>
                <a:gd name="T26" fmla="*/ 7 w 463"/>
                <a:gd name="T27" fmla="*/ 4 h 703"/>
                <a:gd name="T28" fmla="*/ 7 w 463"/>
                <a:gd name="T29" fmla="*/ 5 h 703"/>
                <a:gd name="T30" fmla="*/ 7 w 463"/>
                <a:gd name="T31" fmla="*/ 5 h 703"/>
                <a:gd name="T32" fmla="*/ 7 w 463"/>
                <a:gd name="T33" fmla="*/ 5 h 703"/>
                <a:gd name="T34" fmla="*/ 7 w 463"/>
                <a:gd name="T35" fmla="*/ 6 h 703"/>
                <a:gd name="T36" fmla="*/ 8 w 463"/>
                <a:gd name="T37" fmla="*/ 6 h 703"/>
                <a:gd name="T38" fmla="*/ 8 w 463"/>
                <a:gd name="T39" fmla="*/ 7 h 703"/>
                <a:gd name="T40" fmla="*/ 8 w 463"/>
                <a:gd name="T41" fmla="*/ 7 h 703"/>
                <a:gd name="T42" fmla="*/ 8 w 463"/>
                <a:gd name="T43" fmla="*/ 8 h 703"/>
                <a:gd name="T44" fmla="*/ 8 w 463"/>
                <a:gd name="T45" fmla="*/ 8 h 703"/>
                <a:gd name="T46" fmla="*/ 8 w 463"/>
                <a:gd name="T47" fmla="*/ 9 h 703"/>
                <a:gd name="T48" fmla="*/ 7 w 463"/>
                <a:gd name="T49" fmla="*/ 9 h 703"/>
                <a:gd name="T50" fmla="*/ 7 w 463"/>
                <a:gd name="T51" fmla="*/ 9 h 703"/>
                <a:gd name="T52" fmla="*/ 7 w 463"/>
                <a:gd name="T53" fmla="*/ 10 h 703"/>
                <a:gd name="T54" fmla="*/ 7 w 463"/>
                <a:gd name="T55" fmla="*/ 10 h 703"/>
                <a:gd name="T56" fmla="*/ 7 w 463"/>
                <a:gd name="T57" fmla="*/ 10 h 703"/>
                <a:gd name="T58" fmla="*/ 6 w 463"/>
                <a:gd name="T59" fmla="*/ 10 h 703"/>
                <a:gd name="T60" fmla="*/ 6 w 463"/>
                <a:gd name="T61" fmla="*/ 10 h 703"/>
                <a:gd name="T62" fmla="*/ 5 w 463"/>
                <a:gd name="T63" fmla="*/ 10 h 703"/>
                <a:gd name="T64" fmla="*/ 5 w 463"/>
                <a:gd name="T65" fmla="*/ 10 h 703"/>
                <a:gd name="T66" fmla="*/ 4 w 463"/>
                <a:gd name="T67" fmla="*/ 10 h 703"/>
                <a:gd name="T68" fmla="*/ 4 w 463"/>
                <a:gd name="T69" fmla="*/ 9 h 703"/>
                <a:gd name="T70" fmla="*/ 3 w 463"/>
                <a:gd name="T71" fmla="*/ 9 h 703"/>
                <a:gd name="T72" fmla="*/ 3 w 463"/>
                <a:gd name="T73" fmla="*/ 9 h 703"/>
                <a:gd name="T74" fmla="*/ 3 w 463"/>
                <a:gd name="T75" fmla="*/ 8 h 703"/>
                <a:gd name="T76" fmla="*/ 2 w 463"/>
                <a:gd name="T77" fmla="*/ 8 h 703"/>
                <a:gd name="T78" fmla="*/ 2 w 463"/>
                <a:gd name="T79" fmla="*/ 7 h 703"/>
                <a:gd name="T80" fmla="*/ 2 w 463"/>
                <a:gd name="T81" fmla="*/ 7 h 703"/>
                <a:gd name="T82" fmla="*/ 2 w 463"/>
                <a:gd name="T83" fmla="*/ 6 h 703"/>
                <a:gd name="T84" fmla="*/ 1 w 463"/>
                <a:gd name="T85" fmla="*/ 5 h 703"/>
                <a:gd name="T86" fmla="*/ 1 w 463"/>
                <a:gd name="T87" fmla="*/ 5 h 703"/>
                <a:gd name="T88" fmla="*/ 1 w 463"/>
                <a:gd name="T89" fmla="*/ 4 h 703"/>
                <a:gd name="T90" fmla="*/ 1 w 463"/>
                <a:gd name="T91" fmla="*/ 4 h 703"/>
                <a:gd name="T92" fmla="*/ 1 w 463"/>
                <a:gd name="T93" fmla="*/ 3 h 703"/>
                <a:gd name="T94" fmla="*/ 1 w 463"/>
                <a:gd name="T95" fmla="*/ 3 h 703"/>
                <a:gd name="T96" fmla="*/ 0 w 463"/>
                <a:gd name="T97" fmla="*/ 2 h 703"/>
                <a:gd name="T98" fmla="*/ 1 w 463"/>
                <a:gd name="T99" fmla="*/ 2 h 703"/>
                <a:gd name="T100" fmla="*/ 1 w 463"/>
                <a:gd name="T101" fmla="*/ 1 h 703"/>
                <a:gd name="T102" fmla="*/ 1 w 463"/>
                <a:gd name="T103" fmla="*/ 1 h 703"/>
                <a:gd name="T104" fmla="*/ 1 w 463"/>
                <a:gd name="T105" fmla="*/ 0 h 703"/>
                <a:gd name="T106" fmla="*/ 1 w 463"/>
                <a:gd name="T107" fmla="*/ 0 h 703"/>
                <a:gd name="T108" fmla="*/ 2 w 463"/>
                <a:gd name="T109" fmla="*/ 0 h 703"/>
                <a:gd name="T110" fmla="*/ 2 w 463"/>
                <a:gd name="T111" fmla="*/ 0 h 70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463" h="703">
                  <a:moveTo>
                    <a:pt x="118" y="0"/>
                  </a:moveTo>
                  <a:lnTo>
                    <a:pt x="126" y="0"/>
                  </a:lnTo>
                  <a:lnTo>
                    <a:pt x="135" y="0"/>
                  </a:lnTo>
                  <a:lnTo>
                    <a:pt x="144" y="1"/>
                  </a:lnTo>
                  <a:lnTo>
                    <a:pt x="153" y="3"/>
                  </a:lnTo>
                  <a:lnTo>
                    <a:pt x="161" y="4"/>
                  </a:lnTo>
                  <a:lnTo>
                    <a:pt x="168" y="5"/>
                  </a:lnTo>
                  <a:lnTo>
                    <a:pt x="176" y="8"/>
                  </a:lnTo>
                  <a:lnTo>
                    <a:pt x="184" y="10"/>
                  </a:lnTo>
                  <a:lnTo>
                    <a:pt x="192" y="13"/>
                  </a:lnTo>
                  <a:lnTo>
                    <a:pt x="198" y="15"/>
                  </a:lnTo>
                  <a:lnTo>
                    <a:pt x="205" y="18"/>
                  </a:lnTo>
                  <a:lnTo>
                    <a:pt x="213" y="23"/>
                  </a:lnTo>
                  <a:lnTo>
                    <a:pt x="218" y="25"/>
                  </a:lnTo>
                  <a:lnTo>
                    <a:pt x="225" y="29"/>
                  </a:lnTo>
                  <a:lnTo>
                    <a:pt x="232" y="34"/>
                  </a:lnTo>
                  <a:lnTo>
                    <a:pt x="239" y="38"/>
                  </a:lnTo>
                  <a:lnTo>
                    <a:pt x="244" y="43"/>
                  </a:lnTo>
                  <a:lnTo>
                    <a:pt x="250" y="47"/>
                  </a:lnTo>
                  <a:lnTo>
                    <a:pt x="256" y="53"/>
                  </a:lnTo>
                  <a:lnTo>
                    <a:pt x="262" y="58"/>
                  </a:lnTo>
                  <a:lnTo>
                    <a:pt x="267" y="63"/>
                  </a:lnTo>
                  <a:lnTo>
                    <a:pt x="272" y="68"/>
                  </a:lnTo>
                  <a:lnTo>
                    <a:pt x="277" y="74"/>
                  </a:lnTo>
                  <a:lnTo>
                    <a:pt x="283" y="80"/>
                  </a:lnTo>
                  <a:lnTo>
                    <a:pt x="288" y="85"/>
                  </a:lnTo>
                  <a:lnTo>
                    <a:pt x="292" y="93"/>
                  </a:lnTo>
                  <a:lnTo>
                    <a:pt x="296" y="98"/>
                  </a:lnTo>
                  <a:lnTo>
                    <a:pt x="302" y="105"/>
                  </a:lnTo>
                  <a:lnTo>
                    <a:pt x="306" y="112"/>
                  </a:lnTo>
                  <a:lnTo>
                    <a:pt x="310" y="118"/>
                  </a:lnTo>
                  <a:lnTo>
                    <a:pt x="314" y="125"/>
                  </a:lnTo>
                  <a:lnTo>
                    <a:pt x="320" y="133"/>
                  </a:lnTo>
                  <a:lnTo>
                    <a:pt x="323" y="138"/>
                  </a:lnTo>
                  <a:lnTo>
                    <a:pt x="328" y="146"/>
                  </a:lnTo>
                  <a:lnTo>
                    <a:pt x="331" y="153"/>
                  </a:lnTo>
                  <a:lnTo>
                    <a:pt x="335" y="161"/>
                  </a:lnTo>
                  <a:lnTo>
                    <a:pt x="339" y="167"/>
                  </a:lnTo>
                  <a:lnTo>
                    <a:pt x="342" y="175"/>
                  </a:lnTo>
                  <a:lnTo>
                    <a:pt x="345" y="182"/>
                  </a:lnTo>
                  <a:lnTo>
                    <a:pt x="350" y="190"/>
                  </a:lnTo>
                  <a:lnTo>
                    <a:pt x="353" y="196"/>
                  </a:lnTo>
                  <a:lnTo>
                    <a:pt x="357" y="204"/>
                  </a:lnTo>
                  <a:lnTo>
                    <a:pt x="360" y="212"/>
                  </a:lnTo>
                  <a:lnTo>
                    <a:pt x="364" y="220"/>
                  </a:lnTo>
                  <a:lnTo>
                    <a:pt x="368" y="226"/>
                  </a:lnTo>
                  <a:lnTo>
                    <a:pt x="371" y="235"/>
                  </a:lnTo>
                  <a:lnTo>
                    <a:pt x="374" y="243"/>
                  </a:lnTo>
                  <a:lnTo>
                    <a:pt x="379" y="250"/>
                  </a:lnTo>
                  <a:lnTo>
                    <a:pt x="381" y="257"/>
                  </a:lnTo>
                  <a:lnTo>
                    <a:pt x="384" y="264"/>
                  </a:lnTo>
                  <a:lnTo>
                    <a:pt x="388" y="271"/>
                  </a:lnTo>
                  <a:lnTo>
                    <a:pt x="391" y="279"/>
                  </a:lnTo>
                  <a:lnTo>
                    <a:pt x="394" y="285"/>
                  </a:lnTo>
                  <a:lnTo>
                    <a:pt x="398" y="293"/>
                  </a:lnTo>
                  <a:lnTo>
                    <a:pt x="401" y="300"/>
                  </a:lnTo>
                  <a:lnTo>
                    <a:pt x="404" y="308"/>
                  </a:lnTo>
                  <a:lnTo>
                    <a:pt x="407" y="314"/>
                  </a:lnTo>
                  <a:lnTo>
                    <a:pt x="410" y="321"/>
                  </a:lnTo>
                  <a:lnTo>
                    <a:pt x="413" y="328"/>
                  </a:lnTo>
                  <a:lnTo>
                    <a:pt x="418" y="335"/>
                  </a:lnTo>
                  <a:lnTo>
                    <a:pt x="421" y="341"/>
                  </a:lnTo>
                  <a:lnTo>
                    <a:pt x="424" y="348"/>
                  </a:lnTo>
                  <a:lnTo>
                    <a:pt x="428" y="354"/>
                  </a:lnTo>
                  <a:lnTo>
                    <a:pt x="432" y="361"/>
                  </a:lnTo>
                  <a:lnTo>
                    <a:pt x="433" y="365"/>
                  </a:lnTo>
                  <a:lnTo>
                    <a:pt x="437" y="371"/>
                  </a:lnTo>
                  <a:lnTo>
                    <a:pt x="439" y="377"/>
                  </a:lnTo>
                  <a:lnTo>
                    <a:pt x="441" y="383"/>
                  </a:lnTo>
                  <a:lnTo>
                    <a:pt x="443" y="389"/>
                  </a:lnTo>
                  <a:lnTo>
                    <a:pt x="445" y="395"/>
                  </a:lnTo>
                  <a:lnTo>
                    <a:pt x="447" y="401"/>
                  </a:lnTo>
                  <a:lnTo>
                    <a:pt x="449" y="409"/>
                  </a:lnTo>
                  <a:lnTo>
                    <a:pt x="450" y="415"/>
                  </a:lnTo>
                  <a:lnTo>
                    <a:pt x="452" y="422"/>
                  </a:lnTo>
                  <a:lnTo>
                    <a:pt x="453" y="429"/>
                  </a:lnTo>
                  <a:lnTo>
                    <a:pt x="456" y="437"/>
                  </a:lnTo>
                  <a:lnTo>
                    <a:pt x="456" y="443"/>
                  </a:lnTo>
                  <a:lnTo>
                    <a:pt x="458" y="451"/>
                  </a:lnTo>
                  <a:lnTo>
                    <a:pt x="459" y="459"/>
                  </a:lnTo>
                  <a:lnTo>
                    <a:pt x="460" y="467"/>
                  </a:lnTo>
                  <a:lnTo>
                    <a:pt x="460" y="473"/>
                  </a:lnTo>
                  <a:lnTo>
                    <a:pt x="461" y="481"/>
                  </a:lnTo>
                  <a:lnTo>
                    <a:pt x="462" y="489"/>
                  </a:lnTo>
                  <a:lnTo>
                    <a:pt x="463" y="497"/>
                  </a:lnTo>
                  <a:lnTo>
                    <a:pt x="463" y="505"/>
                  </a:lnTo>
                  <a:lnTo>
                    <a:pt x="463" y="512"/>
                  </a:lnTo>
                  <a:lnTo>
                    <a:pt x="463" y="520"/>
                  </a:lnTo>
                  <a:lnTo>
                    <a:pt x="463" y="528"/>
                  </a:lnTo>
                  <a:lnTo>
                    <a:pt x="462" y="535"/>
                  </a:lnTo>
                  <a:lnTo>
                    <a:pt x="461" y="542"/>
                  </a:lnTo>
                  <a:lnTo>
                    <a:pt x="460" y="550"/>
                  </a:lnTo>
                  <a:lnTo>
                    <a:pt x="460" y="558"/>
                  </a:lnTo>
                  <a:lnTo>
                    <a:pt x="459" y="565"/>
                  </a:lnTo>
                  <a:lnTo>
                    <a:pt x="458" y="572"/>
                  </a:lnTo>
                  <a:lnTo>
                    <a:pt x="457" y="579"/>
                  </a:lnTo>
                  <a:lnTo>
                    <a:pt x="456" y="587"/>
                  </a:lnTo>
                  <a:lnTo>
                    <a:pt x="453" y="592"/>
                  </a:lnTo>
                  <a:lnTo>
                    <a:pt x="451" y="600"/>
                  </a:lnTo>
                  <a:lnTo>
                    <a:pt x="448" y="606"/>
                  </a:lnTo>
                  <a:lnTo>
                    <a:pt x="447" y="612"/>
                  </a:lnTo>
                  <a:lnTo>
                    <a:pt x="443" y="619"/>
                  </a:lnTo>
                  <a:lnTo>
                    <a:pt x="441" y="625"/>
                  </a:lnTo>
                  <a:lnTo>
                    <a:pt x="438" y="630"/>
                  </a:lnTo>
                  <a:lnTo>
                    <a:pt x="436" y="638"/>
                  </a:lnTo>
                  <a:lnTo>
                    <a:pt x="431" y="643"/>
                  </a:lnTo>
                  <a:lnTo>
                    <a:pt x="428" y="648"/>
                  </a:lnTo>
                  <a:lnTo>
                    <a:pt x="424" y="654"/>
                  </a:lnTo>
                  <a:lnTo>
                    <a:pt x="421" y="659"/>
                  </a:lnTo>
                  <a:lnTo>
                    <a:pt x="417" y="664"/>
                  </a:lnTo>
                  <a:lnTo>
                    <a:pt x="412" y="669"/>
                  </a:lnTo>
                  <a:lnTo>
                    <a:pt x="407" y="673"/>
                  </a:lnTo>
                  <a:lnTo>
                    <a:pt x="402" y="677"/>
                  </a:lnTo>
                  <a:lnTo>
                    <a:pt x="397" y="680"/>
                  </a:lnTo>
                  <a:lnTo>
                    <a:pt x="391" y="685"/>
                  </a:lnTo>
                  <a:lnTo>
                    <a:pt x="386" y="687"/>
                  </a:lnTo>
                  <a:lnTo>
                    <a:pt x="380" y="690"/>
                  </a:lnTo>
                  <a:lnTo>
                    <a:pt x="373" y="693"/>
                  </a:lnTo>
                  <a:lnTo>
                    <a:pt x="368" y="696"/>
                  </a:lnTo>
                  <a:lnTo>
                    <a:pt x="360" y="697"/>
                  </a:lnTo>
                  <a:lnTo>
                    <a:pt x="354" y="700"/>
                  </a:lnTo>
                  <a:lnTo>
                    <a:pt x="347" y="700"/>
                  </a:lnTo>
                  <a:lnTo>
                    <a:pt x="340" y="702"/>
                  </a:lnTo>
                  <a:lnTo>
                    <a:pt x="332" y="702"/>
                  </a:lnTo>
                  <a:lnTo>
                    <a:pt x="324" y="703"/>
                  </a:lnTo>
                  <a:lnTo>
                    <a:pt x="315" y="702"/>
                  </a:lnTo>
                  <a:lnTo>
                    <a:pt x="308" y="702"/>
                  </a:lnTo>
                  <a:lnTo>
                    <a:pt x="299" y="700"/>
                  </a:lnTo>
                  <a:lnTo>
                    <a:pt x="291" y="700"/>
                  </a:lnTo>
                  <a:lnTo>
                    <a:pt x="282" y="694"/>
                  </a:lnTo>
                  <a:lnTo>
                    <a:pt x="273" y="688"/>
                  </a:lnTo>
                  <a:lnTo>
                    <a:pt x="265" y="684"/>
                  </a:lnTo>
                  <a:lnTo>
                    <a:pt x="257" y="678"/>
                  </a:lnTo>
                  <a:lnTo>
                    <a:pt x="250" y="673"/>
                  </a:lnTo>
                  <a:lnTo>
                    <a:pt x="242" y="666"/>
                  </a:lnTo>
                  <a:lnTo>
                    <a:pt x="235" y="660"/>
                  </a:lnTo>
                  <a:lnTo>
                    <a:pt x="229" y="654"/>
                  </a:lnTo>
                  <a:lnTo>
                    <a:pt x="221" y="647"/>
                  </a:lnTo>
                  <a:lnTo>
                    <a:pt x="214" y="641"/>
                  </a:lnTo>
                  <a:lnTo>
                    <a:pt x="206" y="635"/>
                  </a:lnTo>
                  <a:lnTo>
                    <a:pt x="201" y="628"/>
                  </a:lnTo>
                  <a:lnTo>
                    <a:pt x="194" y="621"/>
                  </a:lnTo>
                  <a:lnTo>
                    <a:pt x="187" y="615"/>
                  </a:lnTo>
                  <a:lnTo>
                    <a:pt x="182" y="608"/>
                  </a:lnTo>
                  <a:lnTo>
                    <a:pt x="176" y="601"/>
                  </a:lnTo>
                  <a:lnTo>
                    <a:pt x="169" y="594"/>
                  </a:lnTo>
                  <a:lnTo>
                    <a:pt x="164" y="587"/>
                  </a:lnTo>
                  <a:lnTo>
                    <a:pt x="158" y="579"/>
                  </a:lnTo>
                  <a:lnTo>
                    <a:pt x="153" y="572"/>
                  </a:lnTo>
                  <a:lnTo>
                    <a:pt x="147" y="565"/>
                  </a:lnTo>
                  <a:lnTo>
                    <a:pt x="142" y="557"/>
                  </a:lnTo>
                  <a:lnTo>
                    <a:pt x="137" y="549"/>
                  </a:lnTo>
                  <a:lnTo>
                    <a:pt x="133" y="542"/>
                  </a:lnTo>
                  <a:lnTo>
                    <a:pt x="127" y="533"/>
                  </a:lnTo>
                  <a:lnTo>
                    <a:pt x="123" y="526"/>
                  </a:lnTo>
                  <a:lnTo>
                    <a:pt x="117" y="518"/>
                  </a:lnTo>
                  <a:lnTo>
                    <a:pt x="113" y="510"/>
                  </a:lnTo>
                  <a:lnTo>
                    <a:pt x="107" y="501"/>
                  </a:lnTo>
                  <a:lnTo>
                    <a:pt x="104" y="493"/>
                  </a:lnTo>
                  <a:lnTo>
                    <a:pt x="99" y="484"/>
                  </a:lnTo>
                  <a:lnTo>
                    <a:pt x="96" y="477"/>
                  </a:lnTo>
                  <a:lnTo>
                    <a:pt x="92" y="468"/>
                  </a:lnTo>
                  <a:lnTo>
                    <a:pt x="88" y="460"/>
                  </a:lnTo>
                  <a:lnTo>
                    <a:pt x="84" y="450"/>
                  </a:lnTo>
                  <a:lnTo>
                    <a:pt x="80" y="442"/>
                  </a:lnTo>
                  <a:lnTo>
                    <a:pt x="76" y="433"/>
                  </a:lnTo>
                  <a:lnTo>
                    <a:pt x="73" y="426"/>
                  </a:lnTo>
                  <a:lnTo>
                    <a:pt x="68" y="415"/>
                  </a:lnTo>
                  <a:lnTo>
                    <a:pt x="65" y="408"/>
                  </a:lnTo>
                  <a:lnTo>
                    <a:pt x="61" y="399"/>
                  </a:lnTo>
                  <a:lnTo>
                    <a:pt x="58" y="390"/>
                  </a:lnTo>
                  <a:lnTo>
                    <a:pt x="54" y="381"/>
                  </a:lnTo>
                  <a:lnTo>
                    <a:pt x="51" y="373"/>
                  </a:lnTo>
                  <a:lnTo>
                    <a:pt x="48" y="363"/>
                  </a:lnTo>
                  <a:lnTo>
                    <a:pt x="46" y="355"/>
                  </a:lnTo>
                  <a:lnTo>
                    <a:pt x="43" y="346"/>
                  </a:lnTo>
                  <a:lnTo>
                    <a:pt x="40" y="339"/>
                  </a:lnTo>
                  <a:lnTo>
                    <a:pt x="37" y="329"/>
                  </a:lnTo>
                  <a:lnTo>
                    <a:pt x="35" y="320"/>
                  </a:lnTo>
                  <a:lnTo>
                    <a:pt x="31" y="311"/>
                  </a:lnTo>
                  <a:lnTo>
                    <a:pt x="29" y="302"/>
                  </a:lnTo>
                  <a:lnTo>
                    <a:pt x="27" y="292"/>
                  </a:lnTo>
                  <a:lnTo>
                    <a:pt x="24" y="284"/>
                  </a:lnTo>
                  <a:lnTo>
                    <a:pt x="21" y="275"/>
                  </a:lnTo>
                  <a:lnTo>
                    <a:pt x="19" y="266"/>
                  </a:lnTo>
                  <a:lnTo>
                    <a:pt x="16" y="257"/>
                  </a:lnTo>
                  <a:lnTo>
                    <a:pt x="14" y="249"/>
                  </a:lnTo>
                  <a:lnTo>
                    <a:pt x="11" y="240"/>
                  </a:lnTo>
                  <a:lnTo>
                    <a:pt x="9" y="232"/>
                  </a:lnTo>
                  <a:lnTo>
                    <a:pt x="7" y="223"/>
                  </a:lnTo>
                  <a:lnTo>
                    <a:pt x="5" y="215"/>
                  </a:lnTo>
                  <a:lnTo>
                    <a:pt x="4" y="206"/>
                  </a:lnTo>
                  <a:lnTo>
                    <a:pt x="1" y="198"/>
                  </a:lnTo>
                  <a:lnTo>
                    <a:pt x="0" y="191"/>
                  </a:lnTo>
                  <a:lnTo>
                    <a:pt x="0" y="183"/>
                  </a:lnTo>
                  <a:lnTo>
                    <a:pt x="0" y="175"/>
                  </a:lnTo>
                  <a:lnTo>
                    <a:pt x="0" y="167"/>
                  </a:lnTo>
                  <a:lnTo>
                    <a:pt x="0" y="159"/>
                  </a:lnTo>
                  <a:lnTo>
                    <a:pt x="1" y="152"/>
                  </a:lnTo>
                  <a:lnTo>
                    <a:pt x="2" y="144"/>
                  </a:lnTo>
                  <a:lnTo>
                    <a:pt x="5" y="136"/>
                  </a:lnTo>
                  <a:lnTo>
                    <a:pt x="6" y="128"/>
                  </a:lnTo>
                  <a:lnTo>
                    <a:pt x="8" y="121"/>
                  </a:lnTo>
                  <a:lnTo>
                    <a:pt x="9" y="113"/>
                  </a:lnTo>
                  <a:lnTo>
                    <a:pt x="11" y="106"/>
                  </a:lnTo>
                  <a:lnTo>
                    <a:pt x="15" y="98"/>
                  </a:lnTo>
                  <a:lnTo>
                    <a:pt x="17" y="92"/>
                  </a:lnTo>
                  <a:lnTo>
                    <a:pt x="20" y="85"/>
                  </a:lnTo>
                  <a:lnTo>
                    <a:pt x="25" y="78"/>
                  </a:lnTo>
                  <a:lnTo>
                    <a:pt x="27" y="70"/>
                  </a:lnTo>
                  <a:lnTo>
                    <a:pt x="31" y="65"/>
                  </a:lnTo>
                  <a:lnTo>
                    <a:pt x="35" y="58"/>
                  </a:lnTo>
                  <a:lnTo>
                    <a:pt x="40" y="53"/>
                  </a:lnTo>
                  <a:lnTo>
                    <a:pt x="46" y="46"/>
                  </a:lnTo>
                  <a:lnTo>
                    <a:pt x="50" y="40"/>
                  </a:lnTo>
                  <a:lnTo>
                    <a:pt x="56" y="35"/>
                  </a:lnTo>
                  <a:lnTo>
                    <a:pt x="61" y="30"/>
                  </a:lnTo>
                  <a:lnTo>
                    <a:pt x="67" y="25"/>
                  </a:lnTo>
                  <a:lnTo>
                    <a:pt x="74" y="19"/>
                  </a:lnTo>
                  <a:lnTo>
                    <a:pt x="80" y="15"/>
                  </a:lnTo>
                  <a:lnTo>
                    <a:pt x="87" y="13"/>
                  </a:lnTo>
                  <a:lnTo>
                    <a:pt x="94" y="8"/>
                  </a:lnTo>
                  <a:lnTo>
                    <a:pt x="102" y="5"/>
                  </a:lnTo>
                  <a:lnTo>
                    <a:pt x="109" y="3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109"/>
            <p:cNvSpPr>
              <a:spLocks/>
            </p:cNvSpPr>
            <p:nvPr/>
          </p:nvSpPr>
          <p:spPr bwMode="auto">
            <a:xfrm>
              <a:off x="4761" y="107"/>
              <a:ext cx="112" cy="456"/>
            </a:xfrm>
            <a:custGeom>
              <a:avLst/>
              <a:gdLst>
                <a:gd name="T0" fmla="*/ 1 w 224"/>
                <a:gd name="T1" fmla="*/ 6 h 913"/>
                <a:gd name="T2" fmla="*/ 1 w 224"/>
                <a:gd name="T3" fmla="*/ 6 h 913"/>
                <a:gd name="T4" fmla="*/ 1 w 224"/>
                <a:gd name="T5" fmla="*/ 5 h 913"/>
                <a:gd name="T6" fmla="*/ 1 w 224"/>
                <a:gd name="T7" fmla="*/ 4 h 913"/>
                <a:gd name="T8" fmla="*/ 1 w 224"/>
                <a:gd name="T9" fmla="*/ 4 h 913"/>
                <a:gd name="T10" fmla="*/ 1 w 224"/>
                <a:gd name="T11" fmla="*/ 3 h 913"/>
                <a:gd name="T12" fmla="*/ 1 w 224"/>
                <a:gd name="T13" fmla="*/ 3 h 913"/>
                <a:gd name="T14" fmla="*/ 1 w 224"/>
                <a:gd name="T15" fmla="*/ 2 h 913"/>
                <a:gd name="T16" fmla="*/ 1 w 224"/>
                <a:gd name="T17" fmla="*/ 1 h 913"/>
                <a:gd name="T18" fmla="*/ 1 w 224"/>
                <a:gd name="T19" fmla="*/ 1 h 913"/>
                <a:gd name="T20" fmla="*/ 1 w 224"/>
                <a:gd name="T21" fmla="*/ 1 h 913"/>
                <a:gd name="T22" fmla="*/ 1 w 224"/>
                <a:gd name="T23" fmla="*/ 0 h 913"/>
                <a:gd name="T24" fmla="*/ 2 w 224"/>
                <a:gd name="T25" fmla="*/ 0 h 913"/>
                <a:gd name="T26" fmla="*/ 2 w 224"/>
                <a:gd name="T27" fmla="*/ 0 h 913"/>
                <a:gd name="T28" fmla="*/ 1 w 224"/>
                <a:gd name="T29" fmla="*/ 0 h 913"/>
                <a:gd name="T30" fmla="*/ 1 w 224"/>
                <a:gd name="T31" fmla="*/ 0 h 913"/>
                <a:gd name="T32" fmla="*/ 1 w 224"/>
                <a:gd name="T33" fmla="*/ 0 h 913"/>
                <a:gd name="T34" fmla="*/ 1 w 224"/>
                <a:gd name="T35" fmla="*/ 0 h 913"/>
                <a:gd name="T36" fmla="*/ 1 w 224"/>
                <a:gd name="T37" fmla="*/ 1 h 913"/>
                <a:gd name="T38" fmla="*/ 1 w 224"/>
                <a:gd name="T39" fmla="*/ 1 h 913"/>
                <a:gd name="T40" fmla="*/ 1 w 224"/>
                <a:gd name="T41" fmla="*/ 2 h 913"/>
                <a:gd name="T42" fmla="*/ 1 w 224"/>
                <a:gd name="T43" fmla="*/ 2 h 913"/>
                <a:gd name="T44" fmla="*/ 1 w 224"/>
                <a:gd name="T45" fmla="*/ 3 h 913"/>
                <a:gd name="T46" fmla="*/ 1 w 224"/>
                <a:gd name="T47" fmla="*/ 3 h 913"/>
                <a:gd name="T48" fmla="*/ 1 w 224"/>
                <a:gd name="T49" fmla="*/ 4 h 913"/>
                <a:gd name="T50" fmla="*/ 0 w 224"/>
                <a:gd name="T51" fmla="*/ 4 h 913"/>
                <a:gd name="T52" fmla="*/ 1 w 224"/>
                <a:gd name="T53" fmla="*/ 5 h 913"/>
                <a:gd name="T54" fmla="*/ 1 w 224"/>
                <a:gd name="T55" fmla="*/ 6 h 913"/>
                <a:gd name="T56" fmla="*/ 1 w 224"/>
                <a:gd name="T57" fmla="*/ 6 h 913"/>
                <a:gd name="T58" fmla="*/ 1 w 224"/>
                <a:gd name="T59" fmla="*/ 7 h 913"/>
                <a:gd name="T60" fmla="*/ 1 w 224"/>
                <a:gd name="T61" fmla="*/ 8 h 913"/>
                <a:gd name="T62" fmla="*/ 1 w 224"/>
                <a:gd name="T63" fmla="*/ 8 h 913"/>
                <a:gd name="T64" fmla="*/ 1 w 224"/>
                <a:gd name="T65" fmla="*/ 9 h 913"/>
                <a:gd name="T66" fmla="*/ 2 w 224"/>
                <a:gd name="T67" fmla="*/ 10 h 913"/>
                <a:gd name="T68" fmla="*/ 2 w 224"/>
                <a:gd name="T69" fmla="*/ 10 h 913"/>
                <a:gd name="T70" fmla="*/ 2 w 224"/>
                <a:gd name="T71" fmla="*/ 11 h 913"/>
                <a:gd name="T72" fmla="*/ 2 w 224"/>
                <a:gd name="T73" fmla="*/ 11 h 913"/>
                <a:gd name="T74" fmla="*/ 3 w 224"/>
                <a:gd name="T75" fmla="*/ 12 h 913"/>
                <a:gd name="T76" fmla="*/ 3 w 224"/>
                <a:gd name="T77" fmla="*/ 12 h 913"/>
                <a:gd name="T78" fmla="*/ 3 w 224"/>
                <a:gd name="T79" fmla="*/ 13 h 913"/>
                <a:gd name="T80" fmla="*/ 3 w 224"/>
                <a:gd name="T81" fmla="*/ 13 h 913"/>
                <a:gd name="T82" fmla="*/ 3 w 224"/>
                <a:gd name="T83" fmla="*/ 13 h 913"/>
                <a:gd name="T84" fmla="*/ 4 w 224"/>
                <a:gd name="T85" fmla="*/ 14 h 913"/>
                <a:gd name="T86" fmla="*/ 4 w 224"/>
                <a:gd name="T87" fmla="*/ 14 h 913"/>
                <a:gd name="T88" fmla="*/ 4 w 224"/>
                <a:gd name="T89" fmla="*/ 13 h 913"/>
                <a:gd name="T90" fmla="*/ 4 w 224"/>
                <a:gd name="T91" fmla="*/ 13 h 913"/>
                <a:gd name="T92" fmla="*/ 3 w 224"/>
                <a:gd name="T93" fmla="*/ 13 h 913"/>
                <a:gd name="T94" fmla="*/ 3 w 224"/>
                <a:gd name="T95" fmla="*/ 12 h 913"/>
                <a:gd name="T96" fmla="*/ 3 w 224"/>
                <a:gd name="T97" fmla="*/ 12 h 913"/>
                <a:gd name="T98" fmla="*/ 3 w 224"/>
                <a:gd name="T99" fmla="*/ 12 h 913"/>
                <a:gd name="T100" fmla="*/ 3 w 224"/>
                <a:gd name="T101" fmla="*/ 11 h 913"/>
                <a:gd name="T102" fmla="*/ 2 w 224"/>
                <a:gd name="T103" fmla="*/ 11 h 913"/>
                <a:gd name="T104" fmla="*/ 2 w 224"/>
                <a:gd name="T105" fmla="*/ 10 h 913"/>
                <a:gd name="T106" fmla="*/ 2 w 224"/>
                <a:gd name="T107" fmla="*/ 10 h 913"/>
                <a:gd name="T108" fmla="*/ 2 w 224"/>
                <a:gd name="T109" fmla="*/ 9 h 913"/>
                <a:gd name="T110" fmla="*/ 2 w 224"/>
                <a:gd name="T111" fmla="*/ 8 h 913"/>
                <a:gd name="T112" fmla="*/ 1 w 224"/>
                <a:gd name="T113" fmla="*/ 8 h 913"/>
                <a:gd name="T114" fmla="*/ 1 w 224"/>
                <a:gd name="T115" fmla="*/ 7 h 913"/>
                <a:gd name="T116" fmla="*/ 1 w 224"/>
                <a:gd name="T117" fmla="*/ 7 h 91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24" h="913">
                  <a:moveTo>
                    <a:pt x="34" y="464"/>
                  </a:moveTo>
                  <a:lnTo>
                    <a:pt x="31" y="453"/>
                  </a:lnTo>
                  <a:lnTo>
                    <a:pt x="28" y="442"/>
                  </a:lnTo>
                  <a:lnTo>
                    <a:pt x="26" y="431"/>
                  </a:lnTo>
                  <a:lnTo>
                    <a:pt x="24" y="421"/>
                  </a:lnTo>
                  <a:lnTo>
                    <a:pt x="21" y="411"/>
                  </a:lnTo>
                  <a:lnTo>
                    <a:pt x="20" y="400"/>
                  </a:lnTo>
                  <a:lnTo>
                    <a:pt x="19" y="390"/>
                  </a:lnTo>
                  <a:lnTo>
                    <a:pt x="19" y="380"/>
                  </a:lnTo>
                  <a:lnTo>
                    <a:pt x="17" y="369"/>
                  </a:lnTo>
                  <a:lnTo>
                    <a:pt x="17" y="359"/>
                  </a:lnTo>
                  <a:lnTo>
                    <a:pt x="17" y="349"/>
                  </a:lnTo>
                  <a:lnTo>
                    <a:pt x="17" y="338"/>
                  </a:lnTo>
                  <a:lnTo>
                    <a:pt x="16" y="327"/>
                  </a:lnTo>
                  <a:lnTo>
                    <a:pt x="16" y="317"/>
                  </a:lnTo>
                  <a:lnTo>
                    <a:pt x="16" y="306"/>
                  </a:lnTo>
                  <a:lnTo>
                    <a:pt x="17" y="297"/>
                  </a:lnTo>
                  <a:lnTo>
                    <a:pt x="17" y="287"/>
                  </a:lnTo>
                  <a:lnTo>
                    <a:pt x="17" y="276"/>
                  </a:lnTo>
                  <a:lnTo>
                    <a:pt x="17" y="267"/>
                  </a:lnTo>
                  <a:lnTo>
                    <a:pt x="18" y="257"/>
                  </a:lnTo>
                  <a:lnTo>
                    <a:pt x="18" y="247"/>
                  </a:lnTo>
                  <a:lnTo>
                    <a:pt x="20" y="238"/>
                  </a:lnTo>
                  <a:lnTo>
                    <a:pt x="20" y="230"/>
                  </a:lnTo>
                  <a:lnTo>
                    <a:pt x="22" y="221"/>
                  </a:lnTo>
                  <a:lnTo>
                    <a:pt x="22" y="211"/>
                  </a:lnTo>
                  <a:lnTo>
                    <a:pt x="24" y="203"/>
                  </a:lnTo>
                  <a:lnTo>
                    <a:pt x="25" y="193"/>
                  </a:lnTo>
                  <a:lnTo>
                    <a:pt x="27" y="184"/>
                  </a:lnTo>
                  <a:lnTo>
                    <a:pt x="28" y="176"/>
                  </a:lnTo>
                  <a:lnTo>
                    <a:pt x="30" y="167"/>
                  </a:lnTo>
                  <a:lnTo>
                    <a:pt x="31" y="159"/>
                  </a:lnTo>
                  <a:lnTo>
                    <a:pt x="35" y="152"/>
                  </a:lnTo>
                  <a:lnTo>
                    <a:pt x="36" y="143"/>
                  </a:lnTo>
                  <a:lnTo>
                    <a:pt x="37" y="135"/>
                  </a:lnTo>
                  <a:lnTo>
                    <a:pt x="39" y="127"/>
                  </a:lnTo>
                  <a:lnTo>
                    <a:pt x="40" y="120"/>
                  </a:lnTo>
                  <a:lnTo>
                    <a:pt x="43" y="113"/>
                  </a:lnTo>
                  <a:lnTo>
                    <a:pt x="44" y="105"/>
                  </a:lnTo>
                  <a:lnTo>
                    <a:pt x="46" y="98"/>
                  </a:lnTo>
                  <a:lnTo>
                    <a:pt x="48" y="92"/>
                  </a:lnTo>
                  <a:lnTo>
                    <a:pt x="50" y="85"/>
                  </a:lnTo>
                  <a:lnTo>
                    <a:pt x="51" y="79"/>
                  </a:lnTo>
                  <a:lnTo>
                    <a:pt x="54" y="73"/>
                  </a:lnTo>
                  <a:lnTo>
                    <a:pt x="55" y="67"/>
                  </a:lnTo>
                  <a:lnTo>
                    <a:pt x="57" y="61"/>
                  </a:lnTo>
                  <a:lnTo>
                    <a:pt x="58" y="57"/>
                  </a:lnTo>
                  <a:lnTo>
                    <a:pt x="60" y="51"/>
                  </a:lnTo>
                  <a:lnTo>
                    <a:pt x="63" y="47"/>
                  </a:lnTo>
                  <a:lnTo>
                    <a:pt x="64" y="41"/>
                  </a:lnTo>
                  <a:lnTo>
                    <a:pt x="66" y="37"/>
                  </a:lnTo>
                  <a:lnTo>
                    <a:pt x="66" y="33"/>
                  </a:lnTo>
                  <a:lnTo>
                    <a:pt x="68" y="29"/>
                  </a:lnTo>
                  <a:lnTo>
                    <a:pt x="70" y="21"/>
                  </a:lnTo>
                  <a:lnTo>
                    <a:pt x="74" y="17"/>
                  </a:lnTo>
                  <a:lnTo>
                    <a:pt x="74" y="11"/>
                  </a:lnTo>
                  <a:lnTo>
                    <a:pt x="76" y="9"/>
                  </a:lnTo>
                  <a:lnTo>
                    <a:pt x="77" y="7"/>
                  </a:lnTo>
                  <a:lnTo>
                    <a:pt x="78" y="7"/>
                  </a:lnTo>
                  <a:lnTo>
                    <a:pt x="64" y="0"/>
                  </a:lnTo>
                  <a:lnTo>
                    <a:pt x="63" y="0"/>
                  </a:lnTo>
                  <a:lnTo>
                    <a:pt x="61" y="2"/>
                  </a:lnTo>
                  <a:lnTo>
                    <a:pt x="59" y="6"/>
                  </a:lnTo>
                  <a:lnTo>
                    <a:pt x="58" y="10"/>
                  </a:lnTo>
                  <a:lnTo>
                    <a:pt x="56" y="16"/>
                  </a:lnTo>
                  <a:lnTo>
                    <a:pt x="54" y="24"/>
                  </a:lnTo>
                  <a:lnTo>
                    <a:pt x="51" y="27"/>
                  </a:lnTo>
                  <a:lnTo>
                    <a:pt x="50" y="31"/>
                  </a:lnTo>
                  <a:lnTo>
                    <a:pt x="48" y="37"/>
                  </a:lnTo>
                  <a:lnTo>
                    <a:pt x="47" y="41"/>
                  </a:lnTo>
                  <a:lnTo>
                    <a:pt x="45" y="46"/>
                  </a:lnTo>
                  <a:lnTo>
                    <a:pt x="43" y="51"/>
                  </a:lnTo>
                  <a:lnTo>
                    <a:pt x="41" y="57"/>
                  </a:lnTo>
                  <a:lnTo>
                    <a:pt x="39" y="63"/>
                  </a:lnTo>
                  <a:lnTo>
                    <a:pt x="38" y="68"/>
                  </a:lnTo>
                  <a:lnTo>
                    <a:pt x="36" y="75"/>
                  </a:lnTo>
                  <a:lnTo>
                    <a:pt x="35" y="80"/>
                  </a:lnTo>
                  <a:lnTo>
                    <a:pt x="32" y="87"/>
                  </a:lnTo>
                  <a:lnTo>
                    <a:pt x="30" y="94"/>
                  </a:lnTo>
                  <a:lnTo>
                    <a:pt x="28" y="100"/>
                  </a:lnTo>
                  <a:lnTo>
                    <a:pt x="27" y="108"/>
                  </a:lnTo>
                  <a:lnTo>
                    <a:pt x="26" y="116"/>
                  </a:lnTo>
                  <a:lnTo>
                    <a:pt x="24" y="123"/>
                  </a:lnTo>
                  <a:lnTo>
                    <a:pt x="21" y="130"/>
                  </a:lnTo>
                  <a:lnTo>
                    <a:pt x="20" y="139"/>
                  </a:lnTo>
                  <a:lnTo>
                    <a:pt x="19" y="148"/>
                  </a:lnTo>
                  <a:lnTo>
                    <a:pt x="17" y="156"/>
                  </a:lnTo>
                  <a:lnTo>
                    <a:pt x="15" y="164"/>
                  </a:lnTo>
                  <a:lnTo>
                    <a:pt x="12" y="172"/>
                  </a:lnTo>
                  <a:lnTo>
                    <a:pt x="11" y="182"/>
                  </a:lnTo>
                  <a:lnTo>
                    <a:pt x="9" y="191"/>
                  </a:lnTo>
                  <a:lnTo>
                    <a:pt x="9" y="199"/>
                  </a:lnTo>
                  <a:lnTo>
                    <a:pt x="7" y="208"/>
                  </a:lnTo>
                  <a:lnTo>
                    <a:pt x="7" y="218"/>
                  </a:lnTo>
                  <a:lnTo>
                    <a:pt x="5" y="227"/>
                  </a:lnTo>
                  <a:lnTo>
                    <a:pt x="5" y="237"/>
                  </a:lnTo>
                  <a:lnTo>
                    <a:pt x="2" y="246"/>
                  </a:lnTo>
                  <a:lnTo>
                    <a:pt x="2" y="256"/>
                  </a:lnTo>
                  <a:lnTo>
                    <a:pt x="1" y="266"/>
                  </a:lnTo>
                  <a:lnTo>
                    <a:pt x="1" y="276"/>
                  </a:lnTo>
                  <a:lnTo>
                    <a:pt x="1" y="287"/>
                  </a:lnTo>
                  <a:lnTo>
                    <a:pt x="1" y="297"/>
                  </a:lnTo>
                  <a:lnTo>
                    <a:pt x="0" y="306"/>
                  </a:lnTo>
                  <a:lnTo>
                    <a:pt x="0" y="317"/>
                  </a:lnTo>
                  <a:lnTo>
                    <a:pt x="0" y="327"/>
                  </a:lnTo>
                  <a:lnTo>
                    <a:pt x="1" y="338"/>
                  </a:lnTo>
                  <a:lnTo>
                    <a:pt x="1" y="349"/>
                  </a:lnTo>
                  <a:lnTo>
                    <a:pt x="1" y="360"/>
                  </a:lnTo>
                  <a:lnTo>
                    <a:pt x="1" y="370"/>
                  </a:lnTo>
                  <a:lnTo>
                    <a:pt x="4" y="381"/>
                  </a:lnTo>
                  <a:lnTo>
                    <a:pt x="5" y="391"/>
                  </a:lnTo>
                  <a:lnTo>
                    <a:pt x="6" y="402"/>
                  </a:lnTo>
                  <a:lnTo>
                    <a:pt x="7" y="412"/>
                  </a:lnTo>
                  <a:lnTo>
                    <a:pt x="9" y="423"/>
                  </a:lnTo>
                  <a:lnTo>
                    <a:pt x="11" y="433"/>
                  </a:lnTo>
                  <a:lnTo>
                    <a:pt x="12" y="444"/>
                  </a:lnTo>
                  <a:lnTo>
                    <a:pt x="16" y="457"/>
                  </a:lnTo>
                  <a:lnTo>
                    <a:pt x="19" y="468"/>
                  </a:lnTo>
                  <a:lnTo>
                    <a:pt x="21" y="478"/>
                  </a:lnTo>
                  <a:lnTo>
                    <a:pt x="24" y="488"/>
                  </a:lnTo>
                  <a:lnTo>
                    <a:pt x="27" y="499"/>
                  </a:lnTo>
                  <a:lnTo>
                    <a:pt x="29" y="510"/>
                  </a:lnTo>
                  <a:lnTo>
                    <a:pt x="31" y="520"/>
                  </a:lnTo>
                  <a:lnTo>
                    <a:pt x="36" y="530"/>
                  </a:lnTo>
                  <a:lnTo>
                    <a:pt x="39" y="541"/>
                  </a:lnTo>
                  <a:lnTo>
                    <a:pt x="43" y="552"/>
                  </a:lnTo>
                  <a:lnTo>
                    <a:pt x="45" y="561"/>
                  </a:lnTo>
                  <a:lnTo>
                    <a:pt x="48" y="572"/>
                  </a:lnTo>
                  <a:lnTo>
                    <a:pt x="51" y="581"/>
                  </a:lnTo>
                  <a:lnTo>
                    <a:pt x="55" y="591"/>
                  </a:lnTo>
                  <a:lnTo>
                    <a:pt x="58" y="601"/>
                  </a:lnTo>
                  <a:lnTo>
                    <a:pt x="63" y="611"/>
                  </a:lnTo>
                  <a:lnTo>
                    <a:pt x="66" y="621"/>
                  </a:lnTo>
                  <a:lnTo>
                    <a:pt x="69" y="631"/>
                  </a:lnTo>
                  <a:lnTo>
                    <a:pt x="73" y="640"/>
                  </a:lnTo>
                  <a:lnTo>
                    <a:pt x="77" y="649"/>
                  </a:lnTo>
                  <a:lnTo>
                    <a:pt x="80" y="659"/>
                  </a:lnTo>
                  <a:lnTo>
                    <a:pt x="85" y="668"/>
                  </a:lnTo>
                  <a:lnTo>
                    <a:pt x="88" y="677"/>
                  </a:lnTo>
                  <a:lnTo>
                    <a:pt x="93" y="687"/>
                  </a:lnTo>
                  <a:lnTo>
                    <a:pt x="96" y="695"/>
                  </a:lnTo>
                  <a:lnTo>
                    <a:pt x="100" y="705"/>
                  </a:lnTo>
                  <a:lnTo>
                    <a:pt x="103" y="713"/>
                  </a:lnTo>
                  <a:lnTo>
                    <a:pt x="107" y="722"/>
                  </a:lnTo>
                  <a:lnTo>
                    <a:pt x="110" y="729"/>
                  </a:lnTo>
                  <a:lnTo>
                    <a:pt x="115" y="738"/>
                  </a:lnTo>
                  <a:lnTo>
                    <a:pt x="118" y="746"/>
                  </a:lnTo>
                  <a:lnTo>
                    <a:pt x="123" y="754"/>
                  </a:lnTo>
                  <a:lnTo>
                    <a:pt x="126" y="762"/>
                  </a:lnTo>
                  <a:lnTo>
                    <a:pt x="130" y="770"/>
                  </a:lnTo>
                  <a:lnTo>
                    <a:pt x="133" y="777"/>
                  </a:lnTo>
                  <a:lnTo>
                    <a:pt x="137" y="784"/>
                  </a:lnTo>
                  <a:lnTo>
                    <a:pt x="139" y="792"/>
                  </a:lnTo>
                  <a:lnTo>
                    <a:pt x="144" y="798"/>
                  </a:lnTo>
                  <a:lnTo>
                    <a:pt x="146" y="805"/>
                  </a:lnTo>
                  <a:lnTo>
                    <a:pt x="151" y="812"/>
                  </a:lnTo>
                  <a:lnTo>
                    <a:pt x="154" y="818"/>
                  </a:lnTo>
                  <a:lnTo>
                    <a:pt x="157" y="826"/>
                  </a:lnTo>
                  <a:lnTo>
                    <a:pt x="161" y="831"/>
                  </a:lnTo>
                  <a:lnTo>
                    <a:pt x="164" y="837"/>
                  </a:lnTo>
                  <a:lnTo>
                    <a:pt x="166" y="842"/>
                  </a:lnTo>
                  <a:lnTo>
                    <a:pt x="169" y="848"/>
                  </a:lnTo>
                  <a:lnTo>
                    <a:pt x="173" y="853"/>
                  </a:lnTo>
                  <a:lnTo>
                    <a:pt x="176" y="858"/>
                  </a:lnTo>
                  <a:lnTo>
                    <a:pt x="179" y="864"/>
                  </a:lnTo>
                  <a:lnTo>
                    <a:pt x="183" y="868"/>
                  </a:lnTo>
                  <a:lnTo>
                    <a:pt x="185" y="872"/>
                  </a:lnTo>
                  <a:lnTo>
                    <a:pt x="188" y="876"/>
                  </a:lnTo>
                  <a:lnTo>
                    <a:pt x="191" y="880"/>
                  </a:lnTo>
                  <a:lnTo>
                    <a:pt x="193" y="884"/>
                  </a:lnTo>
                  <a:lnTo>
                    <a:pt x="197" y="891"/>
                  </a:lnTo>
                  <a:lnTo>
                    <a:pt x="203" y="898"/>
                  </a:lnTo>
                  <a:lnTo>
                    <a:pt x="206" y="903"/>
                  </a:lnTo>
                  <a:lnTo>
                    <a:pt x="210" y="906"/>
                  </a:lnTo>
                  <a:lnTo>
                    <a:pt x="212" y="910"/>
                  </a:lnTo>
                  <a:lnTo>
                    <a:pt x="215" y="913"/>
                  </a:lnTo>
                  <a:lnTo>
                    <a:pt x="224" y="900"/>
                  </a:lnTo>
                  <a:lnTo>
                    <a:pt x="222" y="897"/>
                  </a:lnTo>
                  <a:lnTo>
                    <a:pt x="220" y="895"/>
                  </a:lnTo>
                  <a:lnTo>
                    <a:pt x="215" y="891"/>
                  </a:lnTo>
                  <a:lnTo>
                    <a:pt x="212" y="886"/>
                  </a:lnTo>
                  <a:lnTo>
                    <a:pt x="207" y="880"/>
                  </a:lnTo>
                  <a:lnTo>
                    <a:pt x="203" y="872"/>
                  </a:lnTo>
                  <a:lnTo>
                    <a:pt x="200" y="868"/>
                  </a:lnTo>
                  <a:lnTo>
                    <a:pt x="197" y="864"/>
                  </a:lnTo>
                  <a:lnTo>
                    <a:pt x="195" y="861"/>
                  </a:lnTo>
                  <a:lnTo>
                    <a:pt x="193" y="856"/>
                  </a:lnTo>
                  <a:lnTo>
                    <a:pt x="189" y="852"/>
                  </a:lnTo>
                  <a:lnTo>
                    <a:pt x="187" y="846"/>
                  </a:lnTo>
                  <a:lnTo>
                    <a:pt x="184" y="841"/>
                  </a:lnTo>
                  <a:lnTo>
                    <a:pt x="181" y="836"/>
                  </a:lnTo>
                  <a:lnTo>
                    <a:pt x="177" y="829"/>
                  </a:lnTo>
                  <a:lnTo>
                    <a:pt x="174" y="825"/>
                  </a:lnTo>
                  <a:lnTo>
                    <a:pt x="171" y="818"/>
                  </a:lnTo>
                  <a:lnTo>
                    <a:pt x="168" y="814"/>
                  </a:lnTo>
                  <a:lnTo>
                    <a:pt x="165" y="807"/>
                  </a:lnTo>
                  <a:lnTo>
                    <a:pt x="162" y="801"/>
                  </a:lnTo>
                  <a:lnTo>
                    <a:pt x="157" y="794"/>
                  </a:lnTo>
                  <a:lnTo>
                    <a:pt x="154" y="787"/>
                  </a:lnTo>
                  <a:lnTo>
                    <a:pt x="151" y="780"/>
                  </a:lnTo>
                  <a:lnTo>
                    <a:pt x="147" y="774"/>
                  </a:lnTo>
                  <a:lnTo>
                    <a:pt x="144" y="767"/>
                  </a:lnTo>
                  <a:lnTo>
                    <a:pt x="142" y="760"/>
                  </a:lnTo>
                  <a:lnTo>
                    <a:pt x="137" y="753"/>
                  </a:lnTo>
                  <a:lnTo>
                    <a:pt x="134" y="745"/>
                  </a:lnTo>
                  <a:lnTo>
                    <a:pt x="129" y="737"/>
                  </a:lnTo>
                  <a:lnTo>
                    <a:pt x="127" y="729"/>
                  </a:lnTo>
                  <a:lnTo>
                    <a:pt x="123" y="720"/>
                  </a:lnTo>
                  <a:lnTo>
                    <a:pt x="119" y="711"/>
                  </a:lnTo>
                  <a:lnTo>
                    <a:pt x="115" y="703"/>
                  </a:lnTo>
                  <a:lnTo>
                    <a:pt x="112" y="695"/>
                  </a:lnTo>
                  <a:lnTo>
                    <a:pt x="108" y="686"/>
                  </a:lnTo>
                  <a:lnTo>
                    <a:pt x="105" y="677"/>
                  </a:lnTo>
                  <a:lnTo>
                    <a:pt x="100" y="668"/>
                  </a:lnTo>
                  <a:lnTo>
                    <a:pt x="97" y="660"/>
                  </a:lnTo>
                  <a:lnTo>
                    <a:pt x="93" y="650"/>
                  </a:lnTo>
                  <a:lnTo>
                    <a:pt x="89" y="641"/>
                  </a:lnTo>
                  <a:lnTo>
                    <a:pt x="86" y="632"/>
                  </a:lnTo>
                  <a:lnTo>
                    <a:pt x="84" y="624"/>
                  </a:lnTo>
                  <a:lnTo>
                    <a:pt x="79" y="614"/>
                  </a:lnTo>
                  <a:lnTo>
                    <a:pt x="76" y="604"/>
                  </a:lnTo>
                  <a:lnTo>
                    <a:pt x="73" y="595"/>
                  </a:lnTo>
                  <a:lnTo>
                    <a:pt x="69" y="585"/>
                  </a:lnTo>
                  <a:lnTo>
                    <a:pt x="66" y="575"/>
                  </a:lnTo>
                  <a:lnTo>
                    <a:pt x="63" y="565"/>
                  </a:lnTo>
                  <a:lnTo>
                    <a:pt x="58" y="555"/>
                  </a:lnTo>
                  <a:lnTo>
                    <a:pt x="56" y="546"/>
                  </a:lnTo>
                  <a:lnTo>
                    <a:pt x="53" y="535"/>
                  </a:lnTo>
                  <a:lnTo>
                    <a:pt x="50" y="524"/>
                  </a:lnTo>
                  <a:lnTo>
                    <a:pt x="47" y="514"/>
                  </a:lnTo>
                  <a:lnTo>
                    <a:pt x="44" y="504"/>
                  </a:lnTo>
                  <a:lnTo>
                    <a:pt x="41" y="494"/>
                  </a:lnTo>
                  <a:lnTo>
                    <a:pt x="39" y="483"/>
                  </a:lnTo>
                  <a:lnTo>
                    <a:pt x="36" y="473"/>
                  </a:lnTo>
                  <a:lnTo>
                    <a:pt x="34" y="4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110"/>
            <p:cNvSpPr>
              <a:spLocks/>
            </p:cNvSpPr>
            <p:nvPr/>
          </p:nvSpPr>
          <p:spPr bwMode="auto">
            <a:xfrm>
              <a:off x="4668" y="668"/>
              <a:ext cx="45" cy="61"/>
            </a:xfrm>
            <a:custGeom>
              <a:avLst/>
              <a:gdLst>
                <a:gd name="T0" fmla="*/ 0 w 91"/>
                <a:gd name="T1" fmla="*/ 0 h 123"/>
                <a:gd name="T2" fmla="*/ 0 w 91"/>
                <a:gd name="T3" fmla="*/ 0 h 123"/>
                <a:gd name="T4" fmla="*/ 0 w 91"/>
                <a:gd name="T5" fmla="*/ 0 h 123"/>
                <a:gd name="T6" fmla="*/ 0 w 91"/>
                <a:gd name="T7" fmla="*/ 0 h 123"/>
                <a:gd name="T8" fmla="*/ 0 w 91"/>
                <a:gd name="T9" fmla="*/ 0 h 123"/>
                <a:gd name="T10" fmla="*/ 0 w 91"/>
                <a:gd name="T11" fmla="*/ 0 h 123"/>
                <a:gd name="T12" fmla="*/ 0 w 91"/>
                <a:gd name="T13" fmla="*/ 0 h 123"/>
                <a:gd name="T14" fmla="*/ 0 w 91"/>
                <a:gd name="T15" fmla="*/ 0 h 123"/>
                <a:gd name="T16" fmla="*/ 0 w 91"/>
                <a:gd name="T17" fmla="*/ 0 h 123"/>
                <a:gd name="T18" fmla="*/ 0 w 91"/>
                <a:gd name="T19" fmla="*/ 0 h 123"/>
                <a:gd name="T20" fmla="*/ 0 w 91"/>
                <a:gd name="T21" fmla="*/ 0 h 123"/>
                <a:gd name="T22" fmla="*/ 0 w 91"/>
                <a:gd name="T23" fmla="*/ 1 h 123"/>
                <a:gd name="T24" fmla="*/ 0 w 91"/>
                <a:gd name="T25" fmla="*/ 1 h 123"/>
                <a:gd name="T26" fmla="*/ 0 w 91"/>
                <a:gd name="T27" fmla="*/ 1 h 123"/>
                <a:gd name="T28" fmla="*/ 0 w 91"/>
                <a:gd name="T29" fmla="*/ 1 h 123"/>
                <a:gd name="T30" fmla="*/ 0 w 91"/>
                <a:gd name="T31" fmla="*/ 1 h 123"/>
                <a:gd name="T32" fmla="*/ 0 w 91"/>
                <a:gd name="T33" fmla="*/ 1 h 123"/>
                <a:gd name="T34" fmla="*/ 0 w 91"/>
                <a:gd name="T35" fmla="*/ 1 h 123"/>
                <a:gd name="T36" fmla="*/ 0 w 91"/>
                <a:gd name="T37" fmla="*/ 1 h 123"/>
                <a:gd name="T38" fmla="*/ 0 w 91"/>
                <a:gd name="T39" fmla="*/ 1 h 123"/>
                <a:gd name="T40" fmla="*/ 1 w 91"/>
                <a:gd name="T41" fmla="*/ 1 h 123"/>
                <a:gd name="T42" fmla="*/ 1 w 91"/>
                <a:gd name="T43" fmla="*/ 1 h 123"/>
                <a:gd name="T44" fmla="*/ 1 w 91"/>
                <a:gd name="T45" fmla="*/ 1 h 123"/>
                <a:gd name="T46" fmla="*/ 1 w 91"/>
                <a:gd name="T47" fmla="*/ 1 h 123"/>
                <a:gd name="T48" fmla="*/ 1 w 91"/>
                <a:gd name="T49" fmla="*/ 1 h 123"/>
                <a:gd name="T50" fmla="*/ 1 w 91"/>
                <a:gd name="T51" fmla="*/ 1 h 123"/>
                <a:gd name="T52" fmla="*/ 1 w 91"/>
                <a:gd name="T53" fmla="*/ 1 h 123"/>
                <a:gd name="T54" fmla="*/ 1 w 91"/>
                <a:gd name="T55" fmla="*/ 1 h 123"/>
                <a:gd name="T56" fmla="*/ 1 w 91"/>
                <a:gd name="T57" fmla="*/ 1 h 123"/>
                <a:gd name="T58" fmla="*/ 1 w 91"/>
                <a:gd name="T59" fmla="*/ 1 h 123"/>
                <a:gd name="T60" fmla="*/ 1 w 91"/>
                <a:gd name="T61" fmla="*/ 1 h 123"/>
                <a:gd name="T62" fmla="*/ 1 w 91"/>
                <a:gd name="T63" fmla="*/ 1 h 123"/>
                <a:gd name="T64" fmla="*/ 1 w 91"/>
                <a:gd name="T65" fmla="*/ 1 h 123"/>
                <a:gd name="T66" fmla="*/ 1 w 91"/>
                <a:gd name="T67" fmla="*/ 1 h 123"/>
                <a:gd name="T68" fmla="*/ 0 w 91"/>
                <a:gd name="T69" fmla="*/ 1 h 123"/>
                <a:gd name="T70" fmla="*/ 0 w 91"/>
                <a:gd name="T71" fmla="*/ 1 h 123"/>
                <a:gd name="T72" fmla="*/ 0 w 91"/>
                <a:gd name="T73" fmla="*/ 1 h 123"/>
                <a:gd name="T74" fmla="*/ 0 w 91"/>
                <a:gd name="T75" fmla="*/ 1 h 123"/>
                <a:gd name="T76" fmla="*/ 0 w 91"/>
                <a:gd name="T77" fmla="*/ 1 h 123"/>
                <a:gd name="T78" fmla="*/ 0 w 91"/>
                <a:gd name="T79" fmla="*/ 1 h 123"/>
                <a:gd name="T80" fmla="*/ 0 w 91"/>
                <a:gd name="T81" fmla="*/ 0 h 123"/>
                <a:gd name="T82" fmla="*/ 0 w 91"/>
                <a:gd name="T83" fmla="*/ 0 h 123"/>
                <a:gd name="T84" fmla="*/ 0 w 91"/>
                <a:gd name="T85" fmla="*/ 0 h 123"/>
                <a:gd name="T86" fmla="*/ 0 w 91"/>
                <a:gd name="T87" fmla="*/ 0 h 123"/>
                <a:gd name="T88" fmla="*/ 0 w 91"/>
                <a:gd name="T89" fmla="*/ 0 h 123"/>
                <a:gd name="T90" fmla="*/ 0 w 91"/>
                <a:gd name="T91" fmla="*/ 0 h 123"/>
                <a:gd name="T92" fmla="*/ 0 w 91"/>
                <a:gd name="T93" fmla="*/ 0 h 123"/>
                <a:gd name="T94" fmla="*/ 0 w 91"/>
                <a:gd name="T95" fmla="*/ 0 h 123"/>
                <a:gd name="T96" fmla="*/ 0 w 91"/>
                <a:gd name="T97" fmla="*/ 0 h 123"/>
                <a:gd name="T98" fmla="*/ 0 w 91"/>
                <a:gd name="T99" fmla="*/ 0 h 123"/>
                <a:gd name="T100" fmla="*/ 0 w 91"/>
                <a:gd name="T101" fmla="*/ 0 h 123"/>
                <a:gd name="T102" fmla="*/ 0 w 91"/>
                <a:gd name="T103" fmla="*/ 0 h 123"/>
                <a:gd name="T104" fmla="*/ 0 w 91"/>
                <a:gd name="T105" fmla="*/ 0 h 12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91" h="123">
                  <a:moveTo>
                    <a:pt x="16" y="0"/>
                  </a:moveTo>
                  <a:lnTo>
                    <a:pt x="0" y="4"/>
                  </a:lnTo>
                  <a:lnTo>
                    <a:pt x="0" y="10"/>
                  </a:lnTo>
                  <a:lnTo>
                    <a:pt x="1" y="18"/>
                  </a:lnTo>
                  <a:lnTo>
                    <a:pt x="3" y="25"/>
                  </a:lnTo>
                  <a:lnTo>
                    <a:pt x="6" y="32"/>
                  </a:lnTo>
                  <a:lnTo>
                    <a:pt x="8" y="39"/>
                  </a:lnTo>
                  <a:lnTo>
                    <a:pt x="11" y="46"/>
                  </a:lnTo>
                  <a:lnTo>
                    <a:pt x="14" y="51"/>
                  </a:lnTo>
                  <a:lnTo>
                    <a:pt x="17" y="58"/>
                  </a:lnTo>
                  <a:lnTo>
                    <a:pt x="19" y="61"/>
                  </a:lnTo>
                  <a:lnTo>
                    <a:pt x="24" y="67"/>
                  </a:lnTo>
                  <a:lnTo>
                    <a:pt x="27" y="73"/>
                  </a:lnTo>
                  <a:lnTo>
                    <a:pt x="31" y="77"/>
                  </a:lnTo>
                  <a:lnTo>
                    <a:pt x="34" y="80"/>
                  </a:lnTo>
                  <a:lnTo>
                    <a:pt x="38" y="85"/>
                  </a:lnTo>
                  <a:lnTo>
                    <a:pt x="41" y="89"/>
                  </a:lnTo>
                  <a:lnTo>
                    <a:pt x="46" y="94"/>
                  </a:lnTo>
                  <a:lnTo>
                    <a:pt x="51" y="100"/>
                  </a:lnTo>
                  <a:lnTo>
                    <a:pt x="58" y="106"/>
                  </a:lnTo>
                  <a:lnTo>
                    <a:pt x="65" y="110"/>
                  </a:lnTo>
                  <a:lnTo>
                    <a:pt x="71" y="115"/>
                  </a:lnTo>
                  <a:lnTo>
                    <a:pt x="76" y="117"/>
                  </a:lnTo>
                  <a:lnTo>
                    <a:pt x="80" y="119"/>
                  </a:lnTo>
                  <a:lnTo>
                    <a:pt x="81" y="120"/>
                  </a:lnTo>
                  <a:lnTo>
                    <a:pt x="85" y="123"/>
                  </a:lnTo>
                  <a:lnTo>
                    <a:pt x="88" y="115"/>
                  </a:lnTo>
                  <a:lnTo>
                    <a:pt x="91" y="108"/>
                  </a:lnTo>
                  <a:lnTo>
                    <a:pt x="88" y="107"/>
                  </a:lnTo>
                  <a:lnTo>
                    <a:pt x="87" y="106"/>
                  </a:lnTo>
                  <a:lnTo>
                    <a:pt x="83" y="104"/>
                  </a:lnTo>
                  <a:lnTo>
                    <a:pt x="79" y="101"/>
                  </a:lnTo>
                  <a:lnTo>
                    <a:pt x="74" y="97"/>
                  </a:lnTo>
                  <a:lnTo>
                    <a:pt x="68" y="93"/>
                  </a:lnTo>
                  <a:lnTo>
                    <a:pt x="61" y="88"/>
                  </a:lnTo>
                  <a:lnTo>
                    <a:pt x="56" y="83"/>
                  </a:lnTo>
                  <a:lnTo>
                    <a:pt x="51" y="78"/>
                  </a:lnTo>
                  <a:lnTo>
                    <a:pt x="49" y="75"/>
                  </a:lnTo>
                  <a:lnTo>
                    <a:pt x="45" y="70"/>
                  </a:lnTo>
                  <a:lnTo>
                    <a:pt x="42" y="67"/>
                  </a:lnTo>
                  <a:lnTo>
                    <a:pt x="38" y="63"/>
                  </a:lnTo>
                  <a:lnTo>
                    <a:pt x="36" y="58"/>
                  </a:lnTo>
                  <a:lnTo>
                    <a:pt x="34" y="54"/>
                  </a:lnTo>
                  <a:lnTo>
                    <a:pt x="31" y="49"/>
                  </a:lnTo>
                  <a:lnTo>
                    <a:pt x="27" y="42"/>
                  </a:lnTo>
                  <a:lnTo>
                    <a:pt x="25" y="38"/>
                  </a:lnTo>
                  <a:lnTo>
                    <a:pt x="22" y="31"/>
                  </a:lnTo>
                  <a:lnTo>
                    <a:pt x="20" y="27"/>
                  </a:lnTo>
                  <a:lnTo>
                    <a:pt x="18" y="19"/>
                  </a:lnTo>
                  <a:lnTo>
                    <a:pt x="17" y="14"/>
                  </a:lnTo>
                  <a:lnTo>
                    <a:pt x="16" y="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111"/>
            <p:cNvSpPr>
              <a:spLocks/>
            </p:cNvSpPr>
            <p:nvPr/>
          </p:nvSpPr>
          <p:spPr bwMode="auto">
            <a:xfrm>
              <a:off x="4710" y="591"/>
              <a:ext cx="584" cy="138"/>
            </a:xfrm>
            <a:custGeom>
              <a:avLst/>
              <a:gdLst>
                <a:gd name="T0" fmla="*/ 1 w 1168"/>
                <a:gd name="T1" fmla="*/ 4 h 278"/>
                <a:gd name="T2" fmla="*/ 19 w 1168"/>
                <a:gd name="T3" fmla="*/ 0 h 278"/>
                <a:gd name="T4" fmla="*/ 19 w 1168"/>
                <a:gd name="T5" fmla="*/ 0 h 278"/>
                <a:gd name="T6" fmla="*/ 0 w 1168"/>
                <a:gd name="T7" fmla="*/ 4 h 278"/>
                <a:gd name="T8" fmla="*/ 1 w 1168"/>
                <a:gd name="T9" fmla="*/ 4 h 278"/>
                <a:gd name="T10" fmla="*/ 1 w 1168"/>
                <a:gd name="T11" fmla="*/ 4 h 2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68" h="278">
                  <a:moveTo>
                    <a:pt x="3" y="278"/>
                  </a:moveTo>
                  <a:lnTo>
                    <a:pt x="1168" y="16"/>
                  </a:lnTo>
                  <a:lnTo>
                    <a:pt x="1165" y="0"/>
                  </a:lnTo>
                  <a:lnTo>
                    <a:pt x="0" y="263"/>
                  </a:lnTo>
                  <a:lnTo>
                    <a:pt x="3" y="2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112"/>
            <p:cNvSpPr>
              <a:spLocks/>
            </p:cNvSpPr>
            <p:nvPr/>
          </p:nvSpPr>
          <p:spPr bwMode="auto">
            <a:xfrm>
              <a:off x="5234" y="506"/>
              <a:ext cx="57" cy="84"/>
            </a:xfrm>
            <a:custGeom>
              <a:avLst/>
              <a:gdLst>
                <a:gd name="T0" fmla="*/ 0 w 114"/>
                <a:gd name="T1" fmla="*/ 1 h 168"/>
                <a:gd name="T2" fmla="*/ 1 w 114"/>
                <a:gd name="T3" fmla="*/ 1 h 168"/>
                <a:gd name="T4" fmla="*/ 1 w 114"/>
                <a:gd name="T5" fmla="*/ 1 h 168"/>
                <a:gd name="T6" fmla="*/ 1 w 114"/>
                <a:gd name="T7" fmla="*/ 1 h 168"/>
                <a:gd name="T8" fmla="*/ 1 w 114"/>
                <a:gd name="T9" fmla="*/ 1 h 168"/>
                <a:gd name="T10" fmla="*/ 1 w 114"/>
                <a:gd name="T11" fmla="*/ 1 h 168"/>
                <a:gd name="T12" fmla="*/ 2 w 114"/>
                <a:gd name="T13" fmla="*/ 2 h 168"/>
                <a:gd name="T14" fmla="*/ 2 w 114"/>
                <a:gd name="T15" fmla="*/ 2 h 168"/>
                <a:gd name="T16" fmla="*/ 2 w 114"/>
                <a:gd name="T17" fmla="*/ 2 h 168"/>
                <a:gd name="T18" fmla="*/ 2 w 114"/>
                <a:gd name="T19" fmla="*/ 2 h 168"/>
                <a:gd name="T20" fmla="*/ 2 w 114"/>
                <a:gd name="T21" fmla="*/ 2 h 168"/>
                <a:gd name="T22" fmla="*/ 2 w 114"/>
                <a:gd name="T23" fmla="*/ 2 h 168"/>
                <a:gd name="T24" fmla="*/ 2 w 114"/>
                <a:gd name="T25" fmla="*/ 3 h 168"/>
                <a:gd name="T26" fmla="*/ 2 w 114"/>
                <a:gd name="T27" fmla="*/ 3 h 168"/>
                <a:gd name="T28" fmla="*/ 2 w 114"/>
                <a:gd name="T29" fmla="*/ 3 h 168"/>
                <a:gd name="T30" fmla="*/ 2 w 114"/>
                <a:gd name="T31" fmla="*/ 3 h 168"/>
                <a:gd name="T32" fmla="*/ 2 w 114"/>
                <a:gd name="T33" fmla="*/ 3 h 168"/>
                <a:gd name="T34" fmla="*/ 2 w 114"/>
                <a:gd name="T35" fmla="*/ 3 h 168"/>
                <a:gd name="T36" fmla="*/ 2 w 114"/>
                <a:gd name="T37" fmla="*/ 3 h 168"/>
                <a:gd name="T38" fmla="*/ 2 w 114"/>
                <a:gd name="T39" fmla="*/ 3 h 168"/>
                <a:gd name="T40" fmla="*/ 2 w 114"/>
                <a:gd name="T41" fmla="*/ 2 h 168"/>
                <a:gd name="T42" fmla="*/ 2 w 114"/>
                <a:gd name="T43" fmla="*/ 2 h 168"/>
                <a:gd name="T44" fmla="*/ 2 w 114"/>
                <a:gd name="T45" fmla="*/ 2 h 168"/>
                <a:gd name="T46" fmla="*/ 2 w 114"/>
                <a:gd name="T47" fmla="*/ 2 h 168"/>
                <a:gd name="T48" fmla="*/ 2 w 114"/>
                <a:gd name="T49" fmla="*/ 2 h 168"/>
                <a:gd name="T50" fmla="*/ 2 w 114"/>
                <a:gd name="T51" fmla="*/ 2 h 168"/>
                <a:gd name="T52" fmla="*/ 2 w 114"/>
                <a:gd name="T53" fmla="*/ 1 h 168"/>
                <a:gd name="T54" fmla="*/ 2 w 114"/>
                <a:gd name="T55" fmla="*/ 1 h 168"/>
                <a:gd name="T56" fmla="*/ 1 w 114"/>
                <a:gd name="T57" fmla="*/ 1 h 168"/>
                <a:gd name="T58" fmla="*/ 1 w 114"/>
                <a:gd name="T59" fmla="*/ 1 h 168"/>
                <a:gd name="T60" fmla="*/ 1 w 114"/>
                <a:gd name="T61" fmla="*/ 1 h 168"/>
                <a:gd name="T62" fmla="*/ 1 w 114"/>
                <a:gd name="T63" fmla="*/ 1 h 168"/>
                <a:gd name="T64" fmla="*/ 1 w 114"/>
                <a:gd name="T65" fmla="*/ 1 h 168"/>
                <a:gd name="T66" fmla="*/ 1 w 114"/>
                <a:gd name="T67" fmla="*/ 1 h 168"/>
                <a:gd name="T68" fmla="*/ 1 w 114"/>
                <a:gd name="T69" fmla="*/ 0 h 16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4" h="168">
                  <a:moveTo>
                    <a:pt x="6" y="0"/>
                  </a:moveTo>
                  <a:lnTo>
                    <a:pt x="0" y="14"/>
                  </a:lnTo>
                  <a:lnTo>
                    <a:pt x="4" y="16"/>
                  </a:lnTo>
                  <a:lnTo>
                    <a:pt x="10" y="20"/>
                  </a:lnTo>
                  <a:lnTo>
                    <a:pt x="15" y="24"/>
                  </a:lnTo>
                  <a:lnTo>
                    <a:pt x="21" y="27"/>
                  </a:lnTo>
                  <a:lnTo>
                    <a:pt x="25" y="29"/>
                  </a:lnTo>
                  <a:lnTo>
                    <a:pt x="31" y="34"/>
                  </a:lnTo>
                  <a:lnTo>
                    <a:pt x="35" y="36"/>
                  </a:lnTo>
                  <a:lnTo>
                    <a:pt x="40" y="40"/>
                  </a:lnTo>
                  <a:lnTo>
                    <a:pt x="47" y="47"/>
                  </a:lnTo>
                  <a:lnTo>
                    <a:pt x="55" y="54"/>
                  </a:lnTo>
                  <a:lnTo>
                    <a:pt x="62" y="60"/>
                  </a:lnTo>
                  <a:lnTo>
                    <a:pt x="69" y="67"/>
                  </a:lnTo>
                  <a:lnTo>
                    <a:pt x="73" y="74"/>
                  </a:lnTo>
                  <a:lnTo>
                    <a:pt x="77" y="79"/>
                  </a:lnTo>
                  <a:lnTo>
                    <a:pt x="81" y="86"/>
                  </a:lnTo>
                  <a:lnTo>
                    <a:pt x="85" y="93"/>
                  </a:lnTo>
                  <a:lnTo>
                    <a:pt x="89" y="97"/>
                  </a:lnTo>
                  <a:lnTo>
                    <a:pt x="91" y="104"/>
                  </a:lnTo>
                  <a:lnTo>
                    <a:pt x="92" y="108"/>
                  </a:lnTo>
                  <a:lnTo>
                    <a:pt x="95" y="115"/>
                  </a:lnTo>
                  <a:lnTo>
                    <a:pt x="96" y="119"/>
                  </a:lnTo>
                  <a:lnTo>
                    <a:pt x="96" y="124"/>
                  </a:lnTo>
                  <a:lnTo>
                    <a:pt x="96" y="128"/>
                  </a:lnTo>
                  <a:lnTo>
                    <a:pt x="98" y="133"/>
                  </a:lnTo>
                  <a:lnTo>
                    <a:pt x="98" y="141"/>
                  </a:lnTo>
                  <a:lnTo>
                    <a:pt x="98" y="147"/>
                  </a:lnTo>
                  <a:lnTo>
                    <a:pt x="96" y="153"/>
                  </a:lnTo>
                  <a:lnTo>
                    <a:pt x="96" y="157"/>
                  </a:lnTo>
                  <a:lnTo>
                    <a:pt x="95" y="159"/>
                  </a:lnTo>
                  <a:lnTo>
                    <a:pt x="95" y="162"/>
                  </a:lnTo>
                  <a:lnTo>
                    <a:pt x="109" y="168"/>
                  </a:lnTo>
                  <a:lnTo>
                    <a:pt x="109" y="166"/>
                  </a:lnTo>
                  <a:lnTo>
                    <a:pt x="110" y="163"/>
                  </a:lnTo>
                  <a:lnTo>
                    <a:pt x="111" y="157"/>
                  </a:lnTo>
                  <a:lnTo>
                    <a:pt x="113" y="151"/>
                  </a:lnTo>
                  <a:lnTo>
                    <a:pt x="113" y="147"/>
                  </a:lnTo>
                  <a:lnTo>
                    <a:pt x="113" y="143"/>
                  </a:lnTo>
                  <a:lnTo>
                    <a:pt x="113" y="138"/>
                  </a:lnTo>
                  <a:lnTo>
                    <a:pt x="114" y="134"/>
                  </a:lnTo>
                  <a:lnTo>
                    <a:pt x="113" y="128"/>
                  </a:lnTo>
                  <a:lnTo>
                    <a:pt x="113" y="124"/>
                  </a:lnTo>
                  <a:lnTo>
                    <a:pt x="112" y="118"/>
                  </a:lnTo>
                  <a:lnTo>
                    <a:pt x="111" y="113"/>
                  </a:lnTo>
                  <a:lnTo>
                    <a:pt x="109" y="106"/>
                  </a:lnTo>
                  <a:lnTo>
                    <a:pt x="106" y="100"/>
                  </a:lnTo>
                  <a:lnTo>
                    <a:pt x="104" y="93"/>
                  </a:lnTo>
                  <a:lnTo>
                    <a:pt x="101" y="87"/>
                  </a:lnTo>
                  <a:lnTo>
                    <a:pt x="96" y="79"/>
                  </a:lnTo>
                  <a:lnTo>
                    <a:pt x="92" y="74"/>
                  </a:lnTo>
                  <a:lnTo>
                    <a:pt x="87" y="66"/>
                  </a:lnTo>
                  <a:lnTo>
                    <a:pt x="82" y="59"/>
                  </a:lnTo>
                  <a:lnTo>
                    <a:pt x="77" y="55"/>
                  </a:lnTo>
                  <a:lnTo>
                    <a:pt x="74" y="52"/>
                  </a:lnTo>
                  <a:lnTo>
                    <a:pt x="71" y="47"/>
                  </a:lnTo>
                  <a:lnTo>
                    <a:pt x="67" y="45"/>
                  </a:lnTo>
                  <a:lnTo>
                    <a:pt x="63" y="40"/>
                  </a:lnTo>
                  <a:lnTo>
                    <a:pt x="59" y="37"/>
                  </a:lnTo>
                  <a:lnTo>
                    <a:pt x="54" y="33"/>
                  </a:lnTo>
                  <a:lnTo>
                    <a:pt x="51" y="30"/>
                  </a:lnTo>
                  <a:lnTo>
                    <a:pt x="45" y="26"/>
                  </a:lnTo>
                  <a:lnTo>
                    <a:pt x="40" y="23"/>
                  </a:lnTo>
                  <a:lnTo>
                    <a:pt x="35" y="18"/>
                  </a:lnTo>
                  <a:lnTo>
                    <a:pt x="30" y="16"/>
                  </a:lnTo>
                  <a:lnTo>
                    <a:pt x="23" y="11"/>
                  </a:lnTo>
                  <a:lnTo>
                    <a:pt x="18" y="8"/>
                  </a:lnTo>
                  <a:lnTo>
                    <a:pt x="1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13"/>
            <p:cNvSpPr>
              <a:spLocks/>
            </p:cNvSpPr>
            <p:nvPr/>
          </p:nvSpPr>
          <p:spPr bwMode="auto">
            <a:xfrm>
              <a:off x="4609" y="493"/>
              <a:ext cx="679" cy="353"/>
            </a:xfrm>
            <a:custGeom>
              <a:avLst/>
              <a:gdLst>
                <a:gd name="T0" fmla="*/ 21 w 1359"/>
                <a:gd name="T1" fmla="*/ 0 h 704"/>
                <a:gd name="T2" fmla="*/ 20 w 1359"/>
                <a:gd name="T3" fmla="*/ 0 h 704"/>
                <a:gd name="T4" fmla="*/ 20 w 1359"/>
                <a:gd name="T5" fmla="*/ 1 h 704"/>
                <a:gd name="T6" fmla="*/ 19 w 1359"/>
                <a:gd name="T7" fmla="*/ 1 h 704"/>
                <a:gd name="T8" fmla="*/ 19 w 1359"/>
                <a:gd name="T9" fmla="*/ 1 h 704"/>
                <a:gd name="T10" fmla="*/ 18 w 1359"/>
                <a:gd name="T11" fmla="*/ 1 h 704"/>
                <a:gd name="T12" fmla="*/ 17 w 1359"/>
                <a:gd name="T13" fmla="*/ 1 h 704"/>
                <a:gd name="T14" fmla="*/ 16 w 1359"/>
                <a:gd name="T15" fmla="*/ 1 h 704"/>
                <a:gd name="T16" fmla="*/ 15 w 1359"/>
                <a:gd name="T17" fmla="*/ 1 h 704"/>
                <a:gd name="T18" fmla="*/ 14 w 1359"/>
                <a:gd name="T19" fmla="*/ 1 h 704"/>
                <a:gd name="T20" fmla="*/ 12 w 1359"/>
                <a:gd name="T21" fmla="*/ 1 h 704"/>
                <a:gd name="T22" fmla="*/ 11 w 1359"/>
                <a:gd name="T23" fmla="*/ 2 h 704"/>
                <a:gd name="T24" fmla="*/ 9 w 1359"/>
                <a:gd name="T25" fmla="*/ 2 h 704"/>
                <a:gd name="T26" fmla="*/ 8 w 1359"/>
                <a:gd name="T27" fmla="*/ 3 h 704"/>
                <a:gd name="T28" fmla="*/ 6 w 1359"/>
                <a:gd name="T29" fmla="*/ 3 h 704"/>
                <a:gd name="T30" fmla="*/ 5 w 1359"/>
                <a:gd name="T31" fmla="*/ 3 h 704"/>
                <a:gd name="T32" fmla="*/ 4 w 1359"/>
                <a:gd name="T33" fmla="*/ 4 h 704"/>
                <a:gd name="T34" fmla="*/ 3 w 1359"/>
                <a:gd name="T35" fmla="*/ 5 h 704"/>
                <a:gd name="T36" fmla="*/ 2 w 1359"/>
                <a:gd name="T37" fmla="*/ 5 h 704"/>
                <a:gd name="T38" fmla="*/ 2 w 1359"/>
                <a:gd name="T39" fmla="*/ 5 h 704"/>
                <a:gd name="T40" fmla="*/ 1 w 1359"/>
                <a:gd name="T41" fmla="*/ 6 h 704"/>
                <a:gd name="T42" fmla="*/ 1 w 1359"/>
                <a:gd name="T43" fmla="*/ 6 h 704"/>
                <a:gd name="T44" fmla="*/ 1 w 1359"/>
                <a:gd name="T45" fmla="*/ 7 h 704"/>
                <a:gd name="T46" fmla="*/ 0 w 1359"/>
                <a:gd name="T47" fmla="*/ 7 h 704"/>
                <a:gd name="T48" fmla="*/ 0 w 1359"/>
                <a:gd name="T49" fmla="*/ 7 h 704"/>
                <a:gd name="T50" fmla="*/ 0 w 1359"/>
                <a:gd name="T51" fmla="*/ 8 h 704"/>
                <a:gd name="T52" fmla="*/ 0 w 1359"/>
                <a:gd name="T53" fmla="*/ 8 h 704"/>
                <a:gd name="T54" fmla="*/ 0 w 1359"/>
                <a:gd name="T55" fmla="*/ 9 h 704"/>
                <a:gd name="T56" fmla="*/ 0 w 1359"/>
                <a:gd name="T57" fmla="*/ 10 h 704"/>
                <a:gd name="T58" fmla="*/ 0 w 1359"/>
                <a:gd name="T59" fmla="*/ 10 h 704"/>
                <a:gd name="T60" fmla="*/ 0 w 1359"/>
                <a:gd name="T61" fmla="*/ 10 h 704"/>
                <a:gd name="T62" fmla="*/ 0 w 1359"/>
                <a:gd name="T63" fmla="*/ 11 h 704"/>
                <a:gd name="T64" fmla="*/ 0 w 1359"/>
                <a:gd name="T65" fmla="*/ 12 h 704"/>
                <a:gd name="T66" fmla="*/ 0 w 1359"/>
                <a:gd name="T67" fmla="*/ 11 h 704"/>
                <a:gd name="T68" fmla="*/ 0 w 1359"/>
                <a:gd name="T69" fmla="*/ 10 h 704"/>
                <a:gd name="T70" fmla="*/ 0 w 1359"/>
                <a:gd name="T71" fmla="*/ 10 h 704"/>
                <a:gd name="T72" fmla="*/ 0 w 1359"/>
                <a:gd name="T73" fmla="*/ 10 h 704"/>
                <a:gd name="T74" fmla="*/ 0 w 1359"/>
                <a:gd name="T75" fmla="*/ 9 h 704"/>
                <a:gd name="T76" fmla="*/ 0 w 1359"/>
                <a:gd name="T77" fmla="*/ 8 h 704"/>
                <a:gd name="T78" fmla="*/ 0 w 1359"/>
                <a:gd name="T79" fmla="*/ 8 h 704"/>
                <a:gd name="T80" fmla="*/ 0 w 1359"/>
                <a:gd name="T81" fmla="*/ 8 h 704"/>
                <a:gd name="T82" fmla="*/ 1 w 1359"/>
                <a:gd name="T83" fmla="*/ 7 h 704"/>
                <a:gd name="T84" fmla="*/ 1 w 1359"/>
                <a:gd name="T85" fmla="*/ 7 h 704"/>
                <a:gd name="T86" fmla="*/ 1 w 1359"/>
                <a:gd name="T87" fmla="*/ 7 h 704"/>
                <a:gd name="T88" fmla="*/ 2 w 1359"/>
                <a:gd name="T89" fmla="*/ 6 h 704"/>
                <a:gd name="T90" fmla="*/ 2 w 1359"/>
                <a:gd name="T91" fmla="*/ 6 h 704"/>
                <a:gd name="T92" fmla="*/ 2 w 1359"/>
                <a:gd name="T93" fmla="*/ 5 h 704"/>
                <a:gd name="T94" fmla="*/ 3 w 1359"/>
                <a:gd name="T95" fmla="*/ 5 h 704"/>
                <a:gd name="T96" fmla="*/ 4 w 1359"/>
                <a:gd name="T97" fmla="*/ 4 h 704"/>
                <a:gd name="T98" fmla="*/ 5 w 1359"/>
                <a:gd name="T99" fmla="*/ 4 h 704"/>
                <a:gd name="T100" fmla="*/ 6 w 1359"/>
                <a:gd name="T101" fmla="*/ 3 h 704"/>
                <a:gd name="T102" fmla="*/ 8 w 1359"/>
                <a:gd name="T103" fmla="*/ 3 h 704"/>
                <a:gd name="T104" fmla="*/ 9 w 1359"/>
                <a:gd name="T105" fmla="*/ 2 h 704"/>
                <a:gd name="T106" fmla="*/ 10 w 1359"/>
                <a:gd name="T107" fmla="*/ 2 h 704"/>
                <a:gd name="T108" fmla="*/ 12 w 1359"/>
                <a:gd name="T109" fmla="*/ 2 h 704"/>
                <a:gd name="T110" fmla="*/ 13 w 1359"/>
                <a:gd name="T111" fmla="*/ 1 h 704"/>
                <a:gd name="T112" fmla="*/ 15 w 1359"/>
                <a:gd name="T113" fmla="*/ 1 h 704"/>
                <a:gd name="T114" fmla="*/ 16 w 1359"/>
                <a:gd name="T115" fmla="*/ 1 h 704"/>
                <a:gd name="T116" fmla="*/ 17 w 1359"/>
                <a:gd name="T117" fmla="*/ 1 h 704"/>
                <a:gd name="T118" fmla="*/ 18 w 1359"/>
                <a:gd name="T119" fmla="*/ 1 h 704"/>
                <a:gd name="T120" fmla="*/ 21 w 1359"/>
                <a:gd name="T121" fmla="*/ 1 h 70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359" h="704">
                  <a:moveTo>
                    <a:pt x="1356" y="1"/>
                  </a:moveTo>
                  <a:lnTo>
                    <a:pt x="1359" y="0"/>
                  </a:lnTo>
                  <a:lnTo>
                    <a:pt x="1358" y="0"/>
                  </a:lnTo>
                  <a:lnTo>
                    <a:pt x="1354" y="0"/>
                  </a:lnTo>
                  <a:lnTo>
                    <a:pt x="1346" y="0"/>
                  </a:lnTo>
                  <a:lnTo>
                    <a:pt x="1342" y="0"/>
                  </a:lnTo>
                  <a:lnTo>
                    <a:pt x="1336" y="0"/>
                  </a:lnTo>
                  <a:lnTo>
                    <a:pt x="1331" y="0"/>
                  </a:lnTo>
                  <a:lnTo>
                    <a:pt x="1325" y="0"/>
                  </a:lnTo>
                  <a:lnTo>
                    <a:pt x="1319" y="0"/>
                  </a:lnTo>
                  <a:lnTo>
                    <a:pt x="1312" y="0"/>
                  </a:lnTo>
                  <a:lnTo>
                    <a:pt x="1305" y="0"/>
                  </a:lnTo>
                  <a:lnTo>
                    <a:pt x="1300" y="1"/>
                  </a:lnTo>
                  <a:lnTo>
                    <a:pt x="1292" y="1"/>
                  </a:lnTo>
                  <a:lnTo>
                    <a:pt x="1285" y="1"/>
                  </a:lnTo>
                  <a:lnTo>
                    <a:pt x="1277" y="1"/>
                  </a:lnTo>
                  <a:lnTo>
                    <a:pt x="1271" y="1"/>
                  </a:lnTo>
                  <a:lnTo>
                    <a:pt x="1263" y="1"/>
                  </a:lnTo>
                  <a:lnTo>
                    <a:pt x="1257" y="1"/>
                  </a:lnTo>
                  <a:lnTo>
                    <a:pt x="1251" y="1"/>
                  </a:lnTo>
                  <a:lnTo>
                    <a:pt x="1246" y="2"/>
                  </a:lnTo>
                  <a:lnTo>
                    <a:pt x="1240" y="2"/>
                  </a:lnTo>
                  <a:lnTo>
                    <a:pt x="1235" y="2"/>
                  </a:lnTo>
                  <a:lnTo>
                    <a:pt x="1231" y="2"/>
                  </a:lnTo>
                  <a:lnTo>
                    <a:pt x="1227" y="3"/>
                  </a:lnTo>
                  <a:lnTo>
                    <a:pt x="1223" y="3"/>
                  </a:lnTo>
                  <a:lnTo>
                    <a:pt x="1221" y="3"/>
                  </a:lnTo>
                  <a:lnTo>
                    <a:pt x="1211" y="3"/>
                  </a:lnTo>
                  <a:lnTo>
                    <a:pt x="1201" y="3"/>
                  </a:lnTo>
                  <a:lnTo>
                    <a:pt x="1191" y="3"/>
                  </a:lnTo>
                  <a:lnTo>
                    <a:pt x="1180" y="4"/>
                  </a:lnTo>
                  <a:lnTo>
                    <a:pt x="1168" y="4"/>
                  </a:lnTo>
                  <a:lnTo>
                    <a:pt x="1156" y="6"/>
                  </a:lnTo>
                  <a:lnTo>
                    <a:pt x="1144" y="6"/>
                  </a:lnTo>
                  <a:lnTo>
                    <a:pt x="1132" y="9"/>
                  </a:lnTo>
                  <a:lnTo>
                    <a:pt x="1118" y="9"/>
                  </a:lnTo>
                  <a:lnTo>
                    <a:pt x="1105" y="11"/>
                  </a:lnTo>
                  <a:lnTo>
                    <a:pt x="1089" y="11"/>
                  </a:lnTo>
                  <a:lnTo>
                    <a:pt x="1076" y="14"/>
                  </a:lnTo>
                  <a:lnTo>
                    <a:pt x="1060" y="15"/>
                  </a:lnTo>
                  <a:lnTo>
                    <a:pt x="1046" y="18"/>
                  </a:lnTo>
                  <a:lnTo>
                    <a:pt x="1030" y="20"/>
                  </a:lnTo>
                  <a:lnTo>
                    <a:pt x="1016" y="22"/>
                  </a:lnTo>
                  <a:lnTo>
                    <a:pt x="998" y="24"/>
                  </a:lnTo>
                  <a:lnTo>
                    <a:pt x="982" y="26"/>
                  </a:lnTo>
                  <a:lnTo>
                    <a:pt x="964" y="30"/>
                  </a:lnTo>
                  <a:lnTo>
                    <a:pt x="948" y="32"/>
                  </a:lnTo>
                  <a:lnTo>
                    <a:pt x="931" y="34"/>
                  </a:lnTo>
                  <a:lnTo>
                    <a:pt x="913" y="38"/>
                  </a:lnTo>
                  <a:lnTo>
                    <a:pt x="897" y="41"/>
                  </a:lnTo>
                  <a:lnTo>
                    <a:pt x="879" y="45"/>
                  </a:lnTo>
                  <a:lnTo>
                    <a:pt x="860" y="48"/>
                  </a:lnTo>
                  <a:lnTo>
                    <a:pt x="842" y="51"/>
                  </a:lnTo>
                  <a:lnTo>
                    <a:pt x="824" y="54"/>
                  </a:lnTo>
                  <a:lnTo>
                    <a:pt x="806" y="59"/>
                  </a:lnTo>
                  <a:lnTo>
                    <a:pt x="787" y="62"/>
                  </a:lnTo>
                  <a:lnTo>
                    <a:pt x="769" y="66"/>
                  </a:lnTo>
                  <a:lnTo>
                    <a:pt x="751" y="71"/>
                  </a:lnTo>
                  <a:lnTo>
                    <a:pt x="733" y="75"/>
                  </a:lnTo>
                  <a:lnTo>
                    <a:pt x="713" y="80"/>
                  </a:lnTo>
                  <a:lnTo>
                    <a:pt x="695" y="83"/>
                  </a:lnTo>
                  <a:lnTo>
                    <a:pt x="675" y="88"/>
                  </a:lnTo>
                  <a:lnTo>
                    <a:pt x="657" y="93"/>
                  </a:lnTo>
                  <a:lnTo>
                    <a:pt x="638" y="98"/>
                  </a:lnTo>
                  <a:lnTo>
                    <a:pt x="618" y="103"/>
                  </a:lnTo>
                  <a:lnTo>
                    <a:pt x="600" y="108"/>
                  </a:lnTo>
                  <a:lnTo>
                    <a:pt x="583" y="113"/>
                  </a:lnTo>
                  <a:lnTo>
                    <a:pt x="565" y="118"/>
                  </a:lnTo>
                  <a:lnTo>
                    <a:pt x="546" y="123"/>
                  </a:lnTo>
                  <a:lnTo>
                    <a:pt x="528" y="129"/>
                  </a:lnTo>
                  <a:lnTo>
                    <a:pt x="510" y="134"/>
                  </a:lnTo>
                  <a:lnTo>
                    <a:pt x="492" y="140"/>
                  </a:lnTo>
                  <a:lnTo>
                    <a:pt x="475" y="146"/>
                  </a:lnTo>
                  <a:lnTo>
                    <a:pt x="458" y="152"/>
                  </a:lnTo>
                  <a:lnTo>
                    <a:pt x="441" y="159"/>
                  </a:lnTo>
                  <a:lnTo>
                    <a:pt x="423" y="164"/>
                  </a:lnTo>
                  <a:lnTo>
                    <a:pt x="407" y="170"/>
                  </a:lnTo>
                  <a:lnTo>
                    <a:pt x="390" y="176"/>
                  </a:lnTo>
                  <a:lnTo>
                    <a:pt x="374" y="183"/>
                  </a:lnTo>
                  <a:lnTo>
                    <a:pt x="359" y="189"/>
                  </a:lnTo>
                  <a:lnTo>
                    <a:pt x="343" y="196"/>
                  </a:lnTo>
                  <a:lnTo>
                    <a:pt x="328" y="203"/>
                  </a:lnTo>
                  <a:lnTo>
                    <a:pt x="314" y="210"/>
                  </a:lnTo>
                  <a:lnTo>
                    <a:pt x="299" y="218"/>
                  </a:lnTo>
                  <a:lnTo>
                    <a:pt x="285" y="225"/>
                  </a:lnTo>
                  <a:lnTo>
                    <a:pt x="272" y="231"/>
                  </a:lnTo>
                  <a:lnTo>
                    <a:pt x="259" y="239"/>
                  </a:lnTo>
                  <a:lnTo>
                    <a:pt x="246" y="247"/>
                  </a:lnTo>
                  <a:lnTo>
                    <a:pt x="234" y="255"/>
                  </a:lnTo>
                  <a:lnTo>
                    <a:pt x="223" y="262"/>
                  </a:lnTo>
                  <a:lnTo>
                    <a:pt x="213" y="270"/>
                  </a:lnTo>
                  <a:lnTo>
                    <a:pt x="205" y="276"/>
                  </a:lnTo>
                  <a:lnTo>
                    <a:pt x="197" y="280"/>
                  </a:lnTo>
                  <a:lnTo>
                    <a:pt x="191" y="286"/>
                  </a:lnTo>
                  <a:lnTo>
                    <a:pt x="184" y="291"/>
                  </a:lnTo>
                  <a:lnTo>
                    <a:pt x="176" y="296"/>
                  </a:lnTo>
                  <a:lnTo>
                    <a:pt x="171" y="301"/>
                  </a:lnTo>
                  <a:lnTo>
                    <a:pt x="164" y="307"/>
                  </a:lnTo>
                  <a:lnTo>
                    <a:pt x="158" y="311"/>
                  </a:lnTo>
                  <a:lnTo>
                    <a:pt x="152" y="317"/>
                  </a:lnTo>
                  <a:lnTo>
                    <a:pt x="145" y="322"/>
                  </a:lnTo>
                  <a:lnTo>
                    <a:pt x="141" y="327"/>
                  </a:lnTo>
                  <a:lnTo>
                    <a:pt x="135" y="334"/>
                  </a:lnTo>
                  <a:lnTo>
                    <a:pt x="129" y="338"/>
                  </a:lnTo>
                  <a:lnTo>
                    <a:pt x="124" y="344"/>
                  </a:lnTo>
                  <a:lnTo>
                    <a:pt x="118" y="349"/>
                  </a:lnTo>
                  <a:lnTo>
                    <a:pt x="114" y="355"/>
                  </a:lnTo>
                  <a:lnTo>
                    <a:pt x="109" y="360"/>
                  </a:lnTo>
                  <a:lnTo>
                    <a:pt x="104" y="365"/>
                  </a:lnTo>
                  <a:lnTo>
                    <a:pt x="99" y="370"/>
                  </a:lnTo>
                  <a:lnTo>
                    <a:pt x="95" y="376"/>
                  </a:lnTo>
                  <a:lnTo>
                    <a:pt x="90" y="380"/>
                  </a:lnTo>
                  <a:lnTo>
                    <a:pt x="87" y="386"/>
                  </a:lnTo>
                  <a:lnTo>
                    <a:pt x="83" y="391"/>
                  </a:lnTo>
                  <a:lnTo>
                    <a:pt x="79" y="396"/>
                  </a:lnTo>
                  <a:lnTo>
                    <a:pt x="76" y="402"/>
                  </a:lnTo>
                  <a:lnTo>
                    <a:pt x="71" y="407"/>
                  </a:lnTo>
                  <a:lnTo>
                    <a:pt x="67" y="412"/>
                  </a:lnTo>
                  <a:lnTo>
                    <a:pt x="65" y="417"/>
                  </a:lnTo>
                  <a:lnTo>
                    <a:pt x="61" y="422"/>
                  </a:lnTo>
                  <a:lnTo>
                    <a:pt x="58" y="427"/>
                  </a:lnTo>
                  <a:lnTo>
                    <a:pt x="56" y="433"/>
                  </a:lnTo>
                  <a:lnTo>
                    <a:pt x="53" y="437"/>
                  </a:lnTo>
                  <a:lnTo>
                    <a:pt x="49" y="442"/>
                  </a:lnTo>
                  <a:lnTo>
                    <a:pt x="47" y="446"/>
                  </a:lnTo>
                  <a:lnTo>
                    <a:pt x="45" y="452"/>
                  </a:lnTo>
                  <a:lnTo>
                    <a:pt x="41" y="457"/>
                  </a:lnTo>
                  <a:lnTo>
                    <a:pt x="39" y="461"/>
                  </a:lnTo>
                  <a:lnTo>
                    <a:pt x="37" y="465"/>
                  </a:lnTo>
                  <a:lnTo>
                    <a:pt x="34" y="471"/>
                  </a:lnTo>
                  <a:lnTo>
                    <a:pt x="33" y="476"/>
                  </a:lnTo>
                  <a:lnTo>
                    <a:pt x="28" y="484"/>
                  </a:lnTo>
                  <a:lnTo>
                    <a:pt x="25" y="493"/>
                  </a:lnTo>
                  <a:lnTo>
                    <a:pt x="21" y="502"/>
                  </a:lnTo>
                  <a:lnTo>
                    <a:pt x="18" y="511"/>
                  </a:lnTo>
                  <a:lnTo>
                    <a:pt x="16" y="518"/>
                  </a:lnTo>
                  <a:lnTo>
                    <a:pt x="14" y="526"/>
                  </a:lnTo>
                  <a:lnTo>
                    <a:pt x="10" y="534"/>
                  </a:lnTo>
                  <a:lnTo>
                    <a:pt x="10" y="542"/>
                  </a:lnTo>
                  <a:lnTo>
                    <a:pt x="7" y="548"/>
                  </a:lnTo>
                  <a:lnTo>
                    <a:pt x="7" y="555"/>
                  </a:lnTo>
                  <a:lnTo>
                    <a:pt x="5" y="562"/>
                  </a:lnTo>
                  <a:lnTo>
                    <a:pt x="5" y="568"/>
                  </a:lnTo>
                  <a:lnTo>
                    <a:pt x="2" y="574"/>
                  </a:lnTo>
                  <a:lnTo>
                    <a:pt x="2" y="580"/>
                  </a:lnTo>
                  <a:lnTo>
                    <a:pt x="1" y="585"/>
                  </a:lnTo>
                  <a:lnTo>
                    <a:pt x="1" y="591"/>
                  </a:lnTo>
                  <a:lnTo>
                    <a:pt x="0" y="596"/>
                  </a:lnTo>
                  <a:lnTo>
                    <a:pt x="0" y="603"/>
                  </a:lnTo>
                  <a:lnTo>
                    <a:pt x="0" y="607"/>
                  </a:lnTo>
                  <a:lnTo>
                    <a:pt x="0" y="614"/>
                  </a:lnTo>
                  <a:lnTo>
                    <a:pt x="0" y="619"/>
                  </a:lnTo>
                  <a:lnTo>
                    <a:pt x="0" y="623"/>
                  </a:lnTo>
                  <a:lnTo>
                    <a:pt x="0" y="629"/>
                  </a:lnTo>
                  <a:lnTo>
                    <a:pt x="1" y="634"/>
                  </a:lnTo>
                  <a:lnTo>
                    <a:pt x="2" y="642"/>
                  </a:lnTo>
                  <a:lnTo>
                    <a:pt x="4" y="652"/>
                  </a:lnTo>
                  <a:lnTo>
                    <a:pt x="5" y="660"/>
                  </a:lnTo>
                  <a:lnTo>
                    <a:pt x="7" y="668"/>
                  </a:lnTo>
                  <a:lnTo>
                    <a:pt x="9" y="674"/>
                  </a:lnTo>
                  <a:lnTo>
                    <a:pt x="11" y="682"/>
                  </a:lnTo>
                  <a:lnTo>
                    <a:pt x="15" y="688"/>
                  </a:lnTo>
                  <a:lnTo>
                    <a:pt x="17" y="694"/>
                  </a:lnTo>
                  <a:lnTo>
                    <a:pt x="20" y="699"/>
                  </a:lnTo>
                  <a:lnTo>
                    <a:pt x="24" y="704"/>
                  </a:lnTo>
                  <a:lnTo>
                    <a:pt x="36" y="695"/>
                  </a:lnTo>
                  <a:lnTo>
                    <a:pt x="34" y="691"/>
                  </a:lnTo>
                  <a:lnTo>
                    <a:pt x="30" y="686"/>
                  </a:lnTo>
                  <a:lnTo>
                    <a:pt x="28" y="680"/>
                  </a:lnTo>
                  <a:lnTo>
                    <a:pt x="26" y="675"/>
                  </a:lnTo>
                  <a:lnTo>
                    <a:pt x="24" y="669"/>
                  </a:lnTo>
                  <a:lnTo>
                    <a:pt x="21" y="662"/>
                  </a:lnTo>
                  <a:lnTo>
                    <a:pt x="20" y="654"/>
                  </a:lnTo>
                  <a:lnTo>
                    <a:pt x="19" y="647"/>
                  </a:lnTo>
                  <a:lnTo>
                    <a:pt x="18" y="639"/>
                  </a:lnTo>
                  <a:lnTo>
                    <a:pt x="17" y="630"/>
                  </a:lnTo>
                  <a:lnTo>
                    <a:pt x="17" y="621"/>
                  </a:lnTo>
                  <a:lnTo>
                    <a:pt x="17" y="612"/>
                  </a:lnTo>
                  <a:lnTo>
                    <a:pt x="17" y="606"/>
                  </a:lnTo>
                  <a:lnTo>
                    <a:pt x="17" y="602"/>
                  </a:lnTo>
                  <a:lnTo>
                    <a:pt x="17" y="596"/>
                  </a:lnTo>
                  <a:lnTo>
                    <a:pt x="17" y="592"/>
                  </a:lnTo>
                  <a:lnTo>
                    <a:pt x="17" y="587"/>
                  </a:lnTo>
                  <a:lnTo>
                    <a:pt x="18" y="582"/>
                  </a:lnTo>
                  <a:lnTo>
                    <a:pt x="18" y="576"/>
                  </a:lnTo>
                  <a:lnTo>
                    <a:pt x="20" y="572"/>
                  </a:lnTo>
                  <a:lnTo>
                    <a:pt x="20" y="564"/>
                  </a:lnTo>
                  <a:lnTo>
                    <a:pt x="21" y="558"/>
                  </a:lnTo>
                  <a:lnTo>
                    <a:pt x="21" y="552"/>
                  </a:lnTo>
                  <a:lnTo>
                    <a:pt x="25" y="545"/>
                  </a:lnTo>
                  <a:lnTo>
                    <a:pt x="26" y="537"/>
                  </a:lnTo>
                  <a:lnTo>
                    <a:pt x="28" y="530"/>
                  </a:lnTo>
                  <a:lnTo>
                    <a:pt x="30" y="522"/>
                  </a:lnTo>
                  <a:lnTo>
                    <a:pt x="34" y="515"/>
                  </a:lnTo>
                  <a:lnTo>
                    <a:pt x="36" y="507"/>
                  </a:lnTo>
                  <a:lnTo>
                    <a:pt x="38" y="498"/>
                  </a:lnTo>
                  <a:lnTo>
                    <a:pt x="40" y="493"/>
                  </a:lnTo>
                  <a:lnTo>
                    <a:pt x="41" y="489"/>
                  </a:lnTo>
                  <a:lnTo>
                    <a:pt x="45" y="484"/>
                  </a:lnTo>
                  <a:lnTo>
                    <a:pt x="47" y="481"/>
                  </a:lnTo>
                  <a:lnTo>
                    <a:pt x="48" y="476"/>
                  </a:lnTo>
                  <a:lnTo>
                    <a:pt x="50" y="472"/>
                  </a:lnTo>
                  <a:lnTo>
                    <a:pt x="53" y="467"/>
                  </a:lnTo>
                  <a:lnTo>
                    <a:pt x="56" y="463"/>
                  </a:lnTo>
                  <a:lnTo>
                    <a:pt x="58" y="457"/>
                  </a:lnTo>
                  <a:lnTo>
                    <a:pt x="60" y="453"/>
                  </a:lnTo>
                  <a:lnTo>
                    <a:pt x="64" y="449"/>
                  </a:lnTo>
                  <a:lnTo>
                    <a:pt x="67" y="445"/>
                  </a:lnTo>
                  <a:lnTo>
                    <a:pt x="69" y="439"/>
                  </a:lnTo>
                  <a:lnTo>
                    <a:pt x="71" y="434"/>
                  </a:lnTo>
                  <a:lnTo>
                    <a:pt x="75" y="429"/>
                  </a:lnTo>
                  <a:lnTo>
                    <a:pt x="78" y="425"/>
                  </a:lnTo>
                  <a:lnTo>
                    <a:pt x="80" y="419"/>
                  </a:lnTo>
                  <a:lnTo>
                    <a:pt x="85" y="415"/>
                  </a:lnTo>
                  <a:lnTo>
                    <a:pt x="88" y="409"/>
                  </a:lnTo>
                  <a:lnTo>
                    <a:pt x="93" y="405"/>
                  </a:lnTo>
                  <a:lnTo>
                    <a:pt x="95" y="399"/>
                  </a:lnTo>
                  <a:lnTo>
                    <a:pt x="99" y="395"/>
                  </a:lnTo>
                  <a:lnTo>
                    <a:pt x="103" y="389"/>
                  </a:lnTo>
                  <a:lnTo>
                    <a:pt x="108" y="384"/>
                  </a:lnTo>
                  <a:lnTo>
                    <a:pt x="112" y="379"/>
                  </a:lnTo>
                  <a:lnTo>
                    <a:pt x="116" y="374"/>
                  </a:lnTo>
                  <a:lnTo>
                    <a:pt x="122" y="368"/>
                  </a:lnTo>
                  <a:lnTo>
                    <a:pt x="126" y="365"/>
                  </a:lnTo>
                  <a:lnTo>
                    <a:pt x="131" y="359"/>
                  </a:lnTo>
                  <a:lnTo>
                    <a:pt x="136" y="354"/>
                  </a:lnTo>
                  <a:lnTo>
                    <a:pt x="141" y="349"/>
                  </a:lnTo>
                  <a:lnTo>
                    <a:pt x="146" y="344"/>
                  </a:lnTo>
                  <a:lnTo>
                    <a:pt x="152" y="338"/>
                  </a:lnTo>
                  <a:lnTo>
                    <a:pt x="156" y="334"/>
                  </a:lnTo>
                  <a:lnTo>
                    <a:pt x="163" y="328"/>
                  </a:lnTo>
                  <a:lnTo>
                    <a:pt x="168" y="322"/>
                  </a:lnTo>
                  <a:lnTo>
                    <a:pt x="174" y="318"/>
                  </a:lnTo>
                  <a:lnTo>
                    <a:pt x="181" y="312"/>
                  </a:lnTo>
                  <a:lnTo>
                    <a:pt x="186" y="307"/>
                  </a:lnTo>
                  <a:lnTo>
                    <a:pt x="194" y="302"/>
                  </a:lnTo>
                  <a:lnTo>
                    <a:pt x="200" y="297"/>
                  </a:lnTo>
                  <a:lnTo>
                    <a:pt x="206" y="291"/>
                  </a:lnTo>
                  <a:lnTo>
                    <a:pt x="214" y="287"/>
                  </a:lnTo>
                  <a:lnTo>
                    <a:pt x="222" y="282"/>
                  </a:lnTo>
                  <a:lnTo>
                    <a:pt x="232" y="275"/>
                  </a:lnTo>
                  <a:lnTo>
                    <a:pt x="244" y="267"/>
                  </a:lnTo>
                  <a:lnTo>
                    <a:pt x="255" y="259"/>
                  </a:lnTo>
                  <a:lnTo>
                    <a:pt x="267" y="251"/>
                  </a:lnTo>
                  <a:lnTo>
                    <a:pt x="281" y="243"/>
                  </a:lnTo>
                  <a:lnTo>
                    <a:pt x="294" y="237"/>
                  </a:lnTo>
                  <a:lnTo>
                    <a:pt x="308" y="230"/>
                  </a:lnTo>
                  <a:lnTo>
                    <a:pt x="322" y="223"/>
                  </a:lnTo>
                  <a:lnTo>
                    <a:pt x="335" y="216"/>
                  </a:lnTo>
                  <a:lnTo>
                    <a:pt x="351" y="210"/>
                  </a:lnTo>
                  <a:lnTo>
                    <a:pt x="367" y="203"/>
                  </a:lnTo>
                  <a:lnTo>
                    <a:pt x="382" y="197"/>
                  </a:lnTo>
                  <a:lnTo>
                    <a:pt x="397" y="190"/>
                  </a:lnTo>
                  <a:lnTo>
                    <a:pt x="413" y="183"/>
                  </a:lnTo>
                  <a:lnTo>
                    <a:pt x="430" y="177"/>
                  </a:lnTo>
                  <a:lnTo>
                    <a:pt x="447" y="172"/>
                  </a:lnTo>
                  <a:lnTo>
                    <a:pt x="463" y="164"/>
                  </a:lnTo>
                  <a:lnTo>
                    <a:pt x="481" y="159"/>
                  </a:lnTo>
                  <a:lnTo>
                    <a:pt x="498" y="153"/>
                  </a:lnTo>
                  <a:lnTo>
                    <a:pt x="516" y="148"/>
                  </a:lnTo>
                  <a:lnTo>
                    <a:pt x="534" y="142"/>
                  </a:lnTo>
                  <a:lnTo>
                    <a:pt x="551" y="138"/>
                  </a:lnTo>
                  <a:lnTo>
                    <a:pt x="569" y="132"/>
                  </a:lnTo>
                  <a:lnTo>
                    <a:pt x="588" y="127"/>
                  </a:lnTo>
                  <a:lnTo>
                    <a:pt x="606" y="122"/>
                  </a:lnTo>
                  <a:lnTo>
                    <a:pt x="624" y="117"/>
                  </a:lnTo>
                  <a:lnTo>
                    <a:pt x="643" y="112"/>
                  </a:lnTo>
                  <a:lnTo>
                    <a:pt x="662" y="108"/>
                  </a:lnTo>
                  <a:lnTo>
                    <a:pt x="679" y="103"/>
                  </a:lnTo>
                  <a:lnTo>
                    <a:pt x="699" y="99"/>
                  </a:lnTo>
                  <a:lnTo>
                    <a:pt x="718" y="94"/>
                  </a:lnTo>
                  <a:lnTo>
                    <a:pt x="737" y="91"/>
                  </a:lnTo>
                  <a:lnTo>
                    <a:pt x="755" y="85"/>
                  </a:lnTo>
                  <a:lnTo>
                    <a:pt x="773" y="82"/>
                  </a:lnTo>
                  <a:lnTo>
                    <a:pt x="791" y="78"/>
                  </a:lnTo>
                  <a:lnTo>
                    <a:pt x="810" y="74"/>
                  </a:lnTo>
                  <a:lnTo>
                    <a:pt x="828" y="70"/>
                  </a:lnTo>
                  <a:lnTo>
                    <a:pt x="845" y="66"/>
                  </a:lnTo>
                  <a:lnTo>
                    <a:pt x="864" y="63"/>
                  </a:lnTo>
                  <a:lnTo>
                    <a:pt x="882" y="61"/>
                  </a:lnTo>
                  <a:lnTo>
                    <a:pt x="899" y="56"/>
                  </a:lnTo>
                  <a:lnTo>
                    <a:pt x="917" y="53"/>
                  </a:lnTo>
                  <a:lnTo>
                    <a:pt x="933" y="50"/>
                  </a:lnTo>
                  <a:lnTo>
                    <a:pt x="951" y="48"/>
                  </a:lnTo>
                  <a:lnTo>
                    <a:pt x="967" y="45"/>
                  </a:lnTo>
                  <a:lnTo>
                    <a:pt x="985" y="42"/>
                  </a:lnTo>
                  <a:lnTo>
                    <a:pt x="1001" y="40"/>
                  </a:lnTo>
                  <a:lnTo>
                    <a:pt x="1017" y="38"/>
                  </a:lnTo>
                  <a:lnTo>
                    <a:pt x="1032" y="35"/>
                  </a:lnTo>
                  <a:lnTo>
                    <a:pt x="1048" y="33"/>
                  </a:lnTo>
                  <a:lnTo>
                    <a:pt x="1062" y="31"/>
                  </a:lnTo>
                  <a:lnTo>
                    <a:pt x="1078" y="30"/>
                  </a:lnTo>
                  <a:lnTo>
                    <a:pt x="1091" y="26"/>
                  </a:lnTo>
                  <a:lnTo>
                    <a:pt x="1105" y="25"/>
                  </a:lnTo>
                  <a:lnTo>
                    <a:pt x="1119" y="24"/>
                  </a:lnTo>
                  <a:lnTo>
                    <a:pt x="1133" y="24"/>
                  </a:lnTo>
                  <a:lnTo>
                    <a:pt x="1145" y="22"/>
                  </a:lnTo>
                  <a:lnTo>
                    <a:pt x="1157" y="22"/>
                  </a:lnTo>
                  <a:lnTo>
                    <a:pt x="1168" y="20"/>
                  </a:lnTo>
                  <a:lnTo>
                    <a:pt x="1180" y="20"/>
                  </a:lnTo>
                  <a:lnTo>
                    <a:pt x="1191" y="19"/>
                  </a:lnTo>
                  <a:lnTo>
                    <a:pt x="1201" y="19"/>
                  </a:lnTo>
                  <a:lnTo>
                    <a:pt x="1211" y="19"/>
                  </a:lnTo>
                  <a:lnTo>
                    <a:pt x="1221" y="19"/>
                  </a:lnTo>
                  <a:lnTo>
                    <a:pt x="1349" y="15"/>
                  </a:lnTo>
                  <a:lnTo>
                    <a:pt x="135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14"/>
            <p:cNvSpPr>
              <a:spLocks/>
            </p:cNvSpPr>
            <p:nvPr/>
          </p:nvSpPr>
          <p:spPr bwMode="auto">
            <a:xfrm>
              <a:off x="5278" y="419"/>
              <a:ext cx="88" cy="90"/>
            </a:xfrm>
            <a:custGeom>
              <a:avLst/>
              <a:gdLst>
                <a:gd name="T0" fmla="*/ 2 w 178"/>
                <a:gd name="T1" fmla="*/ 1 h 181"/>
                <a:gd name="T2" fmla="*/ 2 w 178"/>
                <a:gd name="T3" fmla="*/ 1 h 181"/>
                <a:gd name="T4" fmla="*/ 2 w 178"/>
                <a:gd name="T5" fmla="*/ 1 h 181"/>
                <a:gd name="T6" fmla="*/ 2 w 178"/>
                <a:gd name="T7" fmla="*/ 1 h 181"/>
                <a:gd name="T8" fmla="*/ 2 w 178"/>
                <a:gd name="T9" fmla="*/ 1 h 181"/>
                <a:gd name="T10" fmla="*/ 1 w 178"/>
                <a:gd name="T11" fmla="*/ 1 h 181"/>
                <a:gd name="T12" fmla="*/ 1 w 178"/>
                <a:gd name="T13" fmla="*/ 2 h 181"/>
                <a:gd name="T14" fmla="*/ 1 w 178"/>
                <a:gd name="T15" fmla="*/ 2 h 181"/>
                <a:gd name="T16" fmla="*/ 1 w 178"/>
                <a:gd name="T17" fmla="*/ 2 h 181"/>
                <a:gd name="T18" fmla="*/ 1 w 178"/>
                <a:gd name="T19" fmla="*/ 2 h 181"/>
                <a:gd name="T20" fmla="*/ 1 w 178"/>
                <a:gd name="T21" fmla="*/ 2 h 181"/>
                <a:gd name="T22" fmla="*/ 0 w 178"/>
                <a:gd name="T23" fmla="*/ 2 h 181"/>
                <a:gd name="T24" fmla="*/ 0 w 178"/>
                <a:gd name="T25" fmla="*/ 2 h 181"/>
                <a:gd name="T26" fmla="*/ 0 w 178"/>
                <a:gd name="T27" fmla="*/ 2 h 181"/>
                <a:gd name="T28" fmla="*/ 0 w 178"/>
                <a:gd name="T29" fmla="*/ 2 h 181"/>
                <a:gd name="T30" fmla="*/ 0 w 178"/>
                <a:gd name="T31" fmla="*/ 2 h 181"/>
                <a:gd name="T32" fmla="*/ 0 w 178"/>
                <a:gd name="T33" fmla="*/ 1 h 181"/>
                <a:gd name="T34" fmla="*/ 0 w 178"/>
                <a:gd name="T35" fmla="*/ 1 h 181"/>
                <a:gd name="T36" fmla="*/ 0 w 178"/>
                <a:gd name="T37" fmla="*/ 1 h 181"/>
                <a:gd name="T38" fmla="*/ 0 w 178"/>
                <a:gd name="T39" fmla="*/ 1 h 181"/>
                <a:gd name="T40" fmla="*/ 0 w 178"/>
                <a:gd name="T41" fmla="*/ 1 h 181"/>
                <a:gd name="T42" fmla="*/ 0 w 178"/>
                <a:gd name="T43" fmla="*/ 0 h 181"/>
                <a:gd name="T44" fmla="*/ 0 w 178"/>
                <a:gd name="T45" fmla="*/ 0 h 181"/>
                <a:gd name="T46" fmla="*/ 0 w 178"/>
                <a:gd name="T47" fmla="*/ 0 h 181"/>
                <a:gd name="T48" fmla="*/ 1 w 178"/>
                <a:gd name="T49" fmla="*/ 0 h 181"/>
                <a:gd name="T50" fmla="*/ 1 w 178"/>
                <a:gd name="T51" fmla="*/ 0 h 181"/>
                <a:gd name="T52" fmla="*/ 1 w 178"/>
                <a:gd name="T53" fmla="*/ 0 h 181"/>
                <a:gd name="T54" fmla="*/ 0 w 178"/>
                <a:gd name="T55" fmla="*/ 0 h 181"/>
                <a:gd name="T56" fmla="*/ 0 w 178"/>
                <a:gd name="T57" fmla="*/ 0 h 181"/>
                <a:gd name="T58" fmla="*/ 0 w 178"/>
                <a:gd name="T59" fmla="*/ 0 h 181"/>
                <a:gd name="T60" fmla="*/ 0 w 178"/>
                <a:gd name="T61" fmla="*/ 0 h 181"/>
                <a:gd name="T62" fmla="*/ 0 w 178"/>
                <a:gd name="T63" fmla="*/ 0 h 181"/>
                <a:gd name="T64" fmla="*/ 0 w 178"/>
                <a:gd name="T65" fmla="*/ 1 h 181"/>
                <a:gd name="T66" fmla="*/ 0 w 178"/>
                <a:gd name="T67" fmla="*/ 1 h 181"/>
                <a:gd name="T68" fmla="*/ 0 w 178"/>
                <a:gd name="T69" fmla="*/ 1 h 181"/>
                <a:gd name="T70" fmla="*/ 0 w 178"/>
                <a:gd name="T71" fmla="*/ 1 h 181"/>
                <a:gd name="T72" fmla="*/ 0 w 178"/>
                <a:gd name="T73" fmla="*/ 1 h 181"/>
                <a:gd name="T74" fmla="*/ 0 w 178"/>
                <a:gd name="T75" fmla="*/ 2 h 181"/>
                <a:gd name="T76" fmla="*/ 0 w 178"/>
                <a:gd name="T77" fmla="*/ 2 h 181"/>
                <a:gd name="T78" fmla="*/ 0 w 178"/>
                <a:gd name="T79" fmla="*/ 2 h 181"/>
                <a:gd name="T80" fmla="*/ 0 w 178"/>
                <a:gd name="T81" fmla="*/ 2 h 181"/>
                <a:gd name="T82" fmla="*/ 0 w 178"/>
                <a:gd name="T83" fmla="*/ 2 h 181"/>
                <a:gd name="T84" fmla="*/ 0 w 178"/>
                <a:gd name="T85" fmla="*/ 2 h 181"/>
                <a:gd name="T86" fmla="*/ 0 w 178"/>
                <a:gd name="T87" fmla="*/ 2 h 181"/>
                <a:gd name="T88" fmla="*/ 1 w 178"/>
                <a:gd name="T89" fmla="*/ 2 h 181"/>
                <a:gd name="T90" fmla="*/ 1 w 178"/>
                <a:gd name="T91" fmla="*/ 2 h 181"/>
                <a:gd name="T92" fmla="*/ 1 w 178"/>
                <a:gd name="T93" fmla="*/ 2 h 181"/>
                <a:gd name="T94" fmla="*/ 1 w 178"/>
                <a:gd name="T95" fmla="*/ 2 h 181"/>
                <a:gd name="T96" fmla="*/ 1 w 178"/>
                <a:gd name="T97" fmla="*/ 2 h 181"/>
                <a:gd name="T98" fmla="*/ 1 w 178"/>
                <a:gd name="T99" fmla="*/ 2 h 181"/>
                <a:gd name="T100" fmla="*/ 2 w 178"/>
                <a:gd name="T101" fmla="*/ 2 h 181"/>
                <a:gd name="T102" fmla="*/ 2 w 178"/>
                <a:gd name="T103" fmla="*/ 2 h 181"/>
                <a:gd name="T104" fmla="*/ 2 w 178"/>
                <a:gd name="T105" fmla="*/ 1 h 181"/>
                <a:gd name="T106" fmla="*/ 2 w 178"/>
                <a:gd name="T107" fmla="*/ 1 h 181"/>
                <a:gd name="T108" fmla="*/ 2 w 178"/>
                <a:gd name="T109" fmla="*/ 1 h 181"/>
                <a:gd name="T110" fmla="*/ 2 w 178"/>
                <a:gd name="T111" fmla="*/ 1 h 181"/>
                <a:gd name="T112" fmla="*/ 2 w 178"/>
                <a:gd name="T113" fmla="*/ 1 h 181"/>
                <a:gd name="T114" fmla="*/ 2 w 178"/>
                <a:gd name="T115" fmla="*/ 1 h 1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78" h="181">
                  <a:moveTo>
                    <a:pt x="162" y="70"/>
                  </a:moveTo>
                  <a:lnTo>
                    <a:pt x="161" y="71"/>
                  </a:lnTo>
                  <a:lnTo>
                    <a:pt x="159" y="79"/>
                  </a:lnTo>
                  <a:lnTo>
                    <a:pt x="155" y="83"/>
                  </a:lnTo>
                  <a:lnTo>
                    <a:pt x="153" y="87"/>
                  </a:lnTo>
                  <a:lnTo>
                    <a:pt x="150" y="94"/>
                  </a:lnTo>
                  <a:lnTo>
                    <a:pt x="146" y="101"/>
                  </a:lnTo>
                  <a:lnTo>
                    <a:pt x="141" y="106"/>
                  </a:lnTo>
                  <a:lnTo>
                    <a:pt x="135" y="114"/>
                  </a:lnTo>
                  <a:lnTo>
                    <a:pt x="132" y="118"/>
                  </a:lnTo>
                  <a:lnTo>
                    <a:pt x="130" y="121"/>
                  </a:lnTo>
                  <a:lnTo>
                    <a:pt x="126" y="124"/>
                  </a:lnTo>
                  <a:lnTo>
                    <a:pt x="123" y="129"/>
                  </a:lnTo>
                  <a:lnTo>
                    <a:pt x="119" y="133"/>
                  </a:lnTo>
                  <a:lnTo>
                    <a:pt x="114" y="136"/>
                  </a:lnTo>
                  <a:lnTo>
                    <a:pt x="109" y="140"/>
                  </a:lnTo>
                  <a:lnTo>
                    <a:pt x="105" y="144"/>
                  </a:lnTo>
                  <a:lnTo>
                    <a:pt x="100" y="148"/>
                  </a:lnTo>
                  <a:lnTo>
                    <a:pt x="94" y="151"/>
                  </a:lnTo>
                  <a:lnTo>
                    <a:pt x="88" y="154"/>
                  </a:lnTo>
                  <a:lnTo>
                    <a:pt x="83" y="159"/>
                  </a:lnTo>
                  <a:lnTo>
                    <a:pt x="74" y="162"/>
                  </a:lnTo>
                  <a:lnTo>
                    <a:pt x="65" y="164"/>
                  </a:lnTo>
                  <a:lnTo>
                    <a:pt x="56" y="165"/>
                  </a:lnTo>
                  <a:lnTo>
                    <a:pt x="48" y="165"/>
                  </a:lnTo>
                  <a:lnTo>
                    <a:pt x="41" y="163"/>
                  </a:lnTo>
                  <a:lnTo>
                    <a:pt x="34" y="161"/>
                  </a:lnTo>
                  <a:lnTo>
                    <a:pt x="28" y="156"/>
                  </a:lnTo>
                  <a:lnTo>
                    <a:pt x="24" y="152"/>
                  </a:lnTo>
                  <a:lnTo>
                    <a:pt x="21" y="145"/>
                  </a:lnTo>
                  <a:lnTo>
                    <a:pt x="18" y="140"/>
                  </a:lnTo>
                  <a:lnTo>
                    <a:pt x="16" y="133"/>
                  </a:lnTo>
                  <a:lnTo>
                    <a:pt x="16" y="126"/>
                  </a:lnTo>
                  <a:lnTo>
                    <a:pt x="16" y="119"/>
                  </a:lnTo>
                  <a:lnTo>
                    <a:pt x="17" y="111"/>
                  </a:lnTo>
                  <a:lnTo>
                    <a:pt x="19" y="102"/>
                  </a:lnTo>
                  <a:lnTo>
                    <a:pt x="23" y="94"/>
                  </a:lnTo>
                  <a:lnTo>
                    <a:pt x="24" y="90"/>
                  </a:lnTo>
                  <a:lnTo>
                    <a:pt x="26" y="84"/>
                  </a:lnTo>
                  <a:lnTo>
                    <a:pt x="28" y="79"/>
                  </a:lnTo>
                  <a:lnTo>
                    <a:pt x="32" y="75"/>
                  </a:lnTo>
                  <a:lnTo>
                    <a:pt x="34" y="70"/>
                  </a:lnTo>
                  <a:lnTo>
                    <a:pt x="37" y="64"/>
                  </a:lnTo>
                  <a:lnTo>
                    <a:pt x="41" y="60"/>
                  </a:lnTo>
                  <a:lnTo>
                    <a:pt x="45" y="55"/>
                  </a:lnTo>
                  <a:lnTo>
                    <a:pt x="48" y="49"/>
                  </a:lnTo>
                  <a:lnTo>
                    <a:pt x="53" y="44"/>
                  </a:lnTo>
                  <a:lnTo>
                    <a:pt x="57" y="37"/>
                  </a:lnTo>
                  <a:lnTo>
                    <a:pt x="63" y="32"/>
                  </a:lnTo>
                  <a:lnTo>
                    <a:pt x="67" y="26"/>
                  </a:lnTo>
                  <a:lnTo>
                    <a:pt x="73" y="21"/>
                  </a:lnTo>
                  <a:lnTo>
                    <a:pt x="78" y="16"/>
                  </a:lnTo>
                  <a:lnTo>
                    <a:pt x="85" y="11"/>
                  </a:lnTo>
                  <a:lnTo>
                    <a:pt x="75" y="0"/>
                  </a:lnTo>
                  <a:lnTo>
                    <a:pt x="67" y="5"/>
                  </a:lnTo>
                  <a:lnTo>
                    <a:pt x="62" y="12"/>
                  </a:lnTo>
                  <a:lnTo>
                    <a:pt x="55" y="17"/>
                  </a:lnTo>
                  <a:lnTo>
                    <a:pt x="49" y="24"/>
                  </a:lnTo>
                  <a:lnTo>
                    <a:pt x="43" y="28"/>
                  </a:lnTo>
                  <a:lnTo>
                    <a:pt x="38" y="36"/>
                  </a:lnTo>
                  <a:lnTo>
                    <a:pt x="33" y="41"/>
                  </a:lnTo>
                  <a:lnTo>
                    <a:pt x="29" y="47"/>
                  </a:lnTo>
                  <a:lnTo>
                    <a:pt x="24" y="53"/>
                  </a:lnTo>
                  <a:lnTo>
                    <a:pt x="21" y="60"/>
                  </a:lnTo>
                  <a:lnTo>
                    <a:pt x="17" y="64"/>
                  </a:lnTo>
                  <a:lnTo>
                    <a:pt x="15" y="71"/>
                  </a:lnTo>
                  <a:lnTo>
                    <a:pt x="13" y="75"/>
                  </a:lnTo>
                  <a:lnTo>
                    <a:pt x="9" y="82"/>
                  </a:lnTo>
                  <a:lnTo>
                    <a:pt x="7" y="86"/>
                  </a:lnTo>
                  <a:lnTo>
                    <a:pt x="6" y="93"/>
                  </a:lnTo>
                  <a:lnTo>
                    <a:pt x="4" y="98"/>
                  </a:lnTo>
                  <a:lnTo>
                    <a:pt x="3" y="102"/>
                  </a:lnTo>
                  <a:lnTo>
                    <a:pt x="2" y="108"/>
                  </a:lnTo>
                  <a:lnTo>
                    <a:pt x="2" y="113"/>
                  </a:lnTo>
                  <a:lnTo>
                    <a:pt x="0" y="121"/>
                  </a:lnTo>
                  <a:lnTo>
                    <a:pt x="2" y="131"/>
                  </a:lnTo>
                  <a:lnTo>
                    <a:pt x="2" y="139"/>
                  </a:lnTo>
                  <a:lnTo>
                    <a:pt x="4" y="148"/>
                  </a:lnTo>
                  <a:lnTo>
                    <a:pt x="6" y="154"/>
                  </a:lnTo>
                  <a:lnTo>
                    <a:pt x="12" y="161"/>
                  </a:lnTo>
                  <a:lnTo>
                    <a:pt x="17" y="168"/>
                  </a:lnTo>
                  <a:lnTo>
                    <a:pt x="25" y="174"/>
                  </a:lnTo>
                  <a:lnTo>
                    <a:pt x="29" y="175"/>
                  </a:lnTo>
                  <a:lnTo>
                    <a:pt x="35" y="179"/>
                  </a:lnTo>
                  <a:lnTo>
                    <a:pt x="39" y="179"/>
                  </a:lnTo>
                  <a:lnTo>
                    <a:pt x="45" y="181"/>
                  </a:lnTo>
                  <a:lnTo>
                    <a:pt x="51" y="181"/>
                  </a:lnTo>
                  <a:lnTo>
                    <a:pt x="55" y="181"/>
                  </a:lnTo>
                  <a:lnTo>
                    <a:pt x="61" y="180"/>
                  </a:lnTo>
                  <a:lnTo>
                    <a:pt x="66" y="180"/>
                  </a:lnTo>
                  <a:lnTo>
                    <a:pt x="72" y="179"/>
                  </a:lnTo>
                  <a:lnTo>
                    <a:pt x="78" y="177"/>
                  </a:lnTo>
                  <a:lnTo>
                    <a:pt x="84" y="174"/>
                  </a:lnTo>
                  <a:lnTo>
                    <a:pt x="90" y="172"/>
                  </a:lnTo>
                  <a:lnTo>
                    <a:pt x="96" y="168"/>
                  </a:lnTo>
                  <a:lnTo>
                    <a:pt x="102" y="163"/>
                  </a:lnTo>
                  <a:lnTo>
                    <a:pt x="109" y="160"/>
                  </a:lnTo>
                  <a:lnTo>
                    <a:pt x="114" y="155"/>
                  </a:lnTo>
                  <a:lnTo>
                    <a:pt x="119" y="152"/>
                  </a:lnTo>
                  <a:lnTo>
                    <a:pt x="124" y="148"/>
                  </a:lnTo>
                  <a:lnTo>
                    <a:pt x="129" y="144"/>
                  </a:lnTo>
                  <a:lnTo>
                    <a:pt x="134" y="140"/>
                  </a:lnTo>
                  <a:lnTo>
                    <a:pt x="137" y="135"/>
                  </a:lnTo>
                  <a:lnTo>
                    <a:pt x="141" y="132"/>
                  </a:lnTo>
                  <a:lnTo>
                    <a:pt x="144" y="126"/>
                  </a:lnTo>
                  <a:lnTo>
                    <a:pt x="149" y="123"/>
                  </a:lnTo>
                  <a:lnTo>
                    <a:pt x="154" y="115"/>
                  </a:lnTo>
                  <a:lnTo>
                    <a:pt x="161" y="109"/>
                  </a:lnTo>
                  <a:lnTo>
                    <a:pt x="164" y="101"/>
                  </a:lnTo>
                  <a:lnTo>
                    <a:pt x="168" y="94"/>
                  </a:lnTo>
                  <a:lnTo>
                    <a:pt x="170" y="87"/>
                  </a:lnTo>
                  <a:lnTo>
                    <a:pt x="173" y="83"/>
                  </a:lnTo>
                  <a:lnTo>
                    <a:pt x="175" y="75"/>
                  </a:lnTo>
                  <a:lnTo>
                    <a:pt x="178" y="72"/>
                  </a:lnTo>
                  <a:lnTo>
                    <a:pt x="162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15"/>
            <p:cNvSpPr>
              <a:spLocks/>
            </p:cNvSpPr>
            <p:nvPr/>
          </p:nvSpPr>
          <p:spPr bwMode="auto">
            <a:xfrm>
              <a:off x="4753" y="602"/>
              <a:ext cx="56" cy="121"/>
            </a:xfrm>
            <a:custGeom>
              <a:avLst/>
              <a:gdLst>
                <a:gd name="T0" fmla="*/ 1 w 112"/>
                <a:gd name="T1" fmla="*/ 1 h 241"/>
                <a:gd name="T2" fmla="*/ 1 w 112"/>
                <a:gd name="T3" fmla="*/ 1 h 241"/>
                <a:gd name="T4" fmla="*/ 1 w 112"/>
                <a:gd name="T5" fmla="*/ 1 h 241"/>
                <a:gd name="T6" fmla="*/ 1 w 112"/>
                <a:gd name="T7" fmla="*/ 1 h 241"/>
                <a:gd name="T8" fmla="*/ 1 w 112"/>
                <a:gd name="T9" fmla="*/ 1 h 241"/>
                <a:gd name="T10" fmla="*/ 1 w 112"/>
                <a:gd name="T11" fmla="*/ 1 h 241"/>
                <a:gd name="T12" fmla="*/ 2 w 112"/>
                <a:gd name="T13" fmla="*/ 1 h 241"/>
                <a:gd name="T14" fmla="*/ 2 w 112"/>
                <a:gd name="T15" fmla="*/ 1 h 241"/>
                <a:gd name="T16" fmla="*/ 2 w 112"/>
                <a:gd name="T17" fmla="*/ 1 h 241"/>
                <a:gd name="T18" fmla="*/ 2 w 112"/>
                <a:gd name="T19" fmla="*/ 2 h 241"/>
                <a:gd name="T20" fmla="*/ 2 w 112"/>
                <a:gd name="T21" fmla="*/ 2 h 241"/>
                <a:gd name="T22" fmla="*/ 2 w 112"/>
                <a:gd name="T23" fmla="*/ 2 h 241"/>
                <a:gd name="T24" fmla="*/ 2 w 112"/>
                <a:gd name="T25" fmla="*/ 2 h 241"/>
                <a:gd name="T26" fmla="*/ 2 w 112"/>
                <a:gd name="T27" fmla="*/ 3 h 241"/>
                <a:gd name="T28" fmla="*/ 2 w 112"/>
                <a:gd name="T29" fmla="*/ 3 h 241"/>
                <a:gd name="T30" fmla="*/ 2 w 112"/>
                <a:gd name="T31" fmla="*/ 3 h 241"/>
                <a:gd name="T32" fmla="*/ 2 w 112"/>
                <a:gd name="T33" fmla="*/ 3 h 241"/>
                <a:gd name="T34" fmla="*/ 2 w 112"/>
                <a:gd name="T35" fmla="*/ 4 h 241"/>
                <a:gd name="T36" fmla="*/ 2 w 112"/>
                <a:gd name="T37" fmla="*/ 4 h 241"/>
                <a:gd name="T38" fmla="*/ 2 w 112"/>
                <a:gd name="T39" fmla="*/ 4 h 241"/>
                <a:gd name="T40" fmla="*/ 2 w 112"/>
                <a:gd name="T41" fmla="*/ 4 h 241"/>
                <a:gd name="T42" fmla="*/ 2 w 112"/>
                <a:gd name="T43" fmla="*/ 4 h 241"/>
                <a:gd name="T44" fmla="*/ 2 w 112"/>
                <a:gd name="T45" fmla="*/ 4 h 241"/>
                <a:gd name="T46" fmla="*/ 2 w 112"/>
                <a:gd name="T47" fmla="*/ 4 h 241"/>
                <a:gd name="T48" fmla="*/ 2 w 112"/>
                <a:gd name="T49" fmla="*/ 4 h 241"/>
                <a:gd name="T50" fmla="*/ 2 w 112"/>
                <a:gd name="T51" fmla="*/ 4 h 241"/>
                <a:gd name="T52" fmla="*/ 2 w 112"/>
                <a:gd name="T53" fmla="*/ 3 h 241"/>
                <a:gd name="T54" fmla="*/ 2 w 112"/>
                <a:gd name="T55" fmla="*/ 3 h 241"/>
                <a:gd name="T56" fmla="*/ 2 w 112"/>
                <a:gd name="T57" fmla="*/ 3 h 241"/>
                <a:gd name="T58" fmla="*/ 2 w 112"/>
                <a:gd name="T59" fmla="*/ 3 h 241"/>
                <a:gd name="T60" fmla="*/ 2 w 112"/>
                <a:gd name="T61" fmla="*/ 3 h 241"/>
                <a:gd name="T62" fmla="*/ 2 w 112"/>
                <a:gd name="T63" fmla="*/ 2 h 241"/>
                <a:gd name="T64" fmla="*/ 2 w 112"/>
                <a:gd name="T65" fmla="*/ 2 h 241"/>
                <a:gd name="T66" fmla="*/ 2 w 112"/>
                <a:gd name="T67" fmla="*/ 2 h 241"/>
                <a:gd name="T68" fmla="*/ 2 w 112"/>
                <a:gd name="T69" fmla="*/ 1 h 241"/>
                <a:gd name="T70" fmla="*/ 2 w 112"/>
                <a:gd name="T71" fmla="*/ 1 h 241"/>
                <a:gd name="T72" fmla="*/ 2 w 112"/>
                <a:gd name="T73" fmla="*/ 1 h 241"/>
                <a:gd name="T74" fmla="*/ 2 w 112"/>
                <a:gd name="T75" fmla="*/ 1 h 241"/>
                <a:gd name="T76" fmla="*/ 2 w 112"/>
                <a:gd name="T77" fmla="*/ 1 h 241"/>
                <a:gd name="T78" fmla="*/ 1 w 112"/>
                <a:gd name="T79" fmla="*/ 1 h 241"/>
                <a:gd name="T80" fmla="*/ 1 w 112"/>
                <a:gd name="T81" fmla="*/ 1 h 241"/>
                <a:gd name="T82" fmla="*/ 1 w 112"/>
                <a:gd name="T83" fmla="*/ 1 h 241"/>
                <a:gd name="T84" fmla="*/ 1 w 112"/>
                <a:gd name="T85" fmla="*/ 1 h 241"/>
                <a:gd name="T86" fmla="*/ 1 w 112"/>
                <a:gd name="T87" fmla="*/ 0 h 241"/>
                <a:gd name="T88" fmla="*/ 0 w 112"/>
                <a:gd name="T89" fmla="*/ 0 h 241"/>
                <a:gd name="T90" fmla="*/ 0 w 112"/>
                <a:gd name="T91" fmla="*/ 1 h 24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12" h="241">
                  <a:moveTo>
                    <a:pt x="0" y="15"/>
                  </a:moveTo>
                  <a:lnTo>
                    <a:pt x="5" y="15"/>
                  </a:lnTo>
                  <a:lnTo>
                    <a:pt x="11" y="15"/>
                  </a:lnTo>
                  <a:lnTo>
                    <a:pt x="16" y="15"/>
                  </a:lnTo>
                  <a:lnTo>
                    <a:pt x="22" y="16"/>
                  </a:lnTo>
                  <a:lnTo>
                    <a:pt x="27" y="16"/>
                  </a:lnTo>
                  <a:lnTo>
                    <a:pt x="33" y="19"/>
                  </a:lnTo>
                  <a:lnTo>
                    <a:pt x="37" y="20"/>
                  </a:lnTo>
                  <a:lnTo>
                    <a:pt x="43" y="23"/>
                  </a:lnTo>
                  <a:lnTo>
                    <a:pt x="51" y="26"/>
                  </a:lnTo>
                  <a:lnTo>
                    <a:pt x="59" y="32"/>
                  </a:lnTo>
                  <a:lnTo>
                    <a:pt x="63" y="35"/>
                  </a:lnTo>
                  <a:lnTo>
                    <a:pt x="66" y="39"/>
                  </a:lnTo>
                  <a:lnTo>
                    <a:pt x="70" y="42"/>
                  </a:lnTo>
                  <a:lnTo>
                    <a:pt x="73" y="48"/>
                  </a:lnTo>
                  <a:lnTo>
                    <a:pt x="76" y="52"/>
                  </a:lnTo>
                  <a:lnTo>
                    <a:pt x="80" y="59"/>
                  </a:lnTo>
                  <a:lnTo>
                    <a:pt x="82" y="64"/>
                  </a:lnTo>
                  <a:lnTo>
                    <a:pt x="85" y="72"/>
                  </a:lnTo>
                  <a:lnTo>
                    <a:pt x="87" y="79"/>
                  </a:lnTo>
                  <a:lnTo>
                    <a:pt x="90" y="85"/>
                  </a:lnTo>
                  <a:lnTo>
                    <a:pt x="92" y="93"/>
                  </a:lnTo>
                  <a:lnTo>
                    <a:pt x="94" y="101"/>
                  </a:lnTo>
                  <a:lnTo>
                    <a:pt x="94" y="109"/>
                  </a:lnTo>
                  <a:lnTo>
                    <a:pt x="95" y="117"/>
                  </a:lnTo>
                  <a:lnTo>
                    <a:pt x="95" y="124"/>
                  </a:lnTo>
                  <a:lnTo>
                    <a:pt x="96" y="132"/>
                  </a:lnTo>
                  <a:lnTo>
                    <a:pt x="95" y="140"/>
                  </a:lnTo>
                  <a:lnTo>
                    <a:pt x="95" y="148"/>
                  </a:lnTo>
                  <a:lnTo>
                    <a:pt x="95" y="156"/>
                  </a:lnTo>
                  <a:lnTo>
                    <a:pt x="95" y="164"/>
                  </a:lnTo>
                  <a:lnTo>
                    <a:pt x="94" y="171"/>
                  </a:lnTo>
                  <a:lnTo>
                    <a:pt x="94" y="178"/>
                  </a:lnTo>
                  <a:lnTo>
                    <a:pt x="92" y="186"/>
                  </a:lnTo>
                  <a:lnTo>
                    <a:pt x="92" y="192"/>
                  </a:lnTo>
                  <a:lnTo>
                    <a:pt x="90" y="198"/>
                  </a:lnTo>
                  <a:lnTo>
                    <a:pt x="90" y="205"/>
                  </a:lnTo>
                  <a:lnTo>
                    <a:pt x="89" y="209"/>
                  </a:lnTo>
                  <a:lnTo>
                    <a:pt x="89" y="216"/>
                  </a:lnTo>
                  <a:lnTo>
                    <a:pt x="85" y="223"/>
                  </a:lnTo>
                  <a:lnTo>
                    <a:pt x="85" y="231"/>
                  </a:lnTo>
                  <a:lnTo>
                    <a:pt x="84" y="236"/>
                  </a:lnTo>
                  <a:lnTo>
                    <a:pt x="84" y="238"/>
                  </a:lnTo>
                  <a:lnTo>
                    <a:pt x="99" y="241"/>
                  </a:lnTo>
                  <a:lnTo>
                    <a:pt x="99" y="238"/>
                  </a:lnTo>
                  <a:lnTo>
                    <a:pt x="100" y="232"/>
                  </a:lnTo>
                  <a:lnTo>
                    <a:pt x="101" y="228"/>
                  </a:lnTo>
                  <a:lnTo>
                    <a:pt x="101" y="225"/>
                  </a:lnTo>
                  <a:lnTo>
                    <a:pt x="102" y="220"/>
                  </a:lnTo>
                  <a:lnTo>
                    <a:pt x="104" y="217"/>
                  </a:lnTo>
                  <a:lnTo>
                    <a:pt x="105" y="210"/>
                  </a:lnTo>
                  <a:lnTo>
                    <a:pt x="105" y="205"/>
                  </a:lnTo>
                  <a:lnTo>
                    <a:pt x="106" y="198"/>
                  </a:lnTo>
                  <a:lnTo>
                    <a:pt x="109" y="192"/>
                  </a:lnTo>
                  <a:lnTo>
                    <a:pt x="109" y="185"/>
                  </a:lnTo>
                  <a:lnTo>
                    <a:pt x="110" y="178"/>
                  </a:lnTo>
                  <a:lnTo>
                    <a:pt x="110" y="170"/>
                  </a:lnTo>
                  <a:lnTo>
                    <a:pt x="112" y="162"/>
                  </a:lnTo>
                  <a:lnTo>
                    <a:pt x="112" y="154"/>
                  </a:lnTo>
                  <a:lnTo>
                    <a:pt x="112" y="146"/>
                  </a:lnTo>
                  <a:lnTo>
                    <a:pt x="112" y="137"/>
                  </a:lnTo>
                  <a:lnTo>
                    <a:pt x="112" y="129"/>
                  </a:lnTo>
                  <a:lnTo>
                    <a:pt x="111" y="121"/>
                  </a:lnTo>
                  <a:lnTo>
                    <a:pt x="111" y="112"/>
                  </a:lnTo>
                  <a:lnTo>
                    <a:pt x="110" y="104"/>
                  </a:lnTo>
                  <a:lnTo>
                    <a:pt x="109" y="97"/>
                  </a:lnTo>
                  <a:lnTo>
                    <a:pt x="106" y="88"/>
                  </a:lnTo>
                  <a:lnTo>
                    <a:pt x="105" y="80"/>
                  </a:lnTo>
                  <a:lnTo>
                    <a:pt x="102" y="72"/>
                  </a:lnTo>
                  <a:lnTo>
                    <a:pt x="100" y="64"/>
                  </a:lnTo>
                  <a:lnTo>
                    <a:pt x="96" y="57"/>
                  </a:lnTo>
                  <a:lnTo>
                    <a:pt x="94" y="50"/>
                  </a:lnTo>
                  <a:lnTo>
                    <a:pt x="90" y="43"/>
                  </a:lnTo>
                  <a:lnTo>
                    <a:pt x="85" y="38"/>
                  </a:lnTo>
                  <a:lnTo>
                    <a:pt x="82" y="32"/>
                  </a:lnTo>
                  <a:lnTo>
                    <a:pt x="77" y="29"/>
                  </a:lnTo>
                  <a:lnTo>
                    <a:pt x="73" y="24"/>
                  </a:lnTo>
                  <a:lnTo>
                    <a:pt x="69" y="20"/>
                  </a:lnTo>
                  <a:lnTo>
                    <a:pt x="63" y="16"/>
                  </a:lnTo>
                  <a:lnTo>
                    <a:pt x="59" y="13"/>
                  </a:lnTo>
                  <a:lnTo>
                    <a:pt x="53" y="11"/>
                  </a:lnTo>
                  <a:lnTo>
                    <a:pt x="48" y="9"/>
                  </a:lnTo>
                  <a:lnTo>
                    <a:pt x="43" y="6"/>
                  </a:lnTo>
                  <a:lnTo>
                    <a:pt x="37" y="4"/>
                  </a:lnTo>
                  <a:lnTo>
                    <a:pt x="32" y="2"/>
                  </a:lnTo>
                  <a:lnTo>
                    <a:pt x="25" y="1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16"/>
            <p:cNvSpPr>
              <a:spLocks/>
            </p:cNvSpPr>
            <p:nvPr/>
          </p:nvSpPr>
          <p:spPr bwMode="auto">
            <a:xfrm>
              <a:off x="4627" y="646"/>
              <a:ext cx="890" cy="210"/>
            </a:xfrm>
            <a:custGeom>
              <a:avLst/>
              <a:gdLst>
                <a:gd name="T0" fmla="*/ 28 w 1778"/>
                <a:gd name="T1" fmla="*/ 1 h 419"/>
                <a:gd name="T2" fmla="*/ 28 w 1778"/>
                <a:gd name="T3" fmla="*/ 1 h 419"/>
                <a:gd name="T4" fmla="*/ 27 w 1778"/>
                <a:gd name="T5" fmla="*/ 1 h 419"/>
                <a:gd name="T6" fmla="*/ 27 w 1778"/>
                <a:gd name="T7" fmla="*/ 1 h 419"/>
                <a:gd name="T8" fmla="*/ 26 w 1778"/>
                <a:gd name="T9" fmla="*/ 1 h 419"/>
                <a:gd name="T10" fmla="*/ 25 w 1778"/>
                <a:gd name="T11" fmla="*/ 1 h 419"/>
                <a:gd name="T12" fmla="*/ 25 w 1778"/>
                <a:gd name="T13" fmla="*/ 1 h 419"/>
                <a:gd name="T14" fmla="*/ 24 w 1778"/>
                <a:gd name="T15" fmla="*/ 2 h 419"/>
                <a:gd name="T16" fmla="*/ 23 w 1778"/>
                <a:gd name="T17" fmla="*/ 2 h 419"/>
                <a:gd name="T18" fmla="*/ 22 w 1778"/>
                <a:gd name="T19" fmla="*/ 2 h 419"/>
                <a:gd name="T20" fmla="*/ 21 w 1778"/>
                <a:gd name="T21" fmla="*/ 2 h 419"/>
                <a:gd name="T22" fmla="*/ 20 w 1778"/>
                <a:gd name="T23" fmla="*/ 3 h 419"/>
                <a:gd name="T24" fmla="*/ 19 w 1778"/>
                <a:gd name="T25" fmla="*/ 3 h 419"/>
                <a:gd name="T26" fmla="*/ 18 w 1778"/>
                <a:gd name="T27" fmla="*/ 3 h 419"/>
                <a:gd name="T28" fmla="*/ 18 w 1778"/>
                <a:gd name="T29" fmla="*/ 3 h 419"/>
                <a:gd name="T30" fmla="*/ 17 w 1778"/>
                <a:gd name="T31" fmla="*/ 4 h 419"/>
                <a:gd name="T32" fmla="*/ 16 w 1778"/>
                <a:gd name="T33" fmla="*/ 4 h 419"/>
                <a:gd name="T34" fmla="*/ 14 w 1778"/>
                <a:gd name="T35" fmla="*/ 4 h 419"/>
                <a:gd name="T36" fmla="*/ 13 w 1778"/>
                <a:gd name="T37" fmla="*/ 4 h 419"/>
                <a:gd name="T38" fmla="*/ 12 w 1778"/>
                <a:gd name="T39" fmla="*/ 5 h 419"/>
                <a:gd name="T40" fmla="*/ 10 w 1778"/>
                <a:gd name="T41" fmla="*/ 5 h 419"/>
                <a:gd name="T42" fmla="*/ 9 w 1778"/>
                <a:gd name="T43" fmla="*/ 5 h 419"/>
                <a:gd name="T44" fmla="*/ 8 w 1778"/>
                <a:gd name="T45" fmla="*/ 5 h 419"/>
                <a:gd name="T46" fmla="*/ 6 w 1778"/>
                <a:gd name="T47" fmla="*/ 6 h 419"/>
                <a:gd name="T48" fmla="*/ 5 w 1778"/>
                <a:gd name="T49" fmla="*/ 6 h 419"/>
                <a:gd name="T50" fmla="*/ 4 w 1778"/>
                <a:gd name="T51" fmla="*/ 6 h 419"/>
                <a:gd name="T52" fmla="*/ 3 w 1778"/>
                <a:gd name="T53" fmla="*/ 6 h 419"/>
                <a:gd name="T54" fmla="*/ 2 w 1778"/>
                <a:gd name="T55" fmla="*/ 7 h 419"/>
                <a:gd name="T56" fmla="*/ 1 w 1778"/>
                <a:gd name="T57" fmla="*/ 7 h 419"/>
                <a:gd name="T58" fmla="*/ 1 w 1778"/>
                <a:gd name="T59" fmla="*/ 7 h 419"/>
                <a:gd name="T60" fmla="*/ 1 w 1778"/>
                <a:gd name="T61" fmla="*/ 7 h 419"/>
                <a:gd name="T62" fmla="*/ 1 w 1778"/>
                <a:gd name="T63" fmla="*/ 7 h 419"/>
                <a:gd name="T64" fmla="*/ 1 w 1778"/>
                <a:gd name="T65" fmla="*/ 7 h 419"/>
                <a:gd name="T66" fmla="*/ 2 w 1778"/>
                <a:gd name="T67" fmla="*/ 7 h 419"/>
                <a:gd name="T68" fmla="*/ 3 w 1778"/>
                <a:gd name="T69" fmla="*/ 7 h 419"/>
                <a:gd name="T70" fmla="*/ 4 w 1778"/>
                <a:gd name="T71" fmla="*/ 6 h 419"/>
                <a:gd name="T72" fmla="*/ 5 w 1778"/>
                <a:gd name="T73" fmla="*/ 6 h 419"/>
                <a:gd name="T74" fmla="*/ 7 w 1778"/>
                <a:gd name="T75" fmla="*/ 6 h 419"/>
                <a:gd name="T76" fmla="*/ 8 w 1778"/>
                <a:gd name="T77" fmla="*/ 6 h 419"/>
                <a:gd name="T78" fmla="*/ 9 w 1778"/>
                <a:gd name="T79" fmla="*/ 5 h 419"/>
                <a:gd name="T80" fmla="*/ 11 w 1778"/>
                <a:gd name="T81" fmla="*/ 5 h 419"/>
                <a:gd name="T82" fmla="*/ 12 w 1778"/>
                <a:gd name="T83" fmla="*/ 5 h 419"/>
                <a:gd name="T84" fmla="*/ 14 w 1778"/>
                <a:gd name="T85" fmla="*/ 4 h 419"/>
                <a:gd name="T86" fmla="*/ 15 w 1778"/>
                <a:gd name="T87" fmla="*/ 4 h 419"/>
                <a:gd name="T88" fmla="*/ 16 w 1778"/>
                <a:gd name="T89" fmla="*/ 4 h 419"/>
                <a:gd name="T90" fmla="*/ 17 w 1778"/>
                <a:gd name="T91" fmla="*/ 4 h 419"/>
                <a:gd name="T92" fmla="*/ 18 w 1778"/>
                <a:gd name="T93" fmla="*/ 4 h 419"/>
                <a:gd name="T94" fmla="*/ 19 w 1778"/>
                <a:gd name="T95" fmla="*/ 3 h 419"/>
                <a:gd name="T96" fmla="*/ 20 w 1778"/>
                <a:gd name="T97" fmla="*/ 3 h 419"/>
                <a:gd name="T98" fmla="*/ 20 w 1778"/>
                <a:gd name="T99" fmla="*/ 3 h 419"/>
                <a:gd name="T100" fmla="*/ 21 w 1778"/>
                <a:gd name="T101" fmla="*/ 3 h 419"/>
                <a:gd name="T102" fmla="*/ 22 w 1778"/>
                <a:gd name="T103" fmla="*/ 2 h 419"/>
                <a:gd name="T104" fmla="*/ 23 w 1778"/>
                <a:gd name="T105" fmla="*/ 2 h 419"/>
                <a:gd name="T106" fmla="*/ 24 w 1778"/>
                <a:gd name="T107" fmla="*/ 2 h 419"/>
                <a:gd name="T108" fmla="*/ 25 w 1778"/>
                <a:gd name="T109" fmla="*/ 2 h 419"/>
                <a:gd name="T110" fmla="*/ 26 w 1778"/>
                <a:gd name="T111" fmla="*/ 1 h 419"/>
                <a:gd name="T112" fmla="*/ 26 w 1778"/>
                <a:gd name="T113" fmla="*/ 1 h 419"/>
                <a:gd name="T114" fmla="*/ 27 w 1778"/>
                <a:gd name="T115" fmla="*/ 1 h 419"/>
                <a:gd name="T116" fmla="*/ 27 w 1778"/>
                <a:gd name="T117" fmla="*/ 1 h 419"/>
                <a:gd name="T118" fmla="*/ 28 w 1778"/>
                <a:gd name="T119" fmla="*/ 1 h 419"/>
                <a:gd name="T120" fmla="*/ 28 w 1778"/>
                <a:gd name="T121" fmla="*/ 1 h 419"/>
                <a:gd name="T122" fmla="*/ 28 w 1778"/>
                <a:gd name="T123" fmla="*/ 0 h 4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778" h="419">
                  <a:moveTo>
                    <a:pt x="1774" y="0"/>
                  </a:moveTo>
                  <a:lnTo>
                    <a:pt x="1771" y="0"/>
                  </a:lnTo>
                  <a:lnTo>
                    <a:pt x="1767" y="1"/>
                  </a:lnTo>
                  <a:lnTo>
                    <a:pt x="1760" y="2"/>
                  </a:lnTo>
                  <a:lnTo>
                    <a:pt x="1753" y="4"/>
                  </a:lnTo>
                  <a:lnTo>
                    <a:pt x="1748" y="5"/>
                  </a:lnTo>
                  <a:lnTo>
                    <a:pt x="1743" y="6"/>
                  </a:lnTo>
                  <a:lnTo>
                    <a:pt x="1737" y="7"/>
                  </a:lnTo>
                  <a:lnTo>
                    <a:pt x="1730" y="10"/>
                  </a:lnTo>
                  <a:lnTo>
                    <a:pt x="1722" y="12"/>
                  </a:lnTo>
                  <a:lnTo>
                    <a:pt x="1716" y="14"/>
                  </a:lnTo>
                  <a:lnTo>
                    <a:pt x="1708" y="17"/>
                  </a:lnTo>
                  <a:lnTo>
                    <a:pt x="1701" y="20"/>
                  </a:lnTo>
                  <a:lnTo>
                    <a:pt x="1691" y="21"/>
                  </a:lnTo>
                  <a:lnTo>
                    <a:pt x="1684" y="24"/>
                  </a:lnTo>
                  <a:lnTo>
                    <a:pt x="1674" y="26"/>
                  </a:lnTo>
                  <a:lnTo>
                    <a:pt x="1665" y="29"/>
                  </a:lnTo>
                  <a:lnTo>
                    <a:pt x="1653" y="32"/>
                  </a:lnTo>
                  <a:lnTo>
                    <a:pt x="1643" y="34"/>
                  </a:lnTo>
                  <a:lnTo>
                    <a:pt x="1633" y="38"/>
                  </a:lnTo>
                  <a:lnTo>
                    <a:pt x="1623" y="41"/>
                  </a:lnTo>
                  <a:lnTo>
                    <a:pt x="1611" y="44"/>
                  </a:lnTo>
                  <a:lnTo>
                    <a:pt x="1600" y="46"/>
                  </a:lnTo>
                  <a:lnTo>
                    <a:pt x="1588" y="50"/>
                  </a:lnTo>
                  <a:lnTo>
                    <a:pt x="1577" y="53"/>
                  </a:lnTo>
                  <a:lnTo>
                    <a:pt x="1563" y="56"/>
                  </a:lnTo>
                  <a:lnTo>
                    <a:pt x="1551" y="61"/>
                  </a:lnTo>
                  <a:lnTo>
                    <a:pt x="1539" y="64"/>
                  </a:lnTo>
                  <a:lnTo>
                    <a:pt x="1527" y="69"/>
                  </a:lnTo>
                  <a:lnTo>
                    <a:pt x="1512" y="71"/>
                  </a:lnTo>
                  <a:lnTo>
                    <a:pt x="1499" y="75"/>
                  </a:lnTo>
                  <a:lnTo>
                    <a:pt x="1485" y="79"/>
                  </a:lnTo>
                  <a:lnTo>
                    <a:pt x="1472" y="83"/>
                  </a:lnTo>
                  <a:lnTo>
                    <a:pt x="1457" y="86"/>
                  </a:lnTo>
                  <a:lnTo>
                    <a:pt x="1443" y="90"/>
                  </a:lnTo>
                  <a:lnTo>
                    <a:pt x="1430" y="94"/>
                  </a:lnTo>
                  <a:lnTo>
                    <a:pt x="1416" y="98"/>
                  </a:lnTo>
                  <a:lnTo>
                    <a:pt x="1401" y="102"/>
                  </a:lnTo>
                  <a:lnTo>
                    <a:pt x="1386" y="105"/>
                  </a:lnTo>
                  <a:lnTo>
                    <a:pt x="1372" y="110"/>
                  </a:lnTo>
                  <a:lnTo>
                    <a:pt x="1357" y="113"/>
                  </a:lnTo>
                  <a:lnTo>
                    <a:pt x="1343" y="117"/>
                  </a:lnTo>
                  <a:lnTo>
                    <a:pt x="1328" y="121"/>
                  </a:lnTo>
                  <a:lnTo>
                    <a:pt x="1313" y="124"/>
                  </a:lnTo>
                  <a:lnTo>
                    <a:pt x="1299" y="129"/>
                  </a:lnTo>
                  <a:lnTo>
                    <a:pt x="1284" y="132"/>
                  </a:lnTo>
                  <a:lnTo>
                    <a:pt x="1270" y="137"/>
                  </a:lnTo>
                  <a:lnTo>
                    <a:pt x="1255" y="140"/>
                  </a:lnTo>
                  <a:lnTo>
                    <a:pt x="1240" y="144"/>
                  </a:lnTo>
                  <a:lnTo>
                    <a:pt x="1226" y="148"/>
                  </a:lnTo>
                  <a:lnTo>
                    <a:pt x="1213" y="151"/>
                  </a:lnTo>
                  <a:lnTo>
                    <a:pt x="1198" y="154"/>
                  </a:lnTo>
                  <a:lnTo>
                    <a:pt x="1184" y="159"/>
                  </a:lnTo>
                  <a:lnTo>
                    <a:pt x="1169" y="162"/>
                  </a:lnTo>
                  <a:lnTo>
                    <a:pt x="1156" y="166"/>
                  </a:lnTo>
                  <a:lnTo>
                    <a:pt x="1140" y="169"/>
                  </a:lnTo>
                  <a:lnTo>
                    <a:pt x="1128" y="172"/>
                  </a:lnTo>
                  <a:lnTo>
                    <a:pt x="1113" y="176"/>
                  </a:lnTo>
                  <a:lnTo>
                    <a:pt x="1101" y="179"/>
                  </a:lnTo>
                  <a:lnTo>
                    <a:pt x="1088" y="182"/>
                  </a:lnTo>
                  <a:lnTo>
                    <a:pt x="1076" y="187"/>
                  </a:lnTo>
                  <a:lnTo>
                    <a:pt x="1061" y="189"/>
                  </a:lnTo>
                  <a:lnTo>
                    <a:pt x="1048" y="191"/>
                  </a:lnTo>
                  <a:lnTo>
                    <a:pt x="1032" y="194"/>
                  </a:lnTo>
                  <a:lnTo>
                    <a:pt x="1018" y="198"/>
                  </a:lnTo>
                  <a:lnTo>
                    <a:pt x="1000" y="201"/>
                  </a:lnTo>
                  <a:lnTo>
                    <a:pt x="984" y="206"/>
                  </a:lnTo>
                  <a:lnTo>
                    <a:pt x="966" y="209"/>
                  </a:lnTo>
                  <a:lnTo>
                    <a:pt x="949" y="213"/>
                  </a:lnTo>
                  <a:lnTo>
                    <a:pt x="930" y="217"/>
                  </a:lnTo>
                  <a:lnTo>
                    <a:pt x="911" y="221"/>
                  </a:lnTo>
                  <a:lnTo>
                    <a:pt x="892" y="225"/>
                  </a:lnTo>
                  <a:lnTo>
                    <a:pt x="873" y="229"/>
                  </a:lnTo>
                  <a:lnTo>
                    <a:pt x="852" y="232"/>
                  </a:lnTo>
                  <a:lnTo>
                    <a:pt x="832" y="237"/>
                  </a:lnTo>
                  <a:lnTo>
                    <a:pt x="812" y="241"/>
                  </a:lnTo>
                  <a:lnTo>
                    <a:pt x="792" y="247"/>
                  </a:lnTo>
                  <a:lnTo>
                    <a:pt x="769" y="250"/>
                  </a:lnTo>
                  <a:lnTo>
                    <a:pt x="747" y="255"/>
                  </a:lnTo>
                  <a:lnTo>
                    <a:pt x="726" y="259"/>
                  </a:lnTo>
                  <a:lnTo>
                    <a:pt x="705" y="263"/>
                  </a:lnTo>
                  <a:lnTo>
                    <a:pt x="681" y="268"/>
                  </a:lnTo>
                  <a:lnTo>
                    <a:pt x="659" y="272"/>
                  </a:lnTo>
                  <a:lnTo>
                    <a:pt x="637" y="277"/>
                  </a:lnTo>
                  <a:lnTo>
                    <a:pt x="616" y="282"/>
                  </a:lnTo>
                  <a:lnTo>
                    <a:pt x="592" y="286"/>
                  </a:lnTo>
                  <a:lnTo>
                    <a:pt x="570" y="290"/>
                  </a:lnTo>
                  <a:lnTo>
                    <a:pt x="548" y="295"/>
                  </a:lnTo>
                  <a:lnTo>
                    <a:pt x="524" y="300"/>
                  </a:lnTo>
                  <a:lnTo>
                    <a:pt x="501" y="305"/>
                  </a:lnTo>
                  <a:lnTo>
                    <a:pt x="480" y="309"/>
                  </a:lnTo>
                  <a:lnTo>
                    <a:pt x="458" y="314"/>
                  </a:lnTo>
                  <a:lnTo>
                    <a:pt x="436" y="318"/>
                  </a:lnTo>
                  <a:lnTo>
                    <a:pt x="414" y="321"/>
                  </a:lnTo>
                  <a:lnTo>
                    <a:pt x="393" y="326"/>
                  </a:lnTo>
                  <a:lnTo>
                    <a:pt x="372" y="329"/>
                  </a:lnTo>
                  <a:lnTo>
                    <a:pt x="351" y="334"/>
                  </a:lnTo>
                  <a:lnTo>
                    <a:pt x="330" y="337"/>
                  </a:lnTo>
                  <a:lnTo>
                    <a:pt x="310" y="341"/>
                  </a:lnTo>
                  <a:lnTo>
                    <a:pt x="289" y="346"/>
                  </a:lnTo>
                  <a:lnTo>
                    <a:pt x="271" y="350"/>
                  </a:lnTo>
                  <a:lnTo>
                    <a:pt x="251" y="354"/>
                  </a:lnTo>
                  <a:lnTo>
                    <a:pt x="232" y="357"/>
                  </a:lnTo>
                  <a:lnTo>
                    <a:pt x="214" y="360"/>
                  </a:lnTo>
                  <a:lnTo>
                    <a:pt x="196" y="365"/>
                  </a:lnTo>
                  <a:lnTo>
                    <a:pt x="179" y="367"/>
                  </a:lnTo>
                  <a:lnTo>
                    <a:pt x="163" y="371"/>
                  </a:lnTo>
                  <a:lnTo>
                    <a:pt x="147" y="375"/>
                  </a:lnTo>
                  <a:lnTo>
                    <a:pt x="132" y="378"/>
                  </a:lnTo>
                  <a:lnTo>
                    <a:pt x="117" y="380"/>
                  </a:lnTo>
                  <a:lnTo>
                    <a:pt x="104" y="383"/>
                  </a:lnTo>
                  <a:lnTo>
                    <a:pt x="90" y="386"/>
                  </a:lnTo>
                  <a:lnTo>
                    <a:pt x="78" y="388"/>
                  </a:lnTo>
                  <a:lnTo>
                    <a:pt x="66" y="390"/>
                  </a:lnTo>
                  <a:lnTo>
                    <a:pt x="55" y="391"/>
                  </a:lnTo>
                  <a:lnTo>
                    <a:pt x="45" y="394"/>
                  </a:lnTo>
                  <a:lnTo>
                    <a:pt x="37" y="396"/>
                  </a:lnTo>
                  <a:lnTo>
                    <a:pt x="28" y="397"/>
                  </a:lnTo>
                  <a:lnTo>
                    <a:pt x="21" y="398"/>
                  </a:lnTo>
                  <a:lnTo>
                    <a:pt x="14" y="399"/>
                  </a:lnTo>
                  <a:lnTo>
                    <a:pt x="10" y="401"/>
                  </a:lnTo>
                  <a:lnTo>
                    <a:pt x="2" y="401"/>
                  </a:lnTo>
                  <a:lnTo>
                    <a:pt x="0" y="404"/>
                  </a:lnTo>
                  <a:lnTo>
                    <a:pt x="3" y="419"/>
                  </a:lnTo>
                  <a:lnTo>
                    <a:pt x="6" y="417"/>
                  </a:lnTo>
                  <a:lnTo>
                    <a:pt x="13" y="417"/>
                  </a:lnTo>
                  <a:lnTo>
                    <a:pt x="18" y="415"/>
                  </a:lnTo>
                  <a:lnTo>
                    <a:pt x="24" y="414"/>
                  </a:lnTo>
                  <a:lnTo>
                    <a:pt x="31" y="413"/>
                  </a:lnTo>
                  <a:lnTo>
                    <a:pt x="40" y="412"/>
                  </a:lnTo>
                  <a:lnTo>
                    <a:pt x="48" y="409"/>
                  </a:lnTo>
                  <a:lnTo>
                    <a:pt x="58" y="407"/>
                  </a:lnTo>
                  <a:lnTo>
                    <a:pt x="69" y="406"/>
                  </a:lnTo>
                  <a:lnTo>
                    <a:pt x="81" y="404"/>
                  </a:lnTo>
                  <a:lnTo>
                    <a:pt x="94" y="401"/>
                  </a:lnTo>
                  <a:lnTo>
                    <a:pt x="107" y="398"/>
                  </a:lnTo>
                  <a:lnTo>
                    <a:pt x="120" y="396"/>
                  </a:lnTo>
                  <a:lnTo>
                    <a:pt x="136" y="394"/>
                  </a:lnTo>
                  <a:lnTo>
                    <a:pt x="150" y="390"/>
                  </a:lnTo>
                  <a:lnTo>
                    <a:pt x="166" y="387"/>
                  </a:lnTo>
                  <a:lnTo>
                    <a:pt x="183" y="383"/>
                  </a:lnTo>
                  <a:lnTo>
                    <a:pt x="199" y="380"/>
                  </a:lnTo>
                  <a:lnTo>
                    <a:pt x="217" y="376"/>
                  </a:lnTo>
                  <a:lnTo>
                    <a:pt x="235" y="373"/>
                  </a:lnTo>
                  <a:lnTo>
                    <a:pt x="254" y="369"/>
                  </a:lnTo>
                  <a:lnTo>
                    <a:pt x="274" y="366"/>
                  </a:lnTo>
                  <a:lnTo>
                    <a:pt x="293" y="361"/>
                  </a:lnTo>
                  <a:lnTo>
                    <a:pt x="313" y="357"/>
                  </a:lnTo>
                  <a:lnTo>
                    <a:pt x="333" y="353"/>
                  </a:lnTo>
                  <a:lnTo>
                    <a:pt x="354" y="349"/>
                  </a:lnTo>
                  <a:lnTo>
                    <a:pt x="375" y="345"/>
                  </a:lnTo>
                  <a:lnTo>
                    <a:pt x="396" y="341"/>
                  </a:lnTo>
                  <a:lnTo>
                    <a:pt x="418" y="337"/>
                  </a:lnTo>
                  <a:lnTo>
                    <a:pt x="440" y="334"/>
                  </a:lnTo>
                  <a:lnTo>
                    <a:pt x="461" y="329"/>
                  </a:lnTo>
                  <a:lnTo>
                    <a:pt x="483" y="325"/>
                  </a:lnTo>
                  <a:lnTo>
                    <a:pt x="505" y="320"/>
                  </a:lnTo>
                  <a:lnTo>
                    <a:pt x="528" y="316"/>
                  </a:lnTo>
                  <a:lnTo>
                    <a:pt x="551" y="310"/>
                  </a:lnTo>
                  <a:lnTo>
                    <a:pt x="573" y="306"/>
                  </a:lnTo>
                  <a:lnTo>
                    <a:pt x="596" y="301"/>
                  </a:lnTo>
                  <a:lnTo>
                    <a:pt x="619" y="298"/>
                  </a:lnTo>
                  <a:lnTo>
                    <a:pt x="640" y="292"/>
                  </a:lnTo>
                  <a:lnTo>
                    <a:pt x="662" y="288"/>
                  </a:lnTo>
                  <a:lnTo>
                    <a:pt x="685" y="284"/>
                  </a:lnTo>
                  <a:lnTo>
                    <a:pt x="708" y="279"/>
                  </a:lnTo>
                  <a:lnTo>
                    <a:pt x="729" y="275"/>
                  </a:lnTo>
                  <a:lnTo>
                    <a:pt x="750" y="270"/>
                  </a:lnTo>
                  <a:lnTo>
                    <a:pt x="773" y="266"/>
                  </a:lnTo>
                  <a:lnTo>
                    <a:pt x="795" y="262"/>
                  </a:lnTo>
                  <a:lnTo>
                    <a:pt x="815" y="257"/>
                  </a:lnTo>
                  <a:lnTo>
                    <a:pt x="835" y="252"/>
                  </a:lnTo>
                  <a:lnTo>
                    <a:pt x="855" y="248"/>
                  </a:lnTo>
                  <a:lnTo>
                    <a:pt x="876" y="245"/>
                  </a:lnTo>
                  <a:lnTo>
                    <a:pt x="895" y="240"/>
                  </a:lnTo>
                  <a:lnTo>
                    <a:pt x="915" y="237"/>
                  </a:lnTo>
                  <a:lnTo>
                    <a:pt x="934" y="232"/>
                  </a:lnTo>
                  <a:lnTo>
                    <a:pt x="953" y="229"/>
                  </a:lnTo>
                  <a:lnTo>
                    <a:pt x="970" y="225"/>
                  </a:lnTo>
                  <a:lnTo>
                    <a:pt x="988" y="221"/>
                  </a:lnTo>
                  <a:lnTo>
                    <a:pt x="1003" y="217"/>
                  </a:lnTo>
                  <a:lnTo>
                    <a:pt x="1021" y="213"/>
                  </a:lnTo>
                  <a:lnTo>
                    <a:pt x="1035" y="210"/>
                  </a:lnTo>
                  <a:lnTo>
                    <a:pt x="1051" y="207"/>
                  </a:lnTo>
                  <a:lnTo>
                    <a:pt x="1064" y="204"/>
                  </a:lnTo>
                  <a:lnTo>
                    <a:pt x="1079" y="202"/>
                  </a:lnTo>
                  <a:lnTo>
                    <a:pt x="1091" y="198"/>
                  </a:lnTo>
                  <a:lnTo>
                    <a:pt x="1105" y="194"/>
                  </a:lnTo>
                  <a:lnTo>
                    <a:pt x="1118" y="191"/>
                  </a:lnTo>
                  <a:lnTo>
                    <a:pt x="1131" y="188"/>
                  </a:lnTo>
                  <a:lnTo>
                    <a:pt x="1145" y="184"/>
                  </a:lnTo>
                  <a:lnTo>
                    <a:pt x="1159" y="181"/>
                  </a:lnTo>
                  <a:lnTo>
                    <a:pt x="1172" y="178"/>
                  </a:lnTo>
                  <a:lnTo>
                    <a:pt x="1187" y="174"/>
                  </a:lnTo>
                  <a:lnTo>
                    <a:pt x="1201" y="170"/>
                  </a:lnTo>
                  <a:lnTo>
                    <a:pt x="1216" y="167"/>
                  </a:lnTo>
                  <a:lnTo>
                    <a:pt x="1229" y="163"/>
                  </a:lnTo>
                  <a:lnTo>
                    <a:pt x="1244" y="160"/>
                  </a:lnTo>
                  <a:lnTo>
                    <a:pt x="1259" y="156"/>
                  </a:lnTo>
                  <a:lnTo>
                    <a:pt x="1274" y="152"/>
                  </a:lnTo>
                  <a:lnTo>
                    <a:pt x="1288" y="148"/>
                  </a:lnTo>
                  <a:lnTo>
                    <a:pt x="1304" y="144"/>
                  </a:lnTo>
                  <a:lnTo>
                    <a:pt x="1317" y="140"/>
                  </a:lnTo>
                  <a:lnTo>
                    <a:pt x="1332" y="137"/>
                  </a:lnTo>
                  <a:lnTo>
                    <a:pt x="1347" y="132"/>
                  </a:lnTo>
                  <a:lnTo>
                    <a:pt x="1362" y="129"/>
                  </a:lnTo>
                  <a:lnTo>
                    <a:pt x="1376" y="124"/>
                  </a:lnTo>
                  <a:lnTo>
                    <a:pt x="1391" y="121"/>
                  </a:lnTo>
                  <a:lnTo>
                    <a:pt x="1405" y="117"/>
                  </a:lnTo>
                  <a:lnTo>
                    <a:pt x="1420" y="113"/>
                  </a:lnTo>
                  <a:lnTo>
                    <a:pt x="1434" y="110"/>
                  </a:lnTo>
                  <a:lnTo>
                    <a:pt x="1447" y="105"/>
                  </a:lnTo>
                  <a:lnTo>
                    <a:pt x="1462" y="102"/>
                  </a:lnTo>
                  <a:lnTo>
                    <a:pt x="1476" y="98"/>
                  </a:lnTo>
                  <a:lnTo>
                    <a:pt x="1489" y="94"/>
                  </a:lnTo>
                  <a:lnTo>
                    <a:pt x="1503" y="91"/>
                  </a:lnTo>
                  <a:lnTo>
                    <a:pt x="1517" y="86"/>
                  </a:lnTo>
                  <a:lnTo>
                    <a:pt x="1531" y="84"/>
                  </a:lnTo>
                  <a:lnTo>
                    <a:pt x="1542" y="80"/>
                  </a:lnTo>
                  <a:lnTo>
                    <a:pt x="1555" y="76"/>
                  </a:lnTo>
                  <a:lnTo>
                    <a:pt x="1568" y="72"/>
                  </a:lnTo>
                  <a:lnTo>
                    <a:pt x="1581" y="69"/>
                  </a:lnTo>
                  <a:lnTo>
                    <a:pt x="1592" y="65"/>
                  </a:lnTo>
                  <a:lnTo>
                    <a:pt x="1603" y="62"/>
                  </a:lnTo>
                  <a:lnTo>
                    <a:pt x="1616" y="60"/>
                  </a:lnTo>
                  <a:lnTo>
                    <a:pt x="1627" y="56"/>
                  </a:lnTo>
                  <a:lnTo>
                    <a:pt x="1638" y="53"/>
                  </a:lnTo>
                  <a:lnTo>
                    <a:pt x="1648" y="50"/>
                  </a:lnTo>
                  <a:lnTo>
                    <a:pt x="1658" y="48"/>
                  </a:lnTo>
                  <a:lnTo>
                    <a:pt x="1669" y="44"/>
                  </a:lnTo>
                  <a:lnTo>
                    <a:pt x="1678" y="42"/>
                  </a:lnTo>
                  <a:lnTo>
                    <a:pt x="1688" y="40"/>
                  </a:lnTo>
                  <a:lnTo>
                    <a:pt x="1696" y="36"/>
                  </a:lnTo>
                  <a:lnTo>
                    <a:pt x="1706" y="35"/>
                  </a:lnTo>
                  <a:lnTo>
                    <a:pt x="1712" y="33"/>
                  </a:lnTo>
                  <a:lnTo>
                    <a:pt x="1720" y="30"/>
                  </a:lnTo>
                  <a:lnTo>
                    <a:pt x="1727" y="28"/>
                  </a:lnTo>
                  <a:lnTo>
                    <a:pt x="1735" y="25"/>
                  </a:lnTo>
                  <a:lnTo>
                    <a:pt x="1741" y="23"/>
                  </a:lnTo>
                  <a:lnTo>
                    <a:pt x="1747" y="22"/>
                  </a:lnTo>
                  <a:lnTo>
                    <a:pt x="1753" y="21"/>
                  </a:lnTo>
                  <a:lnTo>
                    <a:pt x="1757" y="20"/>
                  </a:lnTo>
                  <a:lnTo>
                    <a:pt x="1765" y="17"/>
                  </a:lnTo>
                  <a:lnTo>
                    <a:pt x="1771" y="15"/>
                  </a:lnTo>
                  <a:lnTo>
                    <a:pt x="1776" y="14"/>
                  </a:lnTo>
                  <a:lnTo>
                    <a:pt x="1778" y="14"/>
                  </a:lnTo>
                  <a:lnTo>
                    <a:pt x="17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5023" y="774"/>
              <a:ext cx="631" cy="340"/>
            </a:xfrm>
            <a:custGeom>
              <a:avLst/>
              <a:gdLst>
                <a:gd name="T0" fmla="*/ 20 w 1261"/>
                <a:gd name="T1" fmla="*/ 11 h 680"/>
                <a:gd name="T2" fmla="*/ 19 w 1261"/>
                <a:gd name="T3" fmla="*/ 11 h 680"/>
                <a:gd name="T4" fmla="*/ 18 w 1261"/>
                <a:gd name="T5" fmla="*/ 11 h 680"/>
                <a:gd name="T6" fmla="*/ 18 w 1261"/>
                <a:gd name="T7" fmla="*/ 11 h 680"/>
                <a:gd name="T8" fmla="*/ 17 w 1261"/>
                <a:gd name="T9" fmla="*/ 11 h 680"/>
                <a:gd name="T10" fmla="*/ 17 w 1261"/>
                <a:gd name="T11" fmla="*/ 11 h 680"/>
                <a:gd name="T12" fmla="*/ 16 w 1261"/>
                <a:gd name="T13" fmla="*/ 11 h 680"/>
                <a:gd name="T14" fmla="*/ 16 w 1261"/>
                <a:gd name="T15" fmla="*/ 11 h 680"/>
                <a:gd name="T16" fmla="*/ 15 w 1261"/>
                <a:gd name="T17" fmla="*/ 11 h 680"/>
                <a:gd name="T18" fmla="*/ 15 w 1261"/>
                <a:gd name="T19" fmla="*/ 11 h 680"/>
                <a:gd name="T20" fmla="*/ 14 w 1261"/>
                <a:gd name="T21" fmla="*/ 11 h 680"/>
                <a:gd name="T22" fmla="*/ 13 w 1261"/>
                <a:gd name="T23" fmla="*/ 10 h 680"/>
                <a:gd name="T24" fmla="*/ 13 w 1261"/>
                <a:gd name="T25" fmla="*/ 10 h 680"/>
                <a:gd name="T26" fmla="*/ 12 w 1261"/>
                <a:gd name="T27" fmla="*/ 10 h 680"/>
                <a:gd name="T28" fmla="*/ 11 w 1261"/>
                <a:gd name="T29" fmla="*/ 10 h 680"/>
                <a:gd name="T30" fmla="*/ 10 w 1261"/>
                <a:gd name="T31" fmla="*/ 9 h 680"/>
                <a:gd name="T32" fmla="*/ 9 w 1261"/>
                <a:gd name="T33" fmla="*/ 9 h 680"/>
                <a:gd name="T34" fmla="*/ 8 w 1261"/>
                <a:gd name="T35" fmla="*/ 8 h 680"/>
                <a:gd name="T36" fmla="*/ 7 w 1261"/>
                <a:gd name="T37" fmla="*/ 7 h 680"/>
                <a:gd name="T38" fmla="*/ 6 w 1261"/>
                <a:gd name="T39" fmla="*/ 7 h 680"/>
                <a:gd name="T40" fmla="*/ 5 w 1261"/>
                <a:gd name="T41" fmla="*/ 6 h 680"/>
                <a:gd name="T42" fmla="*/ 4 w 1261"/>
                <a:gd name="T43" fmla="*/ 5 h 680"/>
                <a:gd name="T44" fmla="*/ 4 w 1261"/>
                <a:gd name="T45" fmla="*/ 4 h 680"/>
                <a:gd name="T46" fmla="*/ 3 w 1261"/>
                <a:gd name="T47" fmla="*/ 3 h 680"/>
                <a:gd name="T48" fmla="*/ 2 w 1261"/>
                <a:gd name="T49" fmla="*/ 2 h 680"/>
                <a:gd name="T50" fmla="*/ 1 w 1261"/>
                <a:gd name="T51" fmla="*/ 1 h 680"/>
                <a:gd name="T52" fmla="*/ 1 w 1261"/>
                <a:gd name="T53" fmla="*/ 1 h 680"/>
                <a:gd name="T54" fmla="*/ 2 w 1261"/>
                <a:gd name="T55" fmla="*/ 2 h 680"/>
                <a:gd name="T56" fmla="*/ 2 w 1261"/>
                <a:gd name="T57" fmla="*/ 3 h 680"/>
                <a:gd name="T58" fmla="*/ 3 w 1261"/>
                <a:gd name="T59" fmla="*/ 4 h 680"/>
                <a:gd name="T60" fmla="*/ 4 w 1261"/>
                <a:gd name="T61" fmla="*/ 5 h 680"/>
                <a:gd name="T62" fmla="*/ 5 w 1261"/>
                <a:gd name="T63" fmla="*/ 6 h 680"/>
                <a:gd name="T64" fmla="*/ 6 w 1261"/>
                <a:gd name="T65" fmla="*/ 7 h 680"/>
                <a:gd name="T66" fmla="*/ 7 w 1261"/>
                <a:gd name="T67" fmla="*/ 7 h 680"/>
                <a:gd name="T68" fmla="*/ 8 w 1261"/>
                <a:gd name="T69" fmla="*/ 8 h 680"/>
                <a:gd name="T70" fmla="*/ 9 w 1261"/>
                <a:gd name="T71" fmla="*/ 9 h 680"/>
                <a:gd name="T72" fmla="*/ 10 w 1261"/>
                <a:gd name="T73" fmla="*/ 9 h 680"/>
                <a:gd name="T74" fmla="*/ 11 w 1261"/>
                <a:gd name="T75" fmla="*/ 10 h 680"/>
                <a:gd name="T76" fmla="*/ 12 w 1261"/>
                <a:gd name="T77" fmla="*/ 10 h 680"/>
                <a:gd name="T78" fmla="*/ 12 w 1261"/>
                <a:gd name="T79" fmla="*/ 10 h 680"/>
                <a:gd name="T80" fmla="*/ 13 w 1261"/>
                <a:gd name="T81" fmla="*/ 11 h 680"/>
                <a:gd name="T82" fmla="*/ 14 w 1261"/>
                <a:gd name="T83" fmla="*/ 11 h 680"/>
                <a:gd name="T84" fmla="*/ 14 w 1261"/>
                <a:gd name="T85" fmla="*/ 11 h 680"/>
                <a:gd name="T86" fmla="*/ 15 w 1261"/>
                <a:gd name="T87" fmla="*/ 11 h 680"/>
                <a:gd name="T88" fmla="*/ 16 w 1261"/>
                <a:gd name="T89" fmla="*/ 11 h 680"/>
                <a:gd name="T90" fmla="*/ 16 w 1261"/>
                <a:gd name="T91" fmla="*/ 11 h 680"/>
                <a:gd name="T92" fmla="*/ 17 w 1261"/>
                <a:gd name="T93" fmla="*/ 11 h 680"/>
                <a:gd name="T94" fmla="*/ 17 w 1261"/>
                <a:gd name="T95" fmla="*/ 11 h 680"/>
                <a:gd name="T96" fmla="*/ 18 w 1261"/>
                <a:gd name="T97" fmla="*/ 11 h 680"/>
                <a:gd name="T98" fmla="*/ 18 w 1261"/>
                <a:gd name="T99" fmla="*/ 11 h 680"/>
                <a:gd name="T100" fmla="*/ 19 w 1261"/>
                <a:gd name="T101" fmla="*/ 11 h 680"/>
                <a:gd name="T102" fmla="*/ 20 w 1261"/>
                <a:gd name="T103" fmla="*/ 11 h 680"/>
                <a:gd name="T104" fmla="*/ 20 w 1261"/>
                <a:gd name="T105" fmla="*/ 11 h 68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261" h="680">
                  <a:moveTo>
                    <a:pt x="1258" y="645"/>
                  </a:moveTo>
                  <a:lnTo>
                    <a:pt x="1256" y="645"/>
                  </a:lnTo>
                  <a:lnTo>
                    <a:pt x="1252" y="645"/>
                  </a:lnTo>
                  <a:lnTo>
                    <a:pt x="1247" y="646"/>
                  </a:lnTo>
                  <a:lnTo>
                    <a:pt x="1240" y="649"/>
                  </a:lnTo>
                  <a:lnTo>
                    <a:pt x="1234" y="649"/>
                  </a:lnTo>
                  <a:lnTo>
                    <a:pt x="1230" y="650"/>
                  </a:lnTo>
                  <a:lnTo>
                    <a:pt x="1225" y="650"/>
                  </a:lnTo>
                  <a:lnTo>
                    <a:pt x="1220" y="652"/>
                  </a:lnTo>
                  <a:lnTo>
                    <a:pt x="1213" y="653"/>
                  </a:lnTo>
                  <a:lnTo>
                    <a:pt x="1207" y="654"/>
                  </a:lnTo>
                  <a:lnTo>
                    <a:pt x="1200" y="654"/>
                  </a:lnTo>
                  <a:lnTo>
                    <a:pt x="1194" y="656"/>
                  </a:lnTo>
                  <a:lnTo>
                    <a:pt x="1185" y="656"/>
                  </a:lnTo>
                  <a:lnTo>
                    <a:pt x="1178" y="657"/>
                  </a:lnTo>
                  <a:lnTo>
                    <a:pt x="1169" y="657"/>
                  </a:lnTo>
                  <a:lnTo>
                    <a:pt x="1161" y="659"/>
                  </a:lnTo>
                  <a:lnTo>
                    <a:pt x="1151" y="660"/>
                  </a:lnTo>
                  <a:lnTo>
                    <a:pt x="1142" y="661"/>
                  </a:lnTo>
                  <a:lnTo>
                    <a:pt x="1137" y="661"/>
                  </a:lnTo>
                  <a:lnTo>
                    <a:pt x="1132" y="661"/>
                  </a:lnTo>
                  <a:lnTo>
                    <a:pt x="1126" y="661"/>
                  </a:lnTo>
                  <a:lnTo>
                    <a:pt x="1123" y="662"/>
                  </a:lnTo>
                  <a:lnTo>
                    <a:pt x="1116" y="662"/>
                  </a:lnTo>
                  <a:lnTo>
                    <a:pt x="1112" y="662"/>
                  </a:lnTo>
                  <a:lnTo>
                    <a:pt x="1106" y="662"/>
                  </a:lnTo>
                  <a:lnTo>
                    <a:pt x="1101" y="662"/>
                  </a:lnTo>
                  <a:lnTo>
                    <a:pt x="1095" y="662"/>
                  </a:lnTo>
                  <a:lnTo>
                    <a:pt x="1090" y="662"/>
                  </a:lnTo>
                  <a:lnTo>
                    <a:pt x="1084" y="662"/>
                  </a:lnTo>
                  <a:lnTo>
                    <a:pt x="1078" y="663"/>
                  </a:lnTo>
                  <a:lnTo>
                    <a:pt x="1073" y="663"/>
                  </a:lnTo>
                  <a:lnTo>
                    <a:pt x="1066" y="663"/>
                  </a:lnTo>
                  <a:lnTo>
                    <a:pt x="1061" y="663"/>
                  </a:lnTo>
                  <a:lnTo>
                    <a:pt x="1054" y="663"/>
                  </a:lnTo>
                  <a:lnTo>
                    <a:pt x="1048" y="663"/>
                  </a:lnTo>
                  <a:lnTo>
                    <a:pt x="1043" y="663"/>
                  </a:lnTo>
                  <a:lnTo>
                    <a:pt x="1036" y="663"/>
                  </a:lnTo>
                  <a:lnTo>
                    <a:pt x="1031" y="663"/>
                  </a:lnTo>
                  <a:lnTo>
                    <a:pt x="1025" y="662"/>
                  </a:lnTo>
                  <a:lnTo>
                    <a:pt x="1019" y="661"/>
                  </a:lnTo>
                  <a:lnTo>
                    <a:pt x="1013" y="661"/>
                  </a:lnTo>
                  <a:lnTo>
                    <a:pt x="1006" y="661"/>
                  </a:lnTo>
                  <a:lnTo>
                    <a:pt x="998" y="660"/>
                  </a:lnTo>
                  <a:lnTo>
                    <a:pt x="991" y="659"/>
                  </a:lnTo>
                  <a:lnTo>
                    <a:pt x="982" y="657"/>
                  </a:lnTo>
                  <a:lnTo>
                    <a:pt x="974" y="657"/>
                  </a:lnTo>
                  <a:lnTo>
                    <a:pt x="968" y="657"/>
                  </a:lnTo>
                  <a:lnTo>
                    <a:pt x="963" y="656"/>
                  </a:lnTo>
                  <a:lnTo>
                    <a:pt x="958" y="655"/>
                  </a:lnTo>
                  <a:lnTo>
                    <a:pt x="953" y="655"/>
                  </a:lnTo>
                  <a:lnTo>
                    <a:pt x="946" y="654"/>
                  </a:lnTo>
                  <a:lnTo>
                    <a:pt x="942" y="654"/>
                  </a:lnTo>
                  <a:lnTo>
                    <a:pt x="936" y="653"/>
                  </a:lnTo>
                  <a:lnTo>
                    <a:pt x="931" y="653"/>
                  </a:lnTo>
                  <a:lnTo>
                    <a:pt x="924" y="651"/>
                  </a:lnTo>
                  <a:lnTo>
                    <a:pt x="919" y="651"/>
                  </a:lnTo>
                  <a:lnTo>
                    <a:pt x="913" y="650"/>
                  </a:lnTo>
                  <a:lnTo>
                    <a:pt x="907" y="650"/>
                  </a:lnTo>
                  <a:lnTo>
                    <a:pt x="900" y="647"/>
                  </a:lnTo>
                  <a:lnTo>
                    <a:pt x="894" y="647"/>
                  </a:lnTo>
                  <a:lnTo>
                    <a:pt x="888" y="645"/>
                  </a:lnTo>
                  <a:lnTo>
                    <a:pt x="881" y="645"/>
                  </a:lnTo>
                  <a:lnTo>
                    <a:pt x="874" y="644"/>
                  </a:lnTo>
                  <a:lnTo>
                    <a:pt x="867" y="642"/>
                  </a:lnTo>
                  <a:lnTo>
                    <a:pt x="860" y="641"/>
                  </a:lnTo>
                  <a:lnTo>
                    <a:pt x="854" y="640"/>
                  </a:lnTo>
                  <a:lnTo>
                    <a:pt x="846" y="637"/>
                  </a:lnTo>
                  <a:lnTo>
                    <a:pt x="839" y="636"/>
                  </a:lnTo>
                  <a:lnTo>
                    <a:pt x="832" y="634"/>
                  </a:lnTo>
                  <a:lnTo>
                    <a:pt x="825" y="633"/>
                  </a:lnTo>
                  <a:lnTo>
                    <a:pt x="817" y="631"/>
                  </a:lnTo>
                  <a:lnTo>
                    <a:pt x="809" y="629"/>
                  </a:lnTo>
                  <a:lnTo>
                    <a:pt x="801" y="626"/>
                  </a:lnTo>
                  <a:lnTo>
                    <a:pt x="795" y="624"/>
                  </a:lnTo>
                  <a:lnTo>
                    <a:pt x="787" y="622"/>
                  </a:lnTo>
                  <a:lnTo>
                    <a:pt x="779" y="619"/>
                  </a:lnTo>
                  <a:lnTo>
                    <a:pt x="771" y="616"/>
                  </a:lnTo>
                  <a:lnTo>
                    <a:pt x="763" y="615"/>
                  </a:lnTo>
                  <a:lnTo>
                    <a:pt x="756" y="611"/>
                  </a:lnTo>
                  <a:lnTo>
                    <a:pt x="747" y="609"/>
                  </a:lnTo>
                  <a:lnTo>
                    <a:pt x="738" y="606"/>
                  </a:lnTo>
                  <a:lnTo>
                    <a:pt x="730" y="604"/>
                  </a:lnTo>
                  <a:lnTo>
                    <a:pt x="721" y="600"/>
                  </a:lnTo>
                  <a:lnTo>
                    <a:pt x="713" y="597"/>
                  </a:lnTo>
                  <a:lnTo>
                    <a:pt x="704" y="594"/>
                  </a:lnTo>
                  <a:lnTo>
                    <a:pt x="697" y="592"/>
                  </a:lnTo>
                  <a:lnTo>
                    <a:pt x="687" y="587"/>
                  </a:lnTo>
                  <a:lnTo>
                    <a:pt x="679" y="584"/>
                  </a:lnTo>
                  <a:lnTo>
                    <a:pt x="670" y="581"/>
                  </a:lnTo>
                  <a:lnTo>
                    <a:pt x="661" y="576"/>
                  </a:lnTo>
                  <a:lnTo>
                    <a:pt x="652" y="573"/>
                  </a:lnTo>
                  <a:lnTo>
                    <a:pt x="643" y="568"/>
                  </a:lnTo>
                  <a:lnTo>
                    <a:pt x="634" y="565"/>
                  </a:lnTo>
                  <a:lnTo>
                    <a:pt x="625" y="562"/>
                  </a:lnTo>
                  <a:lnTo>
                    <a:pt x="614" y="555"/>
                  </a:lnTo>
                  <a:lnTo>
                    <a:pt x="603" y="550"/>
                  </a:lnTo>
                  <a:lnTo>
                    <a:pt x="592" y="544"/>
                  </a:lnTo>
                  <a:lnTo>
                    <a:pt x="582" y="538"/>
                  </a:lnTo>
                  <a:lnTo>
                    <a:pt x="571" y="533"/>
                  </a:lnTo>
                  <a:lnTo>
                    <a:pt x="561" y="527"/>
                  </a:lnTo>
                  <a:lnTo>
                    <a:pt x="550" y="522"/>
                  </a:lnTo>
                  <a:lnTo>
                    <a:pt x="540" y="516"/>
                  </a:lnTo>
                  <a:lnTo>
                    <a:pt x="528" y="509"/>
                  </a:lnTo>
                  <a:lnTo>
                    <a:pt x="518" y="503"/>
                  </a:lnTo>
                  <a:lnTo>
                    <a:pt x="507" y="496"/>
                  </a:lnTo>
                  <a:lnTo>
                    <a:pt x="497" y="491"/>
                  </a:lnTo>
                  <a:lnTo>
                    <a:pt x="487" y="484"/>
                  </a:lnTo>
                  <a:lnTo>
                    <a:pt x="476" y="476"/>
                  </a:lnTo>
                  <a:lnTo>
                    <a:pt x="466" y="469"/>
                  </a:lnTo>
                  <a:lnTo>
                    <a:pt x="457" y="464"/>
                  </a:lnTo>
                  <a:lnTo>
                    <a:pt x="446" y="456"/>
                  </a:lnTo>
                  <a:lnTo>
                    <a:pt x="436" y="449"/>
                  </a:lnTo>
                  <a:lnTo>
                    <a:pt x="426" y="442"/>
                  </a:lnTo>
                  <a:lnTo>
                    <a:pt x="415" y="434"/>
                  </a:lnTo>
                  <a:lnTo>
                    <a:pt x="405" y="426"/>
                  </a:lnTo>
                  <a:lnTo>
                    <a:pt x="396" y="419"/>
                  </a:lnTo>
                  <a:lnTo>
                    <a:pt x="385" y="411"/>
                  </a:lnTo>
                  <a:lnTo>
                    <a:pt x="376" y="404"/>
                  </a:lnTo>
                  <a:lnTo>
                    <a:pt x="365" y="396"/>
                  </a:lnTo>
                  <a:lnTo>
                    <a:pt x="355" y="388"/>
                  </a:lnTo>
                  <a:lnTo>
                    <a:pt x="346" y="380"/>
                  </a:lnTo>
                  <a:lnTo>
                    <a:pt x="336" y="373"/>
                  </a:lnTo>
                  <a:lnTo>
                    <a:pt x="326" y="364"/>
                  </a:lnTo>
                  <a:lnTo>
                    <a:pt x="316" y="355"/>
                  </a:lnTo>
                  <a:lnTo>
                    <a:pt x="307" y="346"/>
                  </a:lnTo>
                  <a:lnTo>
                    <a:pt x="298" y="338"/>
                  </a:lnTo>
                  <a:lnTo>
                    <a:pt x="288" y="329"/>
                  </a:lnTo>
                  <a:lnTo>
                    <a:pt x="278" y="319"/>
                  </a:lnTo>
                  <a:lnTo>
                    <a:pt x="269" y="310"/>
                  </a:lnTo>
                  <a:lnTo>
                    <a:pt x="259" y="301"/>
                  </a:lnTo>
                  <a:lnTo>
                    <a:pt x="249" y="291"/>
                  </a:lnTo>
                  <a:lnTo>
                    <a:pt x="240" y="282"/>
                  </a:lnTo>
                  <a:lnTo>
                    <a:pt x="231" y="272"/>
                  </a:lnTo>
                  <a:lnTo>
                    <a:pt x="222" y="263"/>
                  </a:lnTo>
                  <a:lnTo>
                    <a:pt x="212" y="253"/>
                  </a:lnTo>
                  <a:lnTo>
                    <a:pt x="203" y="243"/>
                  </a:lnTo>
                  <a:lnTo>
                    <a:pt x="193" y="233"/>
                  </a:lnTo>
                  <a:lnTo>
                    <a:pt x="184" y="223"/>
                  </a:lnTo>
                  <a:lnTo>
                    <a:pt x="175" y="213"/>
                  </a:lnTo>
                  <a:lnTo>
                    <a:pt x="167" y="203"/>
                  </a:lnTo>
                  <a:lnTo>
                    <a:pt x="158" y="192"/>
                  </a:lnTo>
                  <a:lnTo>
                    <a:pt x="150" y="183"/>
                  </a:lnTo>
                  <a:lnTo>
                    <a:pt x="140" y="172"/>
                  </a:lnTo>
                  <a:lnTo>
                    <a:pt x="131" y="161"/>
                  </a:lnTo>
                  <a:lnTo>
                    <a:pt x="122" y="150"/>
                  </a:lnTo>
                  <a:lnTo>
                    <a:pt x="113" y="139"/>
                  </a:lnTo>
                  <a:lnTo>
                    <a:pt x="105" y="127"/>
                  </a:lnTo>
                  <a:lnTo>
                    <a:pt x="96" y="117"/>
                  </a:lnTo>
                  <a:lnTo>
                    <a:pt x="87" y="104"/>
                  </a:lnTo>
                  <a:lnTo>
                    <a:pt x="80" y="94"/>
                  </a:lnTo>
                  <a:lnTo>
                    <a:pt x="70" y="82"/>
                  </a:lnTo>
                  <a:lnTo>
                    <a:pt x="62" y="70"/>
                  </a:lnTo>
                  <a:lnTo>
                    <a:pt x="53" y="58"/>
                  </a:lnTo>
                  <a:lnTo>
                    <a:pt x="45" y="46"/>
                  </a:lnTo>
                  <a:lnTo>
                    <a:pt x="36" y="34"/>
                  </a:lnTo>
                  <a:lnTo>
                    <a:pt x="27" y="23"/>
                  </a:lnTo>
                  <a:lnTo>
                    <a:pt x="21" y="11"/>
                  </a:lnTo>
                  <a:lnTo>
                    <a:pt x="13" y="0"/>
                  </a:lnTo>
                  <a:lnTo>
                    <a:pt x="0" y="7"/>
                  </a:lnTo>
                  <a:lnTo>
                    <a:pt x="7" y="19"/>
                  </a:lnTo>
                  <a:lnTo>
                    <a:pt x="15" y="32"/>
                  </a:lnTo>
                  <a:lnTo>
                    <a:pt x="24" y="43"/>
                  </a:lnTo>
                  <a:lnTo>
                    <a:pt x="32" y="56"/>
                  </a:lnTo>
                  <a:lnTo>
                    <a:pt x="40" y="68"/>
                  </a:lnTo>
                  <a:lnTo>
                    <a:pt x="49" y="80"/>
                  </a:lnTo>
                  <a:lnTo>
                    <a:pt x="57" y="92"/>
                  </a:lnTo>
                  <a:lnTo>
                    <a:pt x="66" y="103"/>
                  </a:lnTo>
                  <a:lnTo>
                    <a:pt x="74" y="114"/>
                  </a:lnTo>
                  <a:lnTo>
                    <a:pt x="84" y="127"/>
                  </a:lnTo>
                  <a:lnTo>
                    <a:pt x="92" y="137"/>
                  </a:lnTo>
                  <a:lnTo>
                    <a:pt x="101" y="149"/>
                  </a:lnTo>
                  <a:lnTo>
                    <a:pt x="110" y="159"/>
                  </a:lnTo>
                  <a:lnTo>
                    <a:pt x="120" y="170"/>
                  </a:lnTo>
                  <a:lnTo>
                    <a:pt x="128" y="181"/>
                  </a:lnTo>
                  <a:lnTo>
                    <a:pt x="138" y="192"/>
                  </a:lnTo>
                  <a:lnTo>
                    <a:pt x="147" y="203"/>
                  </a:lnTo>
                  <a:lnTo>
                    <a:pt x="155" y="213"/>
                  </a:lnTo>
                  <a:lnTo>
                    <a:pt x="164" y="223"/>
                  </a:lnTo>
                  <a:lnTo>
                    <a:pt x="173" y="235"/>
                  </a:lnTo>
                  <a:lnTo>
                    <a:pt x="182" y="243"/>
                  </a:lnTo>
                  <a:lnTo>
                    <a:pt x="192" y="253"/>
                  </a:lnTo>
                  <a:lnTo>
                    <a:pt x="200" y="265"/>
                  </a:lnTo>
                  <a:lnTo>
                    <a:pt x="211" y="275"/>
                  </a:lnTo>
                  <a:lnTo>
                    <a:pt x="220" y="283"/>
                  </a:lnTo>
                  <a:lnTo>
                    <a:pt x="229" y="294"/>
                  </a:lnTo>
                  <a:lnTo>
                    <a:pt x="239" y="302"/>
                  </a:lnTo>
                  <a:lnTo>
                    <a:pt x="249" y="312"/>
                  </a:lnTo>
                  <a:lnTo>
                    <a:pt x="258" y="321"/>
                  </a:lnTo>
                  <a:lnTo>
                    <a:pt x="268" y="330"/>
                  </a:lnTo>
                  <a:lnTo>
                    <a:pt x="277" y="340"/>
                  </a:lnTo>
                  <a:lnTo>
                    <a:pt x="288" y="349"/>
                  </a:lnTo>
                  <a:lnTo>
                    <a:pt x="297" y="357"/>
                  </a:lnTo>
                  <a:lnTo>
                    <a:pt x="307" y="366"/>
                  </a:lnTo>
                  <a:lnTo>
                    <a:pt x="316" y="375"/>
                  </a:lnTo>
                  <a:lnTo>
                    <a:pt x="327" y="384"/>
                  </a:lnTo>
                  <a:lnTo>
                    <a:pt x="336" y="391"/>
                  </a:lnTo>
                  <a:lnTo>
                    <a:pt x="346" y="399"/>
                  </a:lnTo>
                  <a:lnTo>
                    <a:pt x="356" y="408"/>
                  </a:lnTo>
                  <a:lnTo>
                    <a:pt x="366" y="417"/>
                  </a:lnTo>
                  <a:lnTo>
                    <a:pt x="376" y="424"/>
                  </a:lnTo>
                  <a:lnTo>
                    <a:pt x="386" y="432"/>
                  </a:lnTo>
                  <a:lnTo>
                    <a:pt x="396" y="439"/>
                  </a:lnTo>
                  <a:lnTo>
                    <a:pt x="407" y="447"/>
                  </a:lnTo>
                  <a:lnTo>
                    <a:pt x="417" y="454"/>
                  </a:lnTo>
                  <a:lnTo>
                    <a:pt x="427" y="462"/>
                  </a:lnTo>
                  <a:lnTo>
                    <a:pt x="437" y="469"/>
                  </a:lnTo>
                  <a:lnTo>
                    <a:pt x="448" y="476"/>
                  </a:lnTo>
                  <a:lnTo>
                    <a:pt x="458" y="483"/>
                  </a:lnTo>
                  <a:lnTo>
                    <a:pt x="468" y="489"/>
                  </a:lnTo>
                  <a:lnTo>
                    <a:pt x="479" y="496"/>
                  </a:lnTo>
                  <a:lnTo>
                    <a:pt x="489" y="503"/>
                  </a:lnTo>
                  <a:lnTo>
                    <a:pt x="499" y="509"/>
                  </a:lnTo>
                  <a:lnTo>
                    <a:pt x="511" y="516"/>
                  </a:lnTo>
                  <a:lnTo>
                    <a:pt x="521" y="523"/>
                  </a:lnTo>
                  <a:lnTo>
                    <a:pt x="532" y="529"/>
                  </a:lnTo>
                  <a:lnTo>
                    <a:pt x="542" y="534"/>
                  </a:lnTo>
                  <a:lnTo>
                    <a:pt x="552" y="541"/>
                  </a:lnTo>
                  <a:lnTo>
                    <a:pt x="564" y="546"/>
                  </a:lnTo>
                  <a:lnTo>
                    <a:pt x="575" y="553"/>
                  </a:lnTo>
                  <a:lnTo>
                    <a:pt x="585" y="557"/>
                  </a:lnTo>
                  <a:lnTo>
                    <a:pt x="596" y="564"/>
                  </a:lnTo>
                  <a:lnTo>
                    <a:pt x="607" y="568"/>
                  </a:lnTo>
                  <a:lnTo>
                    <a:pt x="619" y="575"/>
                  </a:lnTo>
                  <a:lnTo>
                    <a:pt x="628" y="578"/>
                  </a:lnTo>
                  <a:lnTo>
                    <a:pt x="636" y="583"/>
                  </a:lnTo>
                  <a:lnTo>
                    <a:pt x="644" y="586"/>
                  </a:lnTo>
                  <a:lnTo>
                    <a:pt x="654" y="591"/>
                  </a:lnTo>
                  <a:lnTo>
                    <a:pt x="663" y="594"/>
                  </a:lnTo>
                  <a:lnTo>
                    <a:pt x="672" y="597"/>
                  </a:lnTo>
                  <a:lnTo>
                    <a:pt x="681" y="601"/>
                  </a:lnTo>
                  <a:lnTo>
                    <a:pt x="690" y="605"/>
                  </a:lnTo>
                  <a:lnTo>
                    <a:pt x="699" y="607"/>
                  </a:lnTo>
                  <a:lnTo>
                    <a:pt x="708" y="611"/>
                  </a:lnTo>
                  <a:lnTo>
                    <a:pt x="717" y="615"/>
                  </a:lnTo>
                  <a:lnTo>
                    <a:pt x="724" y="619"/>
                  </a:lnTo>
                  <a:lnTo>
                    <a:pt x="733" y="621"/>
                  </a:lnTo>
                  <a:lnTo>
                    <a:pt x="742" y="623"/>
                  </a:lnTo>
                  <a:lnTo>
                    <a:pt x="751" y="626"/>
                  </a:lnTo>
                  <a:lnTo>
                    <a:pt x="759" y="630"/>
                  </a:lnTo>
                  <a:lnTo>
                    <a:pt x="767" y="631"/>
                  </a:lnTo>
                  <a:lnTo>
                    <a:pt x="775" y="634"/>
                  </a:lnTo>
                  <a:lnTo>
                    <a:pt x="782" y="636"/>
                  </a:lnTo>
                  <a:lnTo>
                    <a:pt x="790" y="639"/>
                  </a:lnTo>
                  <a:lnTo>
                    <a:pt x="798" y="641"/>
                  </a:lnTo>
                  <a:lnTo>
                    <a:pt x="806" y="643"/>
                  </a:lnTo>
                  <a:lnTo>
                    <a:pt x="813" y="645"/>
                  </a:lnTo>
                  <a:lnTo>
                    <a:pt x="821" y="647"/>
                  </a:lnTo>
                  <a:lnTo>
                    <a:pt x="828" y="649"/>
                  </a:lnTo>
                  <a:lnTo>
                    <a:pt x="836" y="651"/>
                  </a:lnTo>
                  <a:lnTo>
                    <a:pt x="844" y="652"/>
                  </a:lnTo>
                  <a:lnTo>
                    <a:pt x="851" y="654"/>
                  </a:lnTo>
                  <a:lnTo>
                    <a:pt x="858" y="655"/>
                  </a:lnTo>
                  <a:lnTo>
                    <a:pt x="865" y="657"/>
                  </a:lnTo>
                  <a:lnTo>
                    <a:pt x="871" y="659"/>
                  </a:lnTo>
                  <a:lnTo>
                    <a:pt x="879" y="661"/>
                  </a:lnTo>
                  <a:lnTo>
                    <a:pt x="885" y="661"/>
                  </a:lnTo>
                  <a:lnTo>
                    <a:pt x="891" y="662"/>
                  </a:lnTo>
                  <a:lnTo>
                    <a:pt x="897" y="663"/>
                  </a:lnTo>
                  <a:lnTo>
                    <a:pt x="905" y="665"/>
                  </a:lnTo>
                  <a:lnTo>
                    <a:pt x="909" y="665"/>
                  </a:lnTo>
                  <a:lnTo>
                    <a:pt x="916" y="666"/>
                  </a:lnTo>
                  <a:lnTo>
                    <a:pt x="921" y="666"/>
                  </a:lnTo>
                  <a:lnTo>
                    <a:pt x="928" y="669"/>
                  </a:lnTo>
                  <a:lnTo>
                    <a:pt x="934" y="669"/>
                  </a:lnTo>
                  <a:lnTo>
                    <a:pt x="939" y="669"/>
                  </a:lnTo>
                  <a:lnTo>
                    <a:pt x="945" y="670"/>
                  </a:lnTo>
                  <a:lnTo>
                    <a:pt x="950" y="671"/>
                  </a:lnTo>
                  <a:lnTo>
                    <a:pt x="956" y="671"/>
                  </a:lnTo>
                  <a:lnTo>
                    <a:pt x="962" y="672"/>
                  </a:lnTo>
                  <a:lnTo>
                    <a:pt x="966" y="673"/>
                  </a:lnTo>
                  <a:lnTo>
                    <a:pt x="972" y="673"/>
                  </a:lnTo>
                  <a:lnTo>
                    <a:pt x="980" y="673"/>
                  </a:lnTo>
                  <a:lnTo>
                    <a:pt x="988" y="674"/>
                  </a:lnTo>
                  <a:lnTo>
                    <a:pt x="996" y="675"/>
                  </a:lnTo>
                  <a:lnTo>
                    <a:pt x="1004" y="676"/>
                  </a:lnTo>
                  <a:lnTo>
                    <a:pt x="1012" y="676"/>
                  </a:lnTo>
                  <a:lnTo>
                    <a:pt x="1018" y="676"/>
                  </a:lnTo>
                  <a:lnTo>
                    <a:pt x="1024" y="678"/>
                  </a:lnTo>
                  <a:lnTo>
                    <a:pt x="1031" y="679"/>
                  </a:lnTo>
                  <a:lnTo>
                    <a:pt x="1035" y="679"/>
                  </a:lnTo>
                  <a:lnTo>
                    <a:pt x="1041" y="679"/>
                  </a:lnTo>
                  <a:lnTo>
                    <a:pt x="1046" y="679"/>
                  </a:lnTo>
                  <a:lnTo>
                    <a:pt x="1052" y="679"/>
                  </a:lnTo>
                  <a:lnTo>
                    <a:pt x="1057" y="679"/>
                  </a:lnTo>
                  <a:lnTo>
                    <a:pt x="1062" y="679"/>
                  </a:lnTo>
                  <a:lnTo>
                    <a:pt x="1067" y="679"/>
                  </a:lnTo>
                  <a:lnTo>
                    <a:pt x="1073" y="680"/>
                  </a:lnTo>
                  <a:lnTo>
                    <a:pt x="1077" y="679"/>
                  </a:lnTo>
                  <a:lnTo>
                    <a:pt x="1083" y="679"/>
                  </a:lnTo>
                  <a:lnTo>
                    <a:pt x="1088" y="679"/>
                  </a:lnTo>
                  <a:lnTo>
                    <a:pt x="1093" y="679"/>
                  </a:lnTo>
                  <a:lnTo>
                    <a:pt x="1097" y="678"/>
                  </a:lnTo>
                  <a:lnTo>
                    <a:pt x="1103" y="678"/>
                  </a:lnTo>
                  <a:lnTo>
                    <a:pt x="1107" y="678"/>
                  </a:lnTo>
                  <a:lnTo>
                    <a:pt x="1113" y="678"/>
                  </a:lnTo>
                  <a:lnTo>
                    <a:pt x="1122" y="676"/>
                  </a:lnTo>
                  <a:lnTo>
                    <a:pt x="1131" y="676"/>
                  </a:lnTo>
                  <a:lnTo>
                    <a:pt x="1135" y="676"/>
                  </a:lnTo>
                  <a:lnTo>
                    <a:pt x="1141" y="676"/>
                  </a:lnTo>
                  <a:lnTo>
                    <a:pt x="1145" y="676"/>
                  </a:lnTo>
                  <a:lnTo>
                    <a:pt x="1150" y="676"/>
                  </a:lnTo>
                  <a:lnTo>
                    <a:pt x="1158" y="674"/>
                  </a:lnTo>
                  <a:lnTo>
                    <a:pt x="1165" y="674"/>
                  </a:lnTo>
                  <a:lnTo>
                    <a:pt x="1173" y="673"/>
                  </a:lnTo>
                  <a:lnTo>
                    <a:pt x="1182" y="673"/>
                  </a:lnTo>
                  <a:lnTo>
                    <a:pt x="1189" y="672"/>
                  </a:lnTo>
                  <a:lnTo>
                    <a:pt x="1195" y="671"/>
                  </a:lnTo>
                  <a:lnTo>
                    <a:pt x="1203" y="670"/>
                  </a:lnTo>
                  <a:lnTo>
                    <a:pt x="1210" y="670"/>
                  </a:lnTo>
                  <a:lnTo>
                    <a:pt x="1214" y="669"/>
                  </a:lnTo>
                  <a:lnTo>
                    <a:pt x="1221" y="667"/>
                  </a:lnTo>
                  <a:lnTo>
                    <a:pt x="1227" y="666"/>
                  </a:lnTo>
                  <a:lnTo>
                    <a:pt x="1231" y="665"/>
                  </a:lnTo>
                  <a:lnTo>
                    <a:pt x="1240" y="664"/>
                  </a:lnTo>
                  <a:lnTo>
                    <a:pt x="1248" y="663"/>
                  </a:lnTo>
                  <a:lnTo>
                    <a:pt x="1252" y="661"/>
                  </a:lnTo>
                  <a:lnTo>
                    <a:pt x="1257" y="661"/>
                  </a:lnTo>
                  <a:lnTo>
                    <a:pt x="1260" y="661"/>
                  </a:lnTo>
                  <a:lnTo>
                    <a:pt x="1261" y="661"/>
                  </a:lnTo>
                  <a:lnTo>
                    <a:pt x="1258" y="6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18"/>
            <p:cNvSpPr>
              <a:spLocks/>
            </p:cNvSpPr>
            <p:nvPr/>
          </p:nvSpPr>
          <p:spPr bwMode="auto">
            <a:xfrm>
              <a:off x="5304" y="702"/>
              <a:ext cx="352" cy="401"/>
            </a:xfrm>
            <a:custGeom>
              <a:avLst/>
              <a:gdLst>
                <a:gd name="T0" fmla="*/ 0 w 703"/>
                <a:gd name="T1" fmla="*/ 1 h 801"/>
                <a:gd name="T2" fmla="*/ 1 w 703"/>
                <a:gd name="T3" fmla="*/ 1 h 801"/>
                <a:gd name="T4" fmla="*/ 1 w 703"/>
                <a:gd name="T5" fmla="*/ 1 h 801"/>
                <a:gd name="T6" fmla="*/ 1 w 703"/>
                <a:gd name="T7" fmla="*/ 1 h 801"/>
                <a:gd name="T8" fmla="*/ 2 w 703"/>
                <a:gd name="T9" fmla="*/ 2 h 801"/>
                <a:gd name="T10" fmla="*/ 2 w 703"/>
                <a:gd name="T11" fmla="*/ 3 h 801"/>
                <a:gd name="T12" fmla="*/ 3 w 703"/>
                <a:gd name="T13" fmla="*/ 3 h 801"/>
                <a:gd name="T14" fmla="*/ 3 w 703"/>
                <a:gd name="T15" fmla="*/ 4 h 801"/>
                <a:gd name="T16" fmla="*/ 4 w 703"/>
                <a:gd name="T17" fmla="*/ 5 h 801"/>
                <a:gd name="T18" fmla="*/ 5 w 703"/>
                <a:gd name="T19" fmla="*/ 6 h 801"/>
                <a:gd name="T20" fmla="*/ 6 w 703"/>
                <a:gd name="T21" fmla="*/ 6 h 801"/>
                <a:gd name="T22" fmla="*/ 6 w 703"/>
                <a:gd name="T23" fmla="*/ 7 h 801"/>
                <a:gd name="T24" fmla="*/ 7 w 703"/>
                <a:gd name="T25" fmla="*/ 8 h 801"/>
                <a:gd name="T26" fmla="*/ 8 w 703"/>
                <a:gd name="T27" fmla="*/ 9 h 801"/>
                <a:gd name="T28" fmla="*/ 8 w 703"/>
                <a:gd name="T29" fmla="*/ 10 h 801"/>
                <a:gd name="T30" fmla="*/ 9 w 703"/>
                <a:gd name="T31" fmla="*/ 10 h 801"/>
                <a:gd name="T32" fmla="*/ 10 w 703"/>
                <a:gd name="T33" fmla="*/ 11 h 801"/>
                <a:gd name="T34" fmla="*/ 10 w 703"/>
                <a:gd name="T35" fmla="*/ 12 h 801"/>
                <a:gd name="T36" fmla="*/ 11 w 703"/>
                <a:gd name="T37" fmla="*/ 12 h 801"/>
                <a:gd name="T38" fmla="*/ 11 w 703"/>
                <a:gd name="T39" fmla="*/ 13 h 801"/>
                <a:gd name="T40" fmla="*/ 11 w 703"/>
                <a:gd name="T41" fmla="*/ 13 h 801"/>
                <a:gd name="T42" fmla="*/ 11 w 703"/>
                <a:gd name="T43" fmla="*/ 13 h 801"/>
                <a:gd name="T44" fmla="*/ 11 w 703"/>
                <a:gd name="T45" fmla="*/ 13 h 801"/>
                <a:gd name="T46" fmla="*/ 11 w 703"/>
                <a:gd name="T47" fmla="*/ 13 h 801"/>
                <a:gd name="T48" fmla="*/ 11 w 703"/>
                <a:gd name="T49" fmla="*/ 12 h 801"/>
                <a:gd name="T50" fmla="*/ 11 w 703"/>
                <a:gd name="T51" fmla="*/ 12 h 801"/>
                <a:gd name="T52" fmla="*/ 10 w 703"/>
                <a:gd name="T53" fmla="*/ 11 h 801"/>
                <a:gd name="T54" fmla="*/ 10 w 703"/>
                <a:gd name="T55" fmla="*/ 11 h 801"/>
                <a:gd name="T56" fmla="*/ 9 w 703"/>
                <a:gd name="T57" fmla="*/ 10 h 801"/>
                <a:gd name="T58" fmla="*/ 8 w 703"/>
                <a:gd name="T59" fmla="*/ 9 h 801"/>
                <a:gd name="T60" fmla="*/ 8 w 703"/>
                <a:gd name="T61" fmla="*/ 8 h 801"/>
                <a:gd name="T62" fmla="*/ 7 w 703"/>
                <a:gd name="T63" fmla="*/ 8 h 801"/>
                <a:gd name="T64" fmla="*/ 6 w 703"/>
                <a:gd name="T65" fmla="*/ 7 h 801"/>
                <a:gd name="T66" fmla="*/ 5 w 703"/>
                <a:gd name="T67" fmla="*/ 6 h 801"/>
                <a:gd name="T68" fmla="*/ 5 w 703"/>
                <a:gd name="T69" fmla="*/ 5 h 801"/>
                <a:gd name="T70" fmla="*/ 4 w 703"/>
                <a:gd name="T71" fmla="*/ 4 h 801"/>
                <a:gd name="T72" fmla="*/ 3 w 703"/>
                <a:gd name="T73" fmla="*/ 3 h 801"/>
                <a:gd name="T74" fmla="*/ 3 w 703"/>
                <a:gd name="T75" fmla="*/ 3 h 801"/>
                <a:gd name="T76" fmla="*/ 2 w 703"/>
                <a:gd name="T77" fmla="*/ 2 h 801"/>
                <a:gd name="T78" fmla="*/ 2 w 703"/>
                <a:gd name="T79" fmla="*/ 2 h 801"/>
                <a:gd name="T80" fmla="*/ 1 w 703"/>
                <a:gd name="T81" fmla="*/ 1 h 801"/>
                <a:gd name="T82" fmla="*/ 1 w 703"/>
                <a:gd name="T83" fmla="*/ 1 h 801"/>
                <a:gd name="T84" fmla="*/ 1 w 703"/>
                <a:gd name="T85" fmla="*/ 1 h 80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03" h="801">
                  <a:moveTo>
                    <a:pt x="12" y="0"/>
                  </a:moveTo>
                  <a:lnTo>
                    <a:pt x="0" y="9"/>
                  </a:lnTo>
                  <a:lnTo>
                    <a:pt x="1" y="12"/>
                  </a:lnTo>
                  <a:lnTo>
                    <a:pt x="4" y="15"/>
                  </a:lnTo>
                  <a:lnTo>
                    <a:pt x="9" y="20"/>
                  </a:lnTo>
                  <a:lnTo>
                    <a:pt x="12" y="25"/>
                  </a:lnTo>
                  <a:lnTo>
                    <a:pt x="18" y="30"/>
                  </a:lnTo>
                  <a:lnTo>
                    <a:pt x="23" y="37"/>
                  </a:lnTo>
                  <a:lnTo>
                    <a:pt x="31" y="46"/>
                  </a:lnTo>
                  <a:lnTo>
                    <a:pt x="38" y="54"/>
                  </a:lnTo>
                  <a:lnTo>
                    <a:pt x="47" y="64"/>
                  </a:lnTo>
                  <a:lnTo>
                    <a:pt x="55" y="72"/>
                  </a:lnTo>
                  <a:lnTo>
                    <a:pt x="65" y="84"/>
                  </a:lnTo>
                  <a:lnTo>
                    <a:pt x="73" y="94"/>
                  </a:lnTo>
                  <a:lnTo>
                    <a:pt x="86" y="107"/>
                  </a:lnTo>
                  <a:lnTo>
                    <a:pt x="96" y="120"/>
                  </a:lnTo>
                  <a:lnTo>
                    <a:pt x="108" y="134"/>
                  </a:lnTo>
                  <a:lnTo>
                    <a:pt x="119" y="147"/>
                  </a:lnTo>
                  <a:lnTo>
                    <a:pt x="131" y="161"/>
                  </a:lnTo>
                  <a:lnTo>
                    <a:pt x="145" y="176"/>
                  </a:lnTo>
                  <a:lnTo>
                    <a:pt x="158" y="192"/>
                  </a:lnTo>
                  <a:lnTo>
                    <a:pt x="171" y="207"/>
                  </a:lnTo>
                  <a:lnTo>
                    <a:pt x="186" y="223"/>
                  </a:lnTo>
                  <a:lnTo>
                    <a:pt x="200" y="239"/>
                  </a:lnTo>
                  <a:lnTo>
                    <a:pt x="215" y="257"/>
                  </a:lnTo>
                  <a:lnTo>
                    <a:pt x="230" y="274"/>
                  </a:lnTo>
                  <a:lnTo>
                    <a:pt x="245" y="291"/>
                  </a:lnTo>
                  <a:lnTo>
                    <a:pt x="260" y="308"/>
                  </a:lnTo>
                  <a:lnTo>
                    <a:pt x="276" y="326"/>
                  </a:lnTo>
                  <a:lnTo>
                    <a:pt x="292" y="344"/>
                  </a:lnTo>
                  <a:lnTo>
                    <a:pt x="307" y="363"/>
                  </a:lnTo>
                  <a:lnTo>
                    <a:pt x="322" y="381"/>
                  </a:lnTo>
                  <a:lnTo>
                    <a:pt x="338" y="399"/>
                  </a:lnTo>
                  <a:lnTo>
                    <a:pt x="354" y="416"/>
                  </a:lnTo>
                  <a:lnTo>
                    <a:pt x="370" y="434"/>
                  </a:lnTo>
                  <a:lnTo>
                    <a:pt x="385" y="451"/>
                  </a:lnTo>
                  <a:lnTo>
                    <a:pt x="401" y="470"/>
                  </a:lnTo>
                  <a:lnTo>
                    <a:pt x="415" y="486"/>
                  </a:lnTo>
                  <a:lnTo>
                    <a:pt x="431" y="505"/>
                  </a:lnTo>
                  <a:lnTo>
                    <a:pt x="446" y="522"/>
                  </a:lnTo>
                  <a:lnTo>
                    <a:pt x="462" y="540"/>
                  </a:lnTo>
                  <a:lnTo>
                    <a:pt x="475" y="557"/>
                  </a:lnTo>
                  <a:lnTo>
                    <a:pt x="491" y="573"/>
                  </a:lnTo>
                  <a:lnTo>
                    <a:pt x="505" y="590"/>
                  </a:lnTo>
                  <a:lnTo>
                    <a:pt x="520" y="606"/>
                  </a:lnTo>
                  <a:lnTo>
                    <a:pt x="533" y="620"/>
                  </a:lnTo>
                  <a:lnTo>
                    <a:pt x="547" y="636"/>
                  </a:lnTo>
                  <a:lnTo>
                    <a:pt x="560" y="651"/>
                  </a:lnTo>
                  <a:lnTo>
                    <a:pt x="572" y="667"/>
                  </a:lnTo>
                  <a:lnTo>
                    <a:pt x="583" y="679"/>
                  </a:lnTo>
                  <a:lnTo>
                    <a:pt x="595" y="692"/>
                  </a:lnTo>
                  <a:lnTo>
                    <a:pt x="606" y="705"/>
                  </a:lnTo>
                  <a:lnTo>
                    <a:pt x="617" y="717"/>
                  </a:lnTo>
                  <a:lnTo>
                    <a:pt x="626" y="728"/>
                  </a:lnTo>
                  <a:lnTo>
                    <a:pt x="636" y="739"/>
                  </a:lnTo>
                  <a:lnTo>
                    <a:pt x="644" y="748"/>
                  </a:lnTo>
                  <a:lnTo>
                    <a:pt x="652" y="759"/>
                  </a:lnTo>
                  <a:lnTo>
                    <a:pt x="659" y="767"/>
                  </a:lnTo>
                  <a:lnTo>
                    <a:pt x="667" y="775"/>
                  </a:lnTo>
                  <a:lnTo>
                    <a:pt x="671" y="780"/>
                  </a:lnTo>
                  <a:lnTo>
                    <a:pt x="678" y="787"/>
                  </a:lnTo>
                  <a:lnTo>
                    <a:pt x="682" y="791"/>
                  </a:lnTo>
                  <a:lnTo>
                    <a:pt x="686" y="796"/>
                  </a:lnTo>
                  <a:lnTo>
                    <a:pt x="688" y="798"/>
                  </a:lnTo>
                  <a:lnTo>
                    <a:pt x="690" y="801"/>
                  </a:lnTo>
                  <a:lnTo>
                    <a:pt x="703" y="791"/>
                  </a:lnTo>
                  <a:lnTo>
                    <a:pt x="701" y="789"/>
                  </a:lnTo>
                  <a:lnTo>
                    <a:pt x="699" y="787"/>
                  </a:lnTo>
                  <a:lnTo>
                    <a:pt x="696" y="784"/>
                  </a:lnTo>
                  <a:lnTo>
                    <a:pt x="694" y="780"/>
                  </a:lnTo>
                  <a:lnTo>
                    <a:pt x="688" y="775"/>
                  </a:lnTo>
                  <a:lnTo>
                    <a:pt x="682" y="769"/>
                  </a:lnTo>
                  <a:lnTo>
                    <a:pt x="677" y="763"/>
                  </a:lnTo>
                  <a:lnTo>
                    <a:pt x="670" y="755"/>
                  </a:lnTo>
                  <a:lnTo>
                    <a:pt x="662" y="746"/>
                  </a:lnTo>
                  <a:lnTo>
                    <a:pt x="655" y="736"/>
                  </a:lnTo>
                  <a:lnTo>
                    <a:pt x="645" y="726"/>
                  </a:lnTo>
                  <a:lnTo>
                    <a:pt x="637" y="716"/>
                  </a:lnTo>
                  <a:lnTo>
                    <a:pt x="626" y="704"/>
                  </a:lnTo>
                  <a:lnTo>
                    <a:pt x="616" y="691"/>
                  </a:lnTo>
                  <a:lnTo>
                    <a:pt x="605" y="678"/>
                  </a:lnTo>
                  <a:lnTo>
                    <a:pt x="593" y="666"/>
                  </a:lnTo>
                  <a:lnTo>
                    <a:pt x="580" y="651"/>
                  </a:lnTo>
                  <a:lnTo>
                    <a:pt x="568" y="636"/>
                  </a:lnTo>
                  <a:lnTo>
                    <a:pt x="553" y="620"/>
                  </a:lnTo>
                  <a:lnTo>
                    <a:pt x="540" y="606"/>
                  </a:lnTo>
                  <a:lnTo>
                    <a:pt x="525" y="590"/>
                  </a:lnTo>
                  <a:lnTo>
                    <a:pt x="512" y="573"/>
                  </a:lnTo>
                  <a:lnTo>
                    <a:pt x="498" y="557"/>
                  </a:lnTo>
                  <a:lnTo>
                    <a:pt x="483" y="540"/>
                  </a:lnTo>
                  <a:lnTo>
                    <a:pt x="468" y="522"/>
                  </a:lnTo>
                  <a:lnTo>
                    <a:pt x="452" y="505"/>
                  </a:lnTo>
                  <a:lnTo>
                    <a:pt x="438" y="486"/>
                  </a:lnTo>
                  <a:lnTo>
                    <a:pt x="422" y="470"/>
                  </a:lnTo>
                  <a:lnTo>
                    <a:pt x="405" y="451"/>
                  </a:lnTo>
                  <a:lnTo>
                    <a:pt x="390" y="433"/>
                  </a:lnTo>
                  <a:lnTo>
                    <a:pt x="374" y="415"/>
                  </a:lnTo>
                  <a:lnTo>
                    <a:pt x="358" y="397"/>
                  </a:lnTo>
                  <a:lnTo>
                    <a:pt x="342" y="379"/>
                  </a:lnTo>
                  <a:lnTo>
                    <a:pt x="326" y="361"/>
                  </a:lnTo>
                  <a:lnTo>
                    <a:pt x="309" y="343"/>
                  </a:lnTo>
                  <a:lnTo>
                    <a:pt x="294" y="325"/>
                  </a:lnTo>
                  <a:lnTo>
                    <a:pt x="278" y="306"/>
                  </a:lnTo>
                  <a:lnTo>
                    <a:pt x="263" y="288"/>
                  </a:lnTo>
                  <a:lnTo>
                    <a:pt x="247" y="271"/>
                  </a:lnTo>
                  <a:lnTo>
                    <a:pt x="233" y="254"/>
                  </a:lnTo>
                  <a:lnTo>
                    <a:pt x="217" y="236"/>
                  </a:lnTo>
                  <a:lnTo>
                    <a:pt x="203" y="219"/>
                  </a:lnTo>
                  <a:lnTo>
                    <a:pt x="188" y="203"/>
                  </a:lnTo>
                  <a:lnTo>
                    <a:pt x="175" y="187"/>
                  </a:lnTo>
                  <a:lnTo>
                    <a:pt x="160" y="170"/>
                  </a:lnTo>
                  <a:lnTo>
                    <a:pt x="147" y="156"/>
                  </a:lnTo>
                  <a:lnTo>
                    <a:pt x="135" y="140"/>
                  </a:lnTo>
                  <a:lnTo>
                    <a:pt x="124" y="128"/>
                  </a:lnTo>
                  <a:lnTo>
                    <a:pt x="110" y="113"/>
                  </a:lnTo>
                  <a:lnTo>
                    <a:pt x="99" y="100"/>
                  </a:lnTo>
                  <a:lnTo>
                    <a:pt x="88" y="87"/>
                  </a:lnTo>
                  <a:lnTo>
                    <a:pt x="78" y="77"/>
                  </a:lnTo>
                  <a:lnTo>
                    <a:pt x="68" y="65"/>
                  </a:lnTo>
                  <a:lnTo>
                    <a:pt x="59" y="55"/>
                  </a:lnTo>
                  <a:lnTo>
                    <a:pt x="51" y="45"/>
                  </a:lnTo>
                  <a:lnTo>
                    <a:pt x="43" y="37"/>
                  </a:lnTo>
                  <a:lnTo>
                    <a:pt x="36" y="28"/>
                  </a:lnTo>
                  <a:lnTo>
                    <a:pt x="31" y="21"/>
                  </a:lnTo>
                  <a:lnTo>
                    <a:pt x="24" y="15"/>
                  </a:lnTo>
                  <a:lnTo>
                    <a:pt x="20" y="10"/>
                  </a:lnTo>
                  <a:lnTo>
                    <a:pt x="17" y="5"/>
                  </a:lnTo>
                  <a:lnTo>
                    <a:pt x="13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19"/>
            <p:cNvSpPr>
              <a:spLocks/>
            </p:cNvSpPr>
            <p:nvPr/>
          </p:nvSpPr>
          <p:spPr bwMode="auto">
            <a:xfrm>
              <a:off x="5125" y="837"/>
              <a:ext cx="304" cy="73"/>
            </a:xfrm>
            <a:custGeom>
              <a:avLst/>
              <a:gdLst>
                <a:gd name="T0" fmla="*/ 10 w 608"/>
                <a:gd name="T1" fmla="*/ 0 h 145"/>
                <a:gd name="T2" fmla="*/ 0 w 608"/>
                <a:gd name="T3" fmla="*/ 3 h 145"/>
                <a:gd name="T4" fmla="*/ 1 w 608"/>
                <a:gd name="T5" fmla="*/ 3 h 145"/>
                <a:gd name="T6" fmla="*/ 10 w 608"/>
                <a:gd name="T7" fmla="*/ 1 h 145"/>
                <a:gd name="T8" fmla="*/ 10 w 608"/>
                <a:gd name="T9" fmla="*/ 0 h 145"/>
                <a:gd name="T10" fmla="*/ 10 w 608"/>
                <a:gd name="T11" fmla="*/ 0 h 1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8" h="145">
                  <a:moveTo>
                    <a:pt x="605" y="0"/>
                  </a:moveTo>
                  <a:lnTo>
                    <a:pt x="0" y="131"/>
                  </a:lnTo>
                  <a:lnTo>
                    <a:pt x="3" y="145"/>
                  </a:lnTo>
                  <a:lnTo>
                    <a:pt x="608" y="15"/>
                  </a:lnTo>
                  <a:lnTo>
                    <a:pt x="6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20"/>
            <p:cNvSpPr>
              <a:spLocks/>
            </p:cNvSpPr>
            <p:nvPr/>
          </p:nvSpPr>
          <p:spPr bwMode="auto">
            <a:xfrm>
              <a:off x="5262" y="956"/>
              <a:ext cx="268" cy="67"/>
            </a:xfrm>
            <a:custGeom>
              <a:avLst/>
              <a:gdLst>
                <a:gd name="T0" fmla="*/ 8 w 537"/>
                <a:gd name="T1" fmla="*/ 0 h 133"/>
                <a:gd name="T2" fmla="*/ 0 w 537"/>
                <a:gd name="T3" fmla="*/ 2 h 133"/>
                <a:gd name="T4" fmla="*/ 0 w 537"/>
                <a:gd name="T5" fmla="*/ 3 h 133"/>
                <a:gd name="T6" fmla="*/ 8 w 537"/>
                <a:gd name="T7" fmla="*/ 1 h 133"/>
                <a:gd name="T8" fmla="*/ 8 w 537"/>
                <a:gd name="T9" fmla="*/ 0 h 133"/>
                <a:gd name="T10" fmla="*/ 8 w 537"/>
                <a:gd name="T11" fmla="*/ 0 h 1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7" h="133">
                  <a:moveTo>
                    <a:pt x="534" y="0"/>
                  </a:moveTo>
                  <a:lnTo>
                    <a:pt x="0" y="119"/>
                  </a:lnTo>
                  <a:lnTo>
                    <a:pt x="4" y="133"/>
                  </a:lnTo>
                  <a:lnTo>
                    <a:pt x="537" y="15"/>
                  </a:lnTo>
                  <a:lnTo>
                    <a:pt x="5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21"/>
            <p:cNvSpPr>
              <a:spLocks/>
            </p:cNvSpPr>
            <p:nvPr/>
          </p:nvSpPr>
          <p:spPr bwMode="auto">
            <a:xfrm>
              <a:off x="4784" y="362"/>
              <a:ext cx="207" cy="32"/>
            </a:xfrm>
            <a:custGeom>
              <a:avLst/>
              <a:gdLst>
                <a:gd name="T0" fmla="*/ 7 w 413"/>
                <a:gd name="T1" fmla="*/ 0 h 63"/>
                <a:gd name="T2" fmla="*/ 0 w 413"/>
                <a:gd name="T3" fmla="*/ 1 h 63"/>
                <a:gd name="T4" fmla="*/ 1 w 413"/>
                <a:gd name="T5" fmla="*/ 1 h 63"/>
                <a:gd name="T6" fmla="*/ 7 w 413"/>
                <a:gd name="T7" fmla="*/ 1 h 63"/>
                <a:gd name="T8" fmla="*/ 7 w 413"/>
                <a:gd name="T9" fmla="*/ 0 h 63"/>
                <a:gd name="T10" fmla="*/ 7 w 413"/>
                <a:gd name="T11" fmla="*/ 0 h 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3" h="63">
                  <a:moveTo>
                    <a:pt x="411" y="0"/>
                  </a:moveTo>
                  <a:lnTo>
                    <a:pt x="0" y="48"/>
                  </a:lnTo>
                  <a:lnTo>
                    <a:pt x="2" y="63"/>
                  </a:lnTo>
                  <a:lnTo>
                    <a:pt x="413" y="16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22"/>
            <p:cNvSpPr>
              <a:spLocks/>
            </p:cNvSpPr>
            <p:nvPr/>
          </p:nvSpPr>
          <p:spPr bwMode="auto">
            <a:xfrm>
              <a:off x="4762" y="267"/>
              <a:ext cx="151" cy="20"/>
            </a:xfrm>
            <a:custGeom>
              <a:avLst/>
              <a:gdLst>
                <a:gd name="T0" fmla="*/ 5 w 302"/>
                <a:gd name="T1" fmla="*/ 0 h 40"/>
                <a:gd name="T2" fmla="*/ 0 w 302"/>
                <a:gd name="T3" fmla="*/ 1 h 40"/>
                <a:gd name="T4" fmla="*/ 1 w 302"/>
                <a:gd name="T5" fmla="*/ 1 h 40"/>
                <a:gd name="T6" fmla="*/ 5 w 302"/>
                <a:gd name="T7" fmla="*/ 1 h 40"/>
                <a:gd name="T8" fmla="*/ 5 w 302"/>
                <a:gd name="T9" fmla="*/ 0 h 40"/>
                <a:gd name="T10" fmla="*/ 5 w 302"/>
                <a:gd name="T11" fmla="*/ 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2" h="40">
                  <a:moveTo>
                    <a:pt x="301" y="0"/>
                  </a:moveTo>
                  <a:lnTo>
                    <a:pt x="0" y="24"/>
                  </a:lnTo>
                  <a:lnTo>
                    <a:pt x="3" y="40"/>
                  </a:lnTo>
                  <a:lnTo>
                    <a:pt x="302" y="15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23"/>
            <p:cNvSpPr>
              <a:spLocks/>
            </p:cNvSpPr>
            <p:nvPr/>
          </p:nvSpPr>
          <p:spPr bwMode="auto">
            <a:xfrm>
              <a:off x="5317" y="410"/>
              <a:ext cx="299" cy="27"/>
            </a:xfrm>
            <a:custGeom>
              <a:avLst/>
              <a:gdLst>
                <a:gd name="T0" fmla="*/ 0 w 599"/>
                <a:gd name="T1" fmla="*/ 1 h 53"/>
                <a:gd name="T2" fmla="*/ 0 w 599"/>
                <a:gd name="T3" fmla="*/ 1 h 53"/>
                <a:gd name="T4" fmla="*/ 0 w 599"/>
                <a:gd name="T5" fmla="*/ 1 h 53"/>
                <a:gd name="T6" fmla="*/ 1 w 599"/>
                <a:gd name="T7" fmla="*/ 1 h 53"/>
                <a:gd name="T8" fmla="*/ 1 w 599"/>
                <a:gd name="T9" fmla="*/ 1 h 53"/>
                <a:gd name="T10" fmla="*/ 1 w 599"/>
                <a:gd name="T11" fmla="*/ 1 h 53"/>
                <a:gd name="T12" fmla="*/ 2 w 599"/>
                <a:gd name="T13" fmla="*/ 1 h 53"/>
                <a:gd name="T14" fmla="*/ 2 w 599"/>
                <a:gd name="T15" fmla="*/ 1 h 53"/>
                <a:gd name="T16" fmla="*/ 3 w 599"/>
                <a:gd name="T17" fmla="*/ 1 h 53"/>
                <a:gd name="T18" fmla="*/ 3 w 599"/>
                <a:gd name="T19" fmla="*/ 1 h 53"/>
                <a:gd name="T20" fmla="*/ 3 w 599"/>
                <a:gd name="T21" fmla="*/ 1 h 53"/>
                <a:gd name="T22" fmla="*/ 4 w 599"/>
                <a:gd name="T23" fmla="*/ 1 h 53"/>
                <a:gd name="T24" fmla="*/ 4 w 599"/>
                <a:gd name="T25" fmla="*/ 1 h 53"/>
                <a:gd name="T26" fmla="*/ 4 w 599"/>
                <a:gd name="T27" fmla="*/ 1 h 53"/>
                <a:gd name="T28" fmla="*/ 5 w 599"/>
                <a:gd name="T29" fmla="*/ 1 h 53"/>
                <a:gd name="T30" fmla="*/ 5 w 599"/>
                <a:gd name="T31" fmla="*/ 1 h 53"/>
                <a:gd name="T32" fmla="*/ 6 w 599"/>
                <a:gd name="T33" fmla="*/ 1 h 53"/>
                <a:gd name="T34" fmla="*/ 6 w 599"/>
                <a:gd name="T35" fmla="*/ 1 h 53"/>
                <a:gd name="T36" fmla="*/ 6 w 599"/>
                <a:gd name="T37" fmla="*/ 1 h 53"/>
                <a:gd name="T38" fmla="*/ 7 w 599"/>
                <a:gd name="T39" fmla="*/ 1 h 53"/>
                <a:gd name="T40" fmla="*/ 7 w 599"/>
                <a:gd name="T41" fmla="*/ 1 h 53"/>
                <a:gd name="T42" fmla="*/ 7 w 599"/>
                <a:gd name="T43" fmla="*/ 1 h 53"/>
                <a:gd name="T44" fmla="*/ 7 w 599"/>
                <a:gd name="T45" fmla="*/ 1 h 53"/>
                <a:gd name="T46" fmla="*/ 8 w 599"/>
                <a:gd name="T47" fmla="*/ 1 h 53"/>
                <a:gd name="T48" fmla="*/ 8 w 599"/>
                <a:gd name="T49" fmla="*/ 1 h 53"/>
                <a:gd name="T50" fmla="*/ 8 w 599"/>
                <a:gd name="T51" fmla="*/ 1 h 53"/>
                <a:gd name="T52" fmla="*/ 8 w 599"/>
                <a:gd name="T53" fmla="*/ 1 h 53"/>
                <a:gd name="T54" fmla="*/ 8 w 599"/>
                <a:gd name="T55" fmla="*/ 1 h 53"/>
                <a:gd name="T56" fmla="*/ 9 w 599"/>
                <a:gd name="T57" fmla="*/ 1 h 53"/>
                <a:gd name="T58" fmla="*/ 9 w 599"/>
                <a:gd name="T59" fmla="*/ 1 h 53"/>
                <a:gd name="T60" fmla="*/ 9 w 599"/>
                <a:gd name="T61" fmla="*/ 1 h 53"/>
                <a:gd name="T62" fmla="*/ 9 w 599"/>
                <a:gd name="T63" fmla="*/ 1 h 53"/>
                <a:gd name="T64" fmla="*/ 9 w 599"/>
                <a:gd name="T65" fmla="*/ 1 h 53"/>
                <a:gd name="T66" fmla="*/ 8 w 599"/>
                <a:gd name="T67" fmla="*/ 1 h 53"/>
                <a:gd name="T68" fmla="*/ 8 w 599"/>
                <a:gd name="T69" fmla="*/ 1 h 53"/>
                <a:gd name="T70" fmla="*/ 8 w 599"/>
                <a:gd name="T71" fmla="*/ 1 h 53"/>
                <a:gd name="T72" fmla="*/ 8 w 599"/>
                <a:gd name="T73" fmla="*/ 1 h 53"/>
                <a:gd name="T74" fmla="*/ 8 w 599"/>
                <a:gd name="T75" fmla="*/ 1 h 53"/>
                <a:gd name="T76" fmla="*/ 7 w 599"/>
                <a:gd name="T77" fmla="*/ 1 h 53"/>
                <a:gd name="T78" fmla="*/ 7 w 599"/>
                <a:gd name="T79" fmla="*/ 1 h 53"/>
                <a:gd name="T80" fmla="*/ 7 w 599"/>
                <a:gd name="T81" fmla="*/ 1 h 53"/>
                <a:gd name="T82" fmla="*/ 6 w 599"/>
                <a:gd name="T83" fmla="*/ 1 h 53"/>
                <a:gd name="T84" fmla="*/ 6 w 599"/>
                <a:gd name="T85" fmla="*/ 1 h 53"/>
                <a:gd name="T86" fmla="*/ 6 w 599"/>
                <a:gd name="T87" fmla="*/ 1 h 53"/>
                <a:gd name="T88" fmla="*/ 5 w 599"/>
                <a:gd name="T89" fmla="*/ 1 h 53"/>
                <a:gd name="T90" fmla="*/ 5 w 599"/>
                <a:gd name="T91" fmla="*/ 1 h 53"/>
                <a:gd name="T92" fmla="*/ 5 w 599"/>
                <a:gd name="T93" fmla="*/ 1 h 53"/>
                <a:gd name="T94" fmla="*/ 4 w 599"/>
                <a:gd name="T95" fmla="*/ 1 h 53"/>
                <a:gd name="T96" fmla="*/ 4 w 599"/>
                <a:gd name="T97" fmla="*/ 1 h 53"/>
                <a:gd name="T98" fmla="*/ 3 w 599"/>
                <a:gd name="T99" fmla="*/ 1 h 53"/>
                <a:gd name="T100" fmla="*/ 3 w 599"/>
                <a:gd name="T101" fmla="*/ 0 h 53"/>
                <a:gd name="T102" fmla="*/ 3 w 599"/>
                <a:gd name="T103" fmla="*/ 0 h 53"/>
                <a:gd name="T104" fmla="*/ 2 w 599"/>
                <a:gd name="T105" fmla="*/ 0 h 53"/>
                <a:gd name="T106" fmla="*/ 2 w 599"/>
                <a:gd name="T107" fmla="*/ 0 h 53"/>
                <a:gd name="T108" fmla="*/ 2 w 599"/>
                <a:gd name="T109" fmla="*/ 0 h 53"/>
                <a:gd name="T110" fmla="*/ 1 w 599"/>
                <a:gd name="T111" fmla="*/ 1 h 53"/>
                <a:gd name="T112" fmla="*/ 1 w 599"/>
                <a:gd name="T113" fmla="*/ 1 h 53"/>
                <a:gd name="T114" fmla="*/ 0 w 599"/>
                <a:gd name="T115" fmla="*/ 1 h 53"/>
                <a:gd name="T116" fmla="*/ 0 w 599"/>
                <a:gd name="T117" fmla="*/ 1 h 53"/>
                <a:gd name="T118" fmla="*/ 0 w 599"/>
                <a:gd name="T119" fmla="*/ 1 h 53"/>
                <a:gd name="T120" fmla="*/ 0 w 599"/>
                <a:gd name="T121" fmla="*/ 1 h 53"/>
                <a:gd name="T122" fmla="*/ 0 w 599"/>
                <a:gd name="T123" fmla="*/ 1 h 5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99" h="53">
                  <a:moveTo>
                    <a:pt x="4" y="30"/>
                  </a:moveTo>
                  <a:lnTo>
                    <a:pt x="13" y="27"/>
                  </a:lnTo>
                  <a:lnTo>
                    <a:pt x="23" y="25"/>
                  </a:lnTo>
                  <a:lnTo>
                    <a:pt x="33" y="23"/>
                  </a:lnTo>
                  <a:lnTo>
                    <a:pt x="44" y="22"/>
                  </a:lnTo>
                  <a:lnTo>
                    <a:pt x="54" y="21"/>
                  </a:lnTo>
                  <a:lnTo>
                    <a:pt x="65" y="20"/>
                  </a:lnTo>
                  <a:lnTo>
                    <a:pt x="76" y="19"/>
                  </a:lnTo>
                  <a:lnTo>
                    <a:pt x="87" y="19"/>
                  </a:lnTo>
                  <a:lnTo>
                    <a:pt x="97" y="18"/>
                  </a:lnTo>
                  <a:lnTo>
                    <a:pt x="110" y="17"/>
                  </a:lnTo>
                  <a:lnTo>
                    <a:pt x="121" y="15"/>
                  </a:lnTo>
                  <a:lnTo>
                    <a:pt x="133" y="15"/>
                  </a:lnTo>
                  <a:lnTo>
                    <a:pt x="145" y="15"/>
                  </a:lnTo>
                  <a:lnTo>
                    <a:pt x="156" y="15"/>
                  </a:lnTo>
                  <a:lnTo>
                    <a:pt x="169" y="15"/>
                  </a:lnTo>
                  <a:lnTo>
                    <a:pt x="182" y="15"/>
                  </a:lnTo>
                  <a:lnTo>
                    <a:pt x="194" y="15"/>
                  </a:lnTo>
                  <a:lnTo>
                    <a:pt x="206" y="15"/>
                  </a:lnTo>
                  <a:lnTo>
                    <a:pt x="219" y="15"/>
                  </a:lnTo>
                  <a:lnTo>
                    <a:pt x="231" y="15"/>
                  </a:lnTo>
                  <a:lnTo>
                    <a:pt x="243" y="15"/>
                  </a:lnTo>
                  <a:lnTo>
                    <a:pt x="255" y="17"/>
                  </a:lnTo>
                  <a:lnTo>
                    <a:pt x="268" y="18"/>
                  </a:lnTo>
                  <a:lnTo>
                    <a:pt x="280" y="19"/>
                  </a:lnTo>
                  <a:lnTo>
                    <a:pt x="291" y="19"/>
                  </a:lnTo>
                  <a:lnTo>
                    <a:pt x="304" y="19"/>
                  </a:lnTo>
                  <a:lnTo>
                    <a:pt x="316" y="20"/>
                  </a:lnTo>
                  <a:lnTo>
                    <a:pt x="329" y="21"/>
                  </a:lnTo>
                  <a:lnTo>
                    <a:pt x="340" y="22"/>
                  </a:lnTo>
                  <a:lnTo>
                    <a:pt x="352" y="22"/>
                  </a:lnTo>
                  <a:lnTo>
                    <a:pt x="363" y="23"/>
                  </a:lnTo>
                  <a:lnTo>
                    <a:pt x="376" y="25"/>
                  </a:lnTo>
                  <a:lnTo>
                    <a:pt x="387" y="25"/>
                  </a:lnTo>
                  <a:lnTo>
                    <a:pt x="398" y="27"/>
                  </a:lnTo>
                  <a:lnTo>
                    <a:pt x="408" y="27"/>
                  </a:lnTo>
                  <a:lnTo>
                    <a:pt x="419" y="29"/>
                  </a:lnTo>
                  <a:lnTo>
                    <a:pt x="429" y="30"/>
                  </a:lnTo>
                  <a:lnTo>
                    <a:pt x="440" y="31"/>
                  </a:lnTo>
                  <a:lnTo>
                    <a:pt x="450" y="32"/>
                  </a:lnTo>
                  <a:lnTo>
                    <a:pt x="460" y="34"/>
                  </a:lnTo>
                  <a:lnTo>
                    <a:pt x="469" y="34"/>
                  </a:lnTo>
                  <a:lnTo>
                    <a:pt x="478" y="35"/>
                  </a:lnTo>
                  <a:lnTo>
                    <a:pt x="488" y="37"/>
                  </a:lnTo>
                  <a:lnTo>
                    <a:pt x="497" y="38"/>
                  </a:lnTo>
                  <a:lnTo>
                    <a:pt x="505" y="38"/>
                  </a:lnTo>
                  <a:lnTo>
                    <a:pt x="514" y="40"/>
                  </a:lnTo>
                  <a:lnTo>
                    <a:pt x="522" y="41"/>
                  </a:lnTo>
                  <a:lnTo>
                    <a:pt x="530" y="42"/>
                  </a:lnTo>
                  <a:lnTo>
                    <a:pt x="536" y="42"/>
                  </a:lnTo>
                  <a:lnTo>
                    <a:pt x="544" y="43"/>
                  </a:lnTo>
                  <a:lnTo>
                    <a:pt x="549" y="44"/>
                  </a:lnTo>
                  <a:lnTo>
                    <a:pt x="556" y="45"/>
                  </a:lnTo>
                  <a:lnTo>
                    <a:pt x="562" y="45"/>
                  </a:lnTo>
                  <a:lnTo>
                    <a:pt x="567" y="47"/>
                  </a:lnTo>
                  <a:lnTo>
                    <a:pt x="573" y="48"/>
                  </a:lnTo>
                  <a:lnTo>
                    <a:pt x="577" y="49"/>
                  </a:lnTo>
                  <a:lnTo>
                    <a:pt x="585" y="49"/>
                  </a:lnTo>
                  <a:lnTo>
                    <a:pt x="591" y="51"/>
                  </a:lnTo>
                  <a:lnTo>
                    <a:pt x="594" y="52"/>
                  </a:lnTo>
                  <a:lnTo>
                    <a:pt x="597" y="53"/>
                  </a:lnTo>
                  <a:lnTo>
                    <a:pt x="599" y="38"/>
                  </a:lnTo>
                  <a:lnTo>
                    <a:pt x="597" y="37"/>
                  </a:lnTo>
                  <a:lnTo>
                    <a:pt x="593" y="35"/>
                  </a:lnTo>
                  <a:lnTo>
                    <a:pt x="588" y="34"/>
                  </a:lnTo>
                  <a:lnTo>
                    <a:pt x="581" y="34"/>
                  </a:lnTo>
                  <a:lnTo>
                    <a:pt x="575" y="33"/>
                  </a:lnTo>
                  <a:lnTo>
                    <a:pt x="571" y="32"/>
                  </a:lnTo>
                  <a:lnTo>
                    <a:pt x="565" y="31"/>
                  </a:lnTo>
                  <a:lnTo>
                    <a:pt x="559" y="30"/>
                  </a:lnTo>
                  <a:lnTo>
                    <a:pt x="553" y="30"/>
                  </a:lnTo>
                  <a:lnTo>
                    <a:pt x="547" y="29"/>
                  </a:lnTo>
                  <a:lnTo>
                    <a:pt x="539" y="28"/>
                  </a:lnTo>
                  <a:lnTo>
                    <a:pt x="533" y="28"/>
                  </a:lnTo>
                  <a:lnTo>
                    <a:pt x="525" y="27"/>
                  </a:lnTo>
                  <a:lnTo>
                    <a:pt x="516" y="25"/>
                  </a:lnTo>
                  <a:lnTo>
                    <a:pt x="508" y="23"/>
                  </a:lnTo>
                  <a:lnTo>
                    <a:pt x="500" y="22"/>
                  </a:lnTo>
                  <a:lnTo>
                    <a:pt x="490" y="21"/>
                  </a:lnTo>
                  <a:lnTo>
                    <a:pt x="481" y="20"/>
                  </a:lnTo>
                  <a:lnTo>
                    <a:pt x="471" y="19"/>
                  </a:lnTo>
                  <a:lnTo>
                    <a:pt x="463" y="19"/>
                  </a:lnTo>
                  <a:lnTo>
                    <a:pt x="451" y="17"/>
                  </a:lnTo>
                  <a:lnTo>
                    <a:pt x="441" y="15"/>
                  </a:lnTo>
                  <a:lnTo>
                    <a:pt x="431" y="15"/>
                  </a:lnTo>
                  <a:lnTo>
                    <a:pt x="421" y="14"/>
                  </a:lnTo>
                  <a:lnTo>
                    <a:pt x="409" y="12"/>
                  </a:lnTo>
                  <a:lnTo>
                    <a:pt x="398" y="12"/>
                  </a:lnTo>
                  <a:lnTo>
                    <a:pt x="387" y="11"/>
                  </a:lnTo>
                  <a:lnTo>
                    <a:pt x="377" y="11"/>
                  </a:lnTo>
                  <a:lnTo>
                    <a:pt x="365" y="9"/>
                  </a:lnTo>
                  <a:lnTo>
                    <a:pt x="352" y="8"/>
                  </a:lnTo>
                  <a:lnTo>
                    <a:pt x="340" y="7"/>
                  </a:lnTo>
                  <a:lnTo>
                    <a:pt x="329" y="5"/>
                  </a:lnTo>
                  <a:lnTo>
                    <a:pt x="317" y="4"/>
                  </a:lnTo>
                  <a:lnTo>
                    <a:pt x="304" y="3"/>
                  </a:lnTo>
                  <a:lnTo>
                    <a:pt x="292" y="3"/>
                  </a:lnTo>
                  <a:lnTo>
                    <a:pt x="280" y="3"/>
                  </a:lnTo>
                  <a:lnTo>
                    <a:pt x="268" y="2"/>
                  </a:lnTo>
                  <a:lnTo>
                    <a:pt x="255" y="1"/>
                  </a:lnTo>
                  <a:lnTo>
                    <a:pt x="243" y="0"/>
                  </a:lnTo>
                  <a:lnTo>
                    <a:pt x="231" y="0"/>
                  </a:lnTo>
                  <a:lnTo>
                    <a:pt x="219" y="0"/>
                  </a:lnTo>
                  <a:lnTo>
                    <a:pt x="206" y="0"/>
                  </a:lnTo>
                  <a:lnTo>
                    <a:pt x="194" y="0"/>
                  </a:lnTo>
                  <a:lnTo>
                    <a:pt x="182" y="0"/>
                  </a:lnTo>
                  <a:lnTo>
                    <a:pt x="169" y="0"/>
                  </a:lnTo>
                  <a:lnTo>
                    <a:pt x="156" y="0"/>
                  </a:lnTo>
                  <a:lnTo>
                    <a:pt x="145" y="0"/>
                  </a:lnTo>
                  <a:lnTo>
                    <a:pt x="133" y="0"/>
                  </a:lnTo>
                  <a:lnTo>
                    <a:pt x="120" y="0"/>
                  </a:lnTo>
                  <a:lnTo>
                    <a:pt x="108" y="1"/>
                  </a:lnTo>
                  <a:lnTo>
                    <a:pt x="96" y="2"/>
                  </a:lnTo>
                  <a:lnTo>
                    <a:pt x="86" y="3"/>
                  </a:lnTo>
                  <a:lnTo>
                    <a:pt x="74" y="3"/>
                  </a:lnTo>
                  <a:lnTo>
                    <a:pt x="63" y="4"/>
                  </a:lnTo>
                  <a:lnTo>
                    <a:pt x="52" y="5"/>
                  </a:lnTo>
                  <a:lnTo>
                    <a:pt x="42" y="8"/>
                  </a:lnTo>
                  <a:lnTo>
                    <a:pt x="31" y="9"/>
                  </a:lnTo>
                  <a:lnTo>
                    <a:pt x="19" y="11"/>
                  </a:lnTo>
                  <a:lnTo>
                    <a:pt x="10" y="12"/>
                  </a:lnTo>
                  <a:lnTo>
                    <a:pt x="0" y="15"/>
                  </a:lnTo>
                  <a:lnTo>
                    <a:pt x="4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124"/>
            <p:cNvSpPr>
              <a:spLocks/>
            </p:cNvSpPr>
            <p:nvPr/>
          </p:nvSpPr>
          <p:spPr bwMode="auto">
            <a:xfrm>
              <a:off x="5315" y="484"/>
              <a:ext cx="297" cy="57"/>
            </a:xfrm>
            <a:custGeom>
              <a:avLst/>
              <a:gdLst>
                <a:gd name="T0" fmla="*/ 0 w 595"/>
                <a:gd name="T1" fmla="*/ 2 h 112"/>
                <a:gd name="T2" fmla="*/ 1 w 595"/>
                <a:gd name="T3" fmla="*/ 2 h 112"/>
                <a:gd name="T4" fmla="*/ 1 w 595"/>
                <a:gd name="T5" fmla="*/ 2 h 112"/>
                <a:gd name="T6" fmla="*/ 2 w 595"/>
                <a:gd name="T7" fmla="*/ 2 h 112"/>
                <a:gd name="T8" fmla="*/ 2 w 595"/>
                <a:gd name="T9" fmla="*/ 2 h 112"/>
                <a:gd name="T10" fmla="*/ 3 w 595"/>
                <a:gd name="T11" fmla="*/ 2 h 112"/>
                <a:gd name="T12" fmla="*/ 3 w 595"/>
                <a:gd name="T13" fmla="*/ 2 h 112"/>
                <a:gd name="T14" fmla="*/ 4 w 595"/>
                <a:gd name="T15" fmla="*/ 2 h 112"/>
                <a:gd name="T16" fmla="*/ 4 w 595"/>
                <a:gd name="T17" fmla="*/ 2 h 112"/>
                <a:gd name="T18" fmla="*/ 5 w 595"/>
                <a:gd name="T19" fmla="*/ 2 h 112"/>
                <a:gd name="T20" fmla="*/ 5 w 595"/>
                <a:gd name="T21" fmla="*/ 2 h 112"/>
                <a:gd name="T22" fmla="*/ 6 w 595"/>
                <a:gd name="T23" fmla="*/ 2 h 112"/>
                <a:gd name="T24" fmla="*/ 6 w 595"/>
                <a:gd name="T25" fmla="*/ 2 h 112"/>
                <a:gd name="T26" fmla="*/ 6 w 595"/>
                <a:gd name="T27" fmla="*/ 2 h 112"/>
                <a:gd name="T28" fmla="*/ 7 w 595"/>
                <a:gd name="T29" fmla="*/ 2 h 112"/>
                <a:gd name="T30" fmla="*/ 7 w 595"/>
                <a:gd name="T31" fmla="*/ 2 h 112"/>
                <a:gd name="T32" fmla="*/ 7 w 595"/>
                <a:gd name="T33" fmla="*/ 2 h 112"/>
                <a:gd name="T34" fmla="*/ 7 w 595"/>
                <a:gd name="T35" fmla="*/ 2 h 112"/>
                <a:gd name="T36" fmla="*/ 8 w 595"/>
                <a:gd name="T37" fmla="*/ 2 h 112"/>
                <a:gd name="T38" fmla="*/ 8 w 595"/>
                <a:gd name="T39" fmla="*/ 1 h 112"/>
                <a:gd name="T40" fmla="*/ 8 w 595"/>
                <a:gd name="T41" fmla="*/ 1 h 112"/>
                <a:gd name="T42" fmla="*/ 8 w 595"/>
                <a:gd name="T43" fmla="*/ 1 h 112"/>
                <a:gd name="T44" fmla="*/ 8 w 595"/>
                <a:gd name="T45" fmla="*/ 1 h 112"/>
                <a:gd name="T46" fmla="*/ 8 w 595"/>
                <a:gd name="T47" fmla="*/ 1 h 112"/>
                <a:gd name="T48" fmla="*/ 8 w 595"/>
                <a:gd name="T49" fmla="*/ 1 h 112"/>
                <a:gd name="T50" fmla="*/ 9 w 595"/>
                <a:gd name="T51" fmla="*/ 1 h 112"/>
                <a:gd name="T52" fmla="*/ 9 w 595"/>
                <a:gd name="T53" fmla="*/ 1 h 112"/>
                <a:gd name="T54" fmla="*/ 9 w 595"/>
                <a:gd name="T55" fmla="*/ 1 h 112"/>
                <a:gd name="T56" fmla="*/ 9 w 595"/>
                <a:gd name="T57" fmla="*/ 1 h 112"/>
                <a:gd name="T58" fmla="*/ 8 w 595"/>
                <a:gd name="T59" fmla="*/ 1 h 112"/>
                <a:gd name="T60" fmla="*/ 8 w 595"/>
                <a:gd name="T61" fmla="*/ 1 h 112"/>
                <a:gd name="T62" fmla="*/ 8 w 595"/>
                <a:gd name="T63" fmla="*/ 1 h 112"/>
                <a:gd name="T64" fmla="*/ 8 w 595"/>
                <a:gd name="T65" fmla="*/ 1 h 112"/>
                <a:gd name="T66" fmla="*/ 8 w 595"/>
                <a:gd name="T67" fmla="*/ 1 h 112"/>
                <a:gd name="T68" fmla="*/ 8 w 595"/>
                <a:gd name="T69" fmla="*/ 1 h 112"/>
                <a:gd name="T70" fmla="*/ 7 w 595"/>
                <a:gd name="T71" fmla="*/ 1 h 112"/>
                <a:gd name="T72" fmla="*/ 7 w 595"/>
                <a:gd name="T73" fmla="*/ 1 h 112"/>
                <a:gd name="T74" fmla="*/ 7 w 595"/>
                <a:gd name="T75" fmla="*/ 2 h 112"/>
                <a:gd name="T76" fmla="*/ 7 w 595"/>
                <a:gd name="T77" fmla="*/ 2 h 112"/>
                <a:gd name="T78" fmla="*/ 6 w 595"/>
                <a:gd name="T79" fmla="*/ 2 h 112"/>
                <a:gd name="T80" fmla="*/ 6 w 595"/>
                <a:gd name="T81" fmla="*/ 2 h 112"/>
                <a:gd name="T82" fmla="*/ 6 w 595"/>
                <a:gd name="T83" fmla="*/ 2 h 112"/>
                <a:gd name="T84" fmla="*/ 6 w 595"/>
                <a:gd name="T85" fmla="*/ 2 h 112"/>
                <a:gd name="T86" fmla="*/ 5 w 595"/>
                <a:gd name="T87" fmla="*/ 2 h 112"/>
                <a:gd name="T88" fmla="*/ 5 w 595"/>
                <a:gd name="T89" fmla="*/ 2 h 112"/>
                <a:gd name="T90" fmla="*/ 4 w 595"/>
                <a:gd name="T91" fmla="*/ 2 h 112"/>
                <a:gd name="T92" fmla="*/ 4 w 595"/>
                <a:gd name="T93" fmla="*/ 2 h 112"/>
                <a:gd name="T94" fmla="*/ 3 w 595"/>
                <a:gd name="T95" fmla="*/ 2 h 112"/>
                <a:gd name="T96" fmla="*/ 3 w 595"/>
                <a:gd name="T97" fmla="*/ 2 h 112"/>
                <a:gd name="T98" fmla="*/ 2 w 595"/>
                <a:gd name="T99" fmla="*/ 2 h 112"/>
                <a:gd name="T100" fmla="*/ 2 w 595"/>
                <a:gd name="T101" fmla="*/ 2 h 112"/>
                <a:gd name="T102" fmla="*/ 1 w 595"/>
                <a:gd name="T103" fmla="*/ 2 h 112"/>
                <a:gd name="T104" fmla="*/ 1 w 595"/>
                <a:gd name="T105" fmla="*/ 2 h 112"/>
                <a:gd name="T106" fmla="*/ 0 w 595"/>
                <a:gd name="T107" fmla="*/ 2 h 112"/>
                <a:gd name="T108" fmla="*/ 0 w 595"/>
                <a:gd name="T109" fmla="*/ 2 h 1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95" h="112">
                  <a:moveTo>
                    <a:pt x="0" y="86"/>
                  </a:moveTo>
                  <a:lnTo>
                    <a:pt x="22" y="89"/>
                  </a:lnTo>
                  <a:lnTo>
                    <a:pt x="45" y="92"/>
                  </a:lnTo>
                  <a:lnTo>
                    <a:pt x="67" y="96"/>
                  </a:lnTo>
                  <a:lnTo>
                    <a:pt x="88" y="99"/>
                  </a:lnTo>
                  <a:lnTo>
                    <a:pt x="108" y="101"/>
                  </a:lnTo>
                  <a:lnTo>
                    <a:pt x="129" y="103"/>
                  </a:lnTo>
                  <a:lnTo>
                    <a:pt x="148" y="106"/>
                  </a:lnTo>
                  <a:lnTo>
                    <a:pt x="167" y="108"/>
                  </a:lnTo>
                  <a:lnTo>
                    <a:pt x="186" y="109"/>
                  </a:lnTo>
                  <a:lnTo>
                    <a:pt x="204" y="109"/>
                  </a:lnTo>
                  <a:lnTo>
                    <a:pt x="222" y="110"/>
                  </a:lnTo>
                  <a:lnTo>
                    <a:pt x="238" y="111"/>
                  </a:lnTo>
                  <a:lnTo>
                    <a:pt x="255" y="111"/>
                  </a:lnTo>
                  <a:lnTo>
                    <a:pt x="271" y="111"/>
                  </a:lnTo>
                  <a:lnTo>
                    <a:pt x="286" y="111"/>
                  </a:lnTo>
                  <a:lnTo>
                    <a:pt x="302" y="112"/>
                  </a:lnTo>
                  <a:lnTo>
                    <a:pt x="316" y="110"/>
                  </a:lnTo>
                  <a:lnTo>
                    <a:pt x="331" y="109"/>
                  </a:lnTo>
                  <a:lnTo>
                    <a:pt x="343" y="109"/>
                  </a:lnTo>
                  <a:lnTo>
                    <a:pt x="358" y="108"/>
                  </a:lnTo>
                  <a:lnTo>
                    <a:pt x="370" y="106"/>
                  </a:lnTo>
                  <a:lnTo>
                    <a:pt x="382" y="105"/>
                  </a:lnTo>
                  <a:lnTo>
                    <a:pt x="393" y="102"/>
                  </a:lnTo>
                  <a:lnTo>
                    <a:pt x="405" y="101"/>
                  </a:lnTo>
                  <a:lnTo>
                    <a:pt x="417" y="99"/>
                  </a:lnTo>
                  <a:lnTo>
                    <a:pt x="427" y="97"/>
                  </a:lnTo>
                  <a:lnTo>
                    <a:pt x="437" y="93"/>
                  </a:lnTo>
                  <a:lnTo>
                    <a:pt x="447" y="92"/>
                  </a:lnTo>
                  <a:lnTo>
                    <a:pt x="456" y="90"/>
                  </a:lnTo>
                  <a:lnTo>
                    <a:pt x="466" y="87"/>
                  </a:lnTo>
                  <a:lnTo>
                    <a:pt x="473" y="84"/>
                  </a:lnTo>
                  <a:lnTo>
                    <a:pt x="483" y="82"/>
                  </a:lnTo>
                  <a:lnTo>
                    <a:pt x="490" y="79"/>
                  </a:lnTo>
                  <a:lnTo>
                    <a:pt x="498" y="76"/>
                  </a:lnTo>
                  <a:lnTo>
                    <a:pt x="504" y="72"/>
                  </a:lnTo>
                  <a:lnTo>
                    <a:pt x="512" y="70"/>
                  </a:lnTo>
                  <a:lnTo>
                    <a:pt x="518" y="67"/>
                  </a:lnTo>
                  <a:lnTo>
                    <a:pt x="523" y="63"/>
                  </a:lnTo>
                  <a:lnTo>
                    <a:pt x="530" y="60"/>
                  </a:lnTo>
                  <a:lnTo>
                    <a:pt x="536" y="58"/>
                  </a:lnTo>
                  <a:lnTo>
                    <a:pt x="540" y="54"/>
                  </a:lnTo>
                  <a:lnTo>
                    <a:pt x="546" y="51"/>
                  </a:lnTo>
                  <a:lnTo>
                    <a:pt x="550" y="48"/>
                  </a:lnTo>
                  <a:lnTo>
                    <a:pt x="555" y="46"/>
                  </a:lnTo>
                  <a:lnTo>
                    <a:pt x="558" y="42"/>
                  </a:lnTo>
                  <a:lnTo>
                    <a:pt x="561" y="40"/>
                  </a:lnTo>
                  <a:lnTo>
                    <a:pt x="566" y="37"/>
                  </a:lnTo>
                  <a:lnTo>
                    <a:pt x="569" y="34"/>
                  </a:lnTo>
                  <a:lnTo>
                    <a:pt x="575" y="29"/>
                  </a:lnTo>
                  <a:lnTo>
                    <a:pt x="580" y="23"/>
                  </a:lnTo>
                  <a:lnTo>
                    <a:pt x="585" y="19"/>
                  </a:lnTo>
                  <a:lnTo>
                    <a:pt x="588" y="15"/>
                  </a:lnTo>
                  <a:lnTo>
                    <a:pt x="592" y="9"/>
                  </a:lnTo>
                  <a:lnTo>
                    <a:pt x="595" y="7"/>
                  </a:lnTo>
                  <a:lnTo>
                    <a:pt x="588" y="3"/>
                  </a:lnTo>
                  <a:lnTo>
                    <a:pt x="580" y="0"/>
                  </a:lnTo>
                  <a:lnTo>
                    <a:pt x="578" y="2"/>
                  </a:lnTo>
                  <a:lnTo>
                    <a:pt x="575" y="7"/>
                  </a:lnTo>
                  <a:lnTo>
                    <a:pt x="571" y="9"/>
                  </a:lnTo>
                  <a:lnTo>
                    <a:pt x="568" y="13"/>
                  </a:lnTo>
                  <a:lnTo>
                    <a:pt x="562" y="19"/>
                  </a:lnTo>
                  <a:lnTo>
                    <a:pt x="558" y="24"/>
                  </a:lnTo>
                  <a:lnTo>
                    <a:pt x="550" y="29"/>
                  </a:lnTo>
                  <a:lnTo>
                    <a:pt x="543" y="33"/>
                  </a:lnTo>
                  <a:lnTo>
                    <a:pt x="539" y="37"/>
                  </a:lnTo>
                  <a:lnTo>
                    <a:pt x="535" y="40"/>
                  </a:lnTo>
                  <a:lnTo>
                    <a:pt x="529" y="42"/>
                  </a:lnTo>
                  <a:lnTo>
                    <a:pt x="525" y="46"/>
                  </a:lnTo>
                  <a:lnTo>
                    <a:pt x="519" y="48"/>
                  </a:lnTo>
                  <a:lnTo>
                    <a:pt x="513" y="51"/>
                  </a:lnTo>
                  <a:lnTo>
                    <a:pt x="508" y="53"/>
                  </a:lnTo>
                  <a:lnTo>
                    <a:pt x="501" y="57"/>
                  </a:lnTo>
                  <a:lnTo>
                    <a:pt x="494" y="59"/>
                  </a:lnTo>
                  <a:lnTo>
                    <a:pt x="488" y="63"/>
                  </a:lnTo>
                  <a:lnTo>
                    <a:pt x="481" y="66"/>
                  </a:lnTo>
                  <a:lnTo>
                    <a:pt x="473" y="69"/>
                  </a:lnTo>
                  <a:lnTo>
                    <a:pt x="466" y="71"/>
                  </a:lnTo>
                  <a:lnTo>
                    <a:pt x="457" y="73"/>
                  </a:lnTo>
                  <a:lnTo>
                    <a:pt x="447" y="76"/>
                  </a:lnTo>
                  <a:lnTo>
                    <a:pt x="439" y="79"/>
                  </a:lnTo>
                  <a:lnTo>
                    <a:pt x="428" y="80"/>
                  </a:lnTo>
                  <a:lnTo>
                    <a:pt x="419" y="82"/>
                  </a:lnTo>
                  <a:lnTo>
                    <a:pt x="409" y="83"/>
                  </a:lnTo>
                  <a:lnTo>
                    <a:pt x="399" y="86"/>
                  </a:lnTo>
                  <a:lnTo>
                    <a:pt x="386" y="87"/>
                  </a:lnTo>
                  <a:lnTo>
                    <a:pt x="375" y="89"/>
                  </a:lnTo>
                  <a:lnTo>
                    <a:pt x="363" y="90"/>
                  </a:lnTo>
                  <a:lnTo>
                    <a:pt x="351" y="92"/>
                  </a:lnTo>
                  <a:lnTo>
                    <a:pt x="337" y="93"/>
                  </a:lnTo>
                  <a:lnTo>
                    <a:pt x="324" y="93"/>
                  </a:lnTo>
                  <a:lnTo>
                    <a:pt x="311" y="95"/>
                  </a:lnTo>
                  <a:lnTo>
                    <a:pt x="297" y="97"/>
                  </a:lnTo>
                  <a:lnTo>
                    <a:pt x="282" y="96"/>
                  </a:lnTo>
                  <a:lnTo>
                    <a:pt x="267" y="96"/>
                  </a:lnTo>
                  <a:lnTo>
                    <a:pt x="252" y="96"/>
                  </a:lnTo>
                  <a:lnTo>
                    <a:pt x="236" y="96"/>
                  </a:lnTo>
                  <a:lnTo>
                    <a:pt x="218" y="95"/>
                  </a:lnTo>
                  <a:lnTo>
                    <a:pt x="202" y="93"/>
                  </a:lnTo>
                  <a:lnTo>
                    <a:pt x="184" y="93"/>
                  </a:lnTo>
                  <a:lnTo>
                    <a:pt x="167" y="92"/>
                  </a:lnTo>
                  <a:lnTo>
                    <a:pt x="147" y="90"/>
                  </a:lnTo>
                  <a:lnTo>
                    <a:pt x="128" y="88"/>
                  </a:lnTo>
                  <a:lnTo>
                    <a:pt x="108" y="86"/>
                  </a:lnTo>
                  <a:lnTo>
                    <a:pt x="88" y="83"/>
                  </a:lnTo>
                  <a:lnTo>
                    <a:pt x="68" y="80"/>
                  </a:lnTo>
                  <a:lnTo>
                    <a:pt x="47" y="77"/>
                  </a:lnTo>
                  <a:lnTo>
                    <a:pt x="25" y="73"/>
                  </a:lnTo>
                  <a:lnTo>
                    <a:pt x="3" y="70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125"/>
            <p:cNvSpPr>
              <a:spLocks/>
            </p:cNvSpPr>
            <p:nvPr/>
          </p:nvSpPr>
          <p:spPr bwMode="auto">
            <a:xfrm>
              <a:off x="5513" y="403"/>
              <a:ext cx="128" cy="250"/>
            </a:xfrm>
            <a:custGeom>
              <a:avLst/>
              <a:gdLst>
                <a:gd name="T0" fmla="*/ 3 w 258"/>
                <a:gd name="T1" fmla="*/ 0 h 501"/>
                <a:gd name="T2" fmla="*/ 3 w 258"/>
                <a:gd name="T3" fmla="*/ 0 h 501"/>
                <a:gd name="T4" fmla="*/ 3 w 258"/>
                <a:gd name="T5" fmla="*/ 1 h 501"/>
                <a:gd name="T6" fmla="*/ 3 w 258"/>
                <a:gd name="T7" fmla="*/ 1 h 501"/>
                <a:gd name="T8" fmla="*/ 3 w 258"/>
                <a:gd name="T9" fmla="*/ 2 h 501"/>
                <a:gd name="T10" fmla="*/ 3 w 258"/>
                <a:gd name="T11" fmla="*/ 2 h 501"/>
                <a:gd name="T12" fmla="*/ 3 w 258"/>
                <a:gd name="T13" fmla="*/ 3 h 501"/>
                <a:gd name="T14" fmla="*/ 3 w 258"/>
                <a:gd name="T15" fmla="*/ 3 h 501"/>
                <a:gd name="T16" fmla="*/ 2 w 258"/>
                <a:gd name="T17" fmla="*/ 4 h 501"/>
                <a:gd name="T18" fmla="*/ 2 w 258"/>
                <a:gd name="T19" fmla="*/ 4 h 501"/>
                <a:gd name="T20" fmla="*/ 2 w 258"/>
                <a:gd name="T21" fmla="*/ 4 h 501"/>
                <a:gd name="T22" fmla="*/ 2 w 258"/>
                <a:gd name="T23" fmla="*/ 5 h 501"/>
                <a:gd name="T24" fmla="*/ 2 w 258"/>
                <a:gd name="T25" fmla="*/ 5 h 501"/>
                <a:gd name="T26" fmla="*/ 2 w 258"/>
                <a:gd name="T27" fmla="*/ 5 h 501"/>
                <a:gd name="T28" fmla="*/ 2 w 258"/>
                <a:gd name="T29" fmla="*/ 5 h 501"/>
                <a:gd name="T30" fmla="*/ 1 w 258"/>
                <a:gd name="T31" fmla="*/ 6 h 501"/>
                <a:gd name="T32" fmla="*/ 1 w 258"/>
                <a:gd name="T33" fmla="*/ 6 h 501"/>
                <a:gd name="T34" fmla="*/ 1 w 258"/>
                <a:gd name="T35" fmla="*/ 6 h 501"/>
                <a:gd name="T36" fmla="*/ 1 w 258"/>
                <a:gd name="T37" fmla="*/ 6 h 501"/>
                <a:gd name="T38" fmla="*/ 1 w 258"/>
                <a:gd name="T39" fmla="*/ 6 h 501"/>
                <a:gd name="T40" fmla="*/ 1 w 258"/>
                <a:gd name="T41" fmla="*/ 6 h 501"/>
                <a:gd name="T42" fmla="*/ 0 w 258"/>
                <a:gd name="T43" fmla="*/ 7 h 501"/>
                <a:gd name="T44" fmla="*/ 0 w 258"/>
                <a:gd name="T45" fmla="*/ 7 h 501"/>
                <a:gd name="T46" fmla="*/ 0 w 258"/>
                <a:gd name="T47" fmla="*/ 7 h 501"/>
                <a:gd name="T48" fmla="*/ 0 w 258"/>
                <a:gd name="T49" fmla="*/ 7 h 501"/>
                <a:gd name="T50" fmla="*/ 0 w 258"/>
                <a:gd name="T51" fmla="*/ 7 h 501"/>
                <a:gd name="T52" fmla="*/ 0 w 258"/>
                <a:gd name="T53" fmla="*/ 7 h 501"/>
                <a:gd name="T54" fmla="*/ 0 w 258"/>
                <a:gd name="T55" fmla="*/ 7 h 501"/>
                <a:gd name="T56" fmla="*/ 0 w 258"/>
                <a:gd name="T57" fmla="*/ 7 h 501"/>
                <a:gd name="T58" fmla="*/ 0 w 258"/>
                <a:gd name="T59" fmla="*/ 7 h 501"/>
                <a:gd name="T60" fmla="*/ 0 w 258"/>
                <a:gd name="T61" fmla="*/ 7 h 501"/>
                <a:gd name="T62" fmla="*/ 0 w 258"/>
                <a:gd name="T63" fmla="*/ 7 h 501"/>
                <a:gd name="T64" fmla="*/ 0 w 258"/>
                <a:gd name="T65" fmla="*/ 7 h 501"/>
                <a:gd name="T66" fmla="*/ 0 w 258"/>
                <a:gd name="T67" fmla="*/ 7 h 501"/>
                <a:gd name="T68" fmla="*/ 0 w 258"/>
                <a:gd name="T69" fmla="*/ 7 h 501"/>
                <a:gd name="T70" fmla="*/ 0 w 258"/>
                <a:gd name="T71" fmla="*/ 7 h 501"/>
                <a:gd name="T72" fmla="*/ 1 w 258"/>
                <a:gd name="T73" fmla="*/ 7 h 501"/>
                <a:gd name="T74" fmla="*/ 1 w 258"/>
                <a:gd name="T75" fmla="*/ 7 h 501"/>
                <a:gd name="T76" fmla="*/ 1 w 258"/>
                <a:gd name="T77" fmla="*/ 6 h 501"/>
                <a:gd name="T78" fmla="*/ 1 w 258"/>
                <a:gd name="T79" fmla="*/ 6 h 501"/>
                <a:gd name="T80" fmla="*/ 1 w 258"/>
                <a:gd name="T81" fmla="*/ 6 h 501"/>
                <a:gd name="T82" fmla="*/ 1 w 258"/>
                <a:gd name="T83" fmla="*/ 6 h 501"/>
                <a:gd name="T84" fmla="*/ 2 w 258"/>
                <a:gd name="T85" fmla="*/ 6 h 501"/>
                <a:gd name="T86" fmla="*/ 2 w 258"/>
                <a:gd name="T87" fmla="*/ 6 h 501"/>
                <a:gd name="T88" fmla="*/ 2 w 258"/>
                <a:gd name="T89" fmla="*/ 5 h 501"/>
                <a:gd name="T90" fmla="*/ 2 w 258"/>
                <a:gd name="T91" fmla="*/ 5 h 501"/>
                <a:gd name="T92" fmla="*/ 2 w 258"/>
                <a:gd name="T93" fmla="*/ 5 h 501"/>
                <a:gd name="T94" fmla="*/ 2 w 258"/>
                <a:gd name="T95" fmla="*/ 4 h 501"/>
                <a:gd name="T96" fmla="*/ 3 w 258"/>
                <a:gd name="T97" fmla="*/ 4 h 501"/>
                <a:gd name="T98" fmla="*/ 3 w 258"/>
                <a:gd name="T99" fmla="*/ 4 h 501"/>
                <a:gd name="T100" fmla="*/ 3 w 258"/>
                <a:gd name="T101" fmla="*/ 3 h 501"/>
                <a:gd name="T102" fmla="*/ 3 w 258"/>
                <a:gd name="T103" fmla="*/ 3 h 501"/>
                <a:gd name="T104" fmla="*/ 3 w 258"/>
                <a:gd name="T105" fmla="*/ 2 h 501"/>
                <a:gd name="T106" fmla="*/ 3 w 258"/>
                <a:gd name="T107" fmla="*/ 2 h 501"/>
                <a:gd name="T108" fmla="*/ 3 w 258"/>
                <a:gd name="T109" fmla="*/ 1 h 501"/>
                <a:gd name="T110" fmla="*/ 3 w 258"/>
                <a:gd name="T111" fmla="*/ 1 h 501"/>
                <a:gd name="T112" fmla="*/ 3 w 258"/>
                <a:gd name="T113" fmla="*/ 0 h 501"/>
                <a:gd name="T114" fmla="*/ 3 w 258"/>
                <a:gd name="T115" fmla="*/ 0 h 501"/>
                <a:gd name="T116" fmla="*/ 3 w 258"/>
                <a:gd name="T117" fmla="*/ 0 h 50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58" h="501">
                  <a:moveTo>
                    <a:pt x="242" y="0"/>
                  </a:moveTo>
                  <a:lnTo>
                    <a:pt x="240" y="18"/>
                  </a:lnTo>
                  <a:lnTo>
                    <a:pt x="239" y="36"/>
                  </a:lnTo>
                  <a:lnTo>
                    <a:pt x="235" y="54"/>
                  </a:lnTo>
                  <a:lnTo>
                    <a:pt x="234" y="73"/>
                  </a:lnTo>
                  <a:lnTo>
                    <a:pt x="232" y="88"/>
                  </a:lnTo>
                  <a:lnTo>
                    <a:pt x="229" y="105"/>
                  </a:lnTo>
                  <a:lnTo>
                    <a:pt x="226" y="120"/>
                  </a:lnTo>
                  <a:lnTo>
                    <a:pt x="224" y="137"/>
                  </a:lnTo>
                  <a:lnTo>
                    <a:pt x="221" y="152"/>
                  </a:lnTo>
                  <a:lnTo>
                    <a:pt x="216" y="166"/>
                  </a:lnTo>
                  <a:lnTo>
                    <a:pt x="213" y="181"/>
                  </a:lnTo>
                  <a:lnTo>
                    <a:pt x="210" y="195"/>
                  </a:lnTo>
                  <a:lnTo>
                    <a:pt x="205" y="207"/>
                  </a:lnTo>
                  <a:lnTo>
                    <a:pt x="202" y="222"/>
                  </a:lnTo>
                  <a:lnTo>
                    <a:pt x="197" y="235"/>
                  </a:lnTo>
                  <a:lnTo>
                    <a:pt x="194" y="247"/>
                  </a:lnTo>
                  <a:lnTo>
                    <a:pt x="190" y="259"/>
                  </a:lnTo>
                  <a:lnTo>
                    <a:pt x="185" y="270"/>
                  </a:lnTo>
                  <a:lnTo>
                    <a:pt x="180" y="281"/>
                  </a:lnTo>
                  <a:lnTo>
                    <a:pt x="175" y="293"/>
                  </a:lnTo>
                  <a:lnTo>
                    <a:pt x="171" y="302"/>
                  </a:lnTo>
                  <a:lnTo>
                    <a:pt x="165" y="312"/>
                  </a:lnTo>
                  <a:lnTo>
                    <a:pt x="160" y="322"/>
                  </a:lnTo>
                  <a:lnTo>
                    <a:pt x="155" y="332"/>
                  </a:lnTo>
                  <a:lnTo>
                    <a:pt x="151" y="341"/>
                  </a:lnTo>
                  <a:lnTo>
                    <a:pt x="145" y="350"/>
                  </a:lnTo>
                  <a:lnTo>
                    <a:pt x="140" y="358"/>
                  </a:lnTo>
                  <a:lnTo>
                    <a:pt x="135" y="366"/>
                  </a:lnTo>
                  <a:lnTo>
                    <a:pt x="130" y="373"/>
                  </a:lnTo>
                  <a:lnTo>
                    <a:pt x="124" y="381"/>
                  </a:lnTo>
                  <a:lnTo>
                    <a:pt x="120" y="389"/>
                  </a:lnTo>
                  <a:lnTo>
                    <a:pt x="114" y="397"/>
                  </a:lnTo>
                  <a:lnTo>
                    <a:pt x="108" y="402"/>
                  </a:lnTo>
                  <a:lnTo>
                    <a:pt x="103" y="408"/>
                  </a:lnTo>
                  <a:lnTo>
                    <a:pt x="97" y="413"/>
                  </a:lnTo>
                  <a:lnTo>
                    <a:pt x="93" y="419"/>
                  </a:lnTo>
                  <a:lnTo>
                    <a:pt x="87" y="424"/>
                  </a:lnTo>
                  <a:lnTo>
                    <a:pt x="83" y="430"/>
                  </a:lnTo>
                  <a:lnTo>
                    <a:pt x="77" y="434"/>
                  </a:lnTo>
                  <a:lnTo>
                    <a:pt x="73" y="439"/>
                  </a:lnTo>
                  <a:lnTo>
                    <a:pt x="67" y="442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54" y="454"/>
                  </a:lnTo>
                  <a:lnTo>
                    <a:pt x="48" y="458"/>
                  </a:lnTo>
                  <a:lnTo>
                    <a:pt x="45" y="461"/>
                  </a:lnTo>
                  <a:lnTo>
                    <a:pt x="40" y="463"/>
                  </a:lnTo>
                  <a:lnTo>
                    <a:pt x="38" y="467"/>
                  </a:lnTo>
                  <a:lnTo>
                    <a:pt x="30" y="471"/>
                  </a:lnTo>
                  <a:lnTo>
                    <a:pt x="24" y="476"/>
                  </a:lnTo>
                  <a:lnTo>
                    <a:pt x="17" y="478"/>
                  </a:lnTo>
                  <a:lnTo>
                    <a:pt x="14" y="481"/>
                  </a:lnTo>
                  <a:lnTo>
                    <a:pt x="6" y="484"/>
                  </a:lnTo>
                  <a:lnTo>
                    <a:pt x="4" y="487"/>
                  </a:lnTo>
                  <a:lnTo>
                    <a:pt x="3" y="488"/>
                  </a:lnTo>
                  <a:lnTo>
                    <a:pt x="1" y="488"/>
                  </a:lnTo>
                  <a:lnTo>
                    <a:pt x="0" y="489"/>
                  </a:lnTo>
                  <a:lnTo>
                    <a:pt x="8" y="501"/>
                  </a:lnTo>
                  <a:lnTo>
                    <a:pt x="9" y="500"/>
                  </a:lnTo>
                  <a:lnTo>
                    <a:pt x="12" y="499"/>
                  </a:lnTo>
                  <a:lnTo>
                    <a:pt x="14" y="497"/>
                  </a:lnTo>
                  <a:lnTo>
                    <a:pt x="19" y="496"/>
                  </a:lnTo>
                  <a:lnTo>
                    <a:pt x="25" y="492"/>
                  </a:lnTo>
                  <a:lnTo>
                    <a:pt x="32" y="489"/>
                  </a:lnTo>
                  <a:lnTo>
                    <a:pt x="34" y="486"/>
                  </a:lnTo>
                  <a:lnTo>
                    <a:pt x="38" y="484"/>
                  </a:lnTo>
                  <a:lnTo>
                    <a:pt x="42" y="481"/>
                  </a:lnTo>
                  <a:lnTo>
                    <a:pt x="47" y="480"/>
                  </a:lnTo>
                  <a:lnTo>
                    <a:pt x="50" y="477"/>
                  </a:lnTo>
                  <a:lnTo>
                    <a:pt x="55" y="473"/>
                  </a:lnTo>
                  <a:lnTo>
                    <a:pt x="59" y="470"/>
                  </a:lnTo>
                  <a:lnTo>
                    <a:pt x="64" y="467"/>
                  </a:lnTo>
                  <a:lnTo>
                    <a:pt x="68" y="462"/>
                  </a:lnTo>
                  <a:lnTo>
                    <a:pt x="74" y="459"/>
                  </a:lnTo>
                  <a:lnTo>
                    <a:pt x="78" y="454"/>
                  </a:lnTo>
                  <a:lnTo>
                    <a:pt x="84" y="451"/>
                  </a:lnTo>
                  <a:lnTo>
                    <a:pt x="89" y="447"/>
                  </a:lnTo>
                  <a:lnTo>
                    <a:pt x="94" y="441"/>
                  </a:lnTo>
                  <a:lnTo>
                    <a:pt x="99" y="435"/>
                  </a:lnTo>
                  <a:lnTo>
                    <a:pt x="105" y="431"/>
                  </a:lnTo>
                  <a:lnTo>
                    <a:pt x="109" y="424"/>
                  </a:lnTo>
                  <a:lnTo>
                    <a:pt x="116" y="419"/>
                  </a:lnTo>
                  <a:lnTo>
                    <a:pt x="121" y="413"/>
                  </a:lnTo>
                  <a:lnTo>
                    <a:pt x="127" y="408"/>
                  </a:lnTo>
                  <a:lnTo>
                    <a:pt x="133" y="400"/>
                  </a:lnTo>
                  <a:lnTo>
                    <a:pt x="137" y="392"/>
                  </a:lnTo>
                  <a:lnTo>
                    <a:pt x="143" y="385"/>
                  </a:lnTo>
                  <a:lnTo>
                    <a:pt x="147" y="378"/>
                  </a:lnTo>
                  <a:lnTo>
                    <a:pt x="153" y="369"/>
                  </a:lnTo>
                  <a:lnTo>
                    <a:pt x="158" y="360"/>
                  </a:lnTo>
                  <a:lnTo>
                    <a:pt x="163" y="351"/>
                  </a:lnTo>
                  <a:lnTo>
                    <a:pt x="170" y="342"/>
                  </a:lnTo>
                  <a:lnTo>
                    <a:pt x="174" y="332"/>
                  </a:lnTo>
                  <a:lnTo>
                    <a:pt x="179" y="322"/>
                  </a:lnTo>
                  <a:lnTo>
                    <a:pt x="184" y="312"/>
                  </a:lnTo>
                  <a:lnTo>
                    <a:pt x="190" y="301"/>
                  </a:lnTo>
                  <a:lnTo>
                    <a:pt x="193" y="290"/>
                  </a:lnTo>
                  <a:lnTo>
                    <a:pt x="199" y="279"/>
                  </a:lnTo>
                  <a:lnTo>
                    <a:pt x="204" y="266"/>
                  </a:lnTo>
                  <a:lnTo>
                    <a:pt x="209" y="255"/>
                  </a:lnTo>
                  <a:lnTo>
                    <a:pt x="212" y="242"/>
                  </a:lnTo>
                  <a:lnTo>
                    <a:pt x="216" y="228"/>
                  </a:lnTo>
                  <a:lnTo>
                    <a:pt x="221" y="215"/>
                  </a:lnTo>
                  <a:lnTo>
                    <a:pt x="225" y="202"/>
                  </a:lnTo>
                  <a:lnTo>
                    <a:pt x="229" y="187"/>
                  </a:lnTo>
                  <a:lnTo>
                    <a:pt x="232" y="173"/>
                  </a:lnTo>
                  <a:lnTo>
                    <a:pt x="235" y="157"/>
                  </a:lnTo>
                  <a:lnTo>
                    <a:pt x="240" y="143"/>
                  </a:lnTo>
                  <a:lnTo>
                    <a:pt x="242" y="125"/>
                  </a:lnTo>
                  <a:lnTo>
                    <a:pt x="244" y="108"/>
                  </a:lnTo>
                  <a:lnTo>
                    <a:pt x="248" y="92"/>
                  </a:lnTo>
                  <a:lnTo>
                    <a:pt x="250" y="75"/>
                  </a:lnTo>
                  <a:lnTo>
                    <a:pt x="251" y="56"/>
                  </a:lnTo>
                  <a:lnTo>
                    <a:pt x="254" y="38"/>
                  </a:lnTo>
                  <a:lnTo>
                    <a:pt x="255" y="19"/>
                  </a:lnTo>
                  <a:lnTo>
                    <a:pt x="258" y="0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126"/>
            <p:cNvSpPr>
              <a:spLocks/>
            </p:cNvSpPr>
            <p:nvPr/>
          </p:nvSpPr>
          <p:spPr bwMode="auto">
            <a:xfrm>
              <a:off x="5419" y="170"/>
              <a:ext cx="283" cy="250"/>
            </a:xfrm>
            <a:custGeom>
              <a:avLst/>
              <a:gdLst>
                <a:gd name="T0" fmla="*/ 4 w 567"/>
                <a:gd name="T1" fmla="*/ 1 h 500"/>
                <a:gd name="T2" fmla="*/ 4 w 567"/>
                <a:gd name="T3" fmla="*/ 1 h 500"/>
                <a:gd name="T4" fmla="*/ 4 w 567"/>
                <a:gd name="T5" fmla="*/ 2 h 500"/>
                <a:gd name="T6" fmla="*/ 4 w 567"/>
                <a:gd name="T7" fmla="*/ 2 h 500"/>
                <a:gd name="T8" fmla="*/ 4 w 567"/>
                <a:gd name="T9" fmla="*/ 2 h 500"/>
                <a:gd name="T10" fmla="*/ 3 w 567"/>
                <a:gd name="T11" fmla="*/ 2 h 500"/>
                <a:gd name="T12" fmla="*/ 3 w 567"/>
                <a:gd name="T13" fmla="*/ 3 h 500"/>
                <a:gd name="T14" fmla="*/ 3 w 567"/>
                <a:gd name="T15" fmla="*/ 3 h 500"/>
                <a:gd name="T16" fmla="*/ 3 w 567"/>
                <a:gd name="T17" fmla="*/ 3 h 500"/>
                <a:gd name="T18" fmla="*/ 3 w 567"/>
                <a:gd name="T19" fmla="*/ 3 h 500"/>
                <a:gd name="T20" fmla="*/ 3 w 567"/>
                <a:gd name="T21" fmla="*/ 3 h 500"/>
                <a:gd name="T22" fmla="*/ 3 w 567"/>
                <a:gd name="T23" fmla="*/ 4 h 500"/>
                <a:gd name="T24" fmla="*/ 2 w 567"/>
                <a:gd name="T25" fmla="*/ 4 h 500"/>
                <a:gd name="T26" fmla="*/ 2 w 567"/>
                <a:gd name="T27" fmla="*/ 4 h 500"/>
                <a:gd name="T28" fmla="*/ 2 w 567"/>
                <a:gd name="T29" fmla="*/ 4 h 500"/>
                <a:gd name="T30" fmla="*/ 2 w 567"/>
                <a:gd name="T31" fmla="*/ 5 h 500"/>
                <a:gd name="T32" fmla="*/ 2 w 567"/>
                <a:gd name="T33" fmla="*/ 5 h 500"/>
                <a:gd name="T34" fmla="*/ 2 w 567"/>
                <a:gd name="T35" fmla="*/ 5 h 500"/>
                <a:gd name="T36" fmla="*/ 2 w 567"/>
                <a:gd name="T37" fmla="*/ 5 h 500"/>
                <a:gd name="T38" fmla="*/ 1 w 567"/>
                <a:gd name="T39" fmla="*/ 5 h 500"/>
                <a:gd name="T40" fmla="*/ 1 w 567"/>
                <a:gd name="T41" fmla="*/ 6 h 500"/>
                <a:gd name="T42" fmla="*/ 1 w 567"/>
                <a:gd name="T43" fmla="*/ 6 h 500"/>
                <a:gd name="T44" fmla="*/ 1 w 567"/>
                <a:gd name="T45" fmla="*/ 6 h 500"/>
                <a:gd name="T46" fmla="*/ 1 w 567"/>
                <a:gd name="T47" fmla="*/ 6 h 500"/>
                <a:gd name="T48" fmla="*/ 1 w 567"/>
                <a:gd name="T49" fmla="*/ 6 h 500"/>
                <a:gd name="T50" fmla="*/ 0 w 567"/>
                <a:gd name="T51" fmla="*/ 7 h 500"/>
                <a:gd name="T52" fmla="*/ 0 w 567"/>
                <a:gd name="T53" fmla="*/ 7 h 500"/>
                <a:gd name="T54" fmla="*/ 0 w 567"/>
                <a:gd name="T55" fmla="*/ 7 h 500"/>
                <a:gd name="T56" fmla="*/ 0 w 567"/>
                <a:gd name="T57" fmla="*/ 7 h 500"/>
                <a:gd name="T58" fmla="*/ 0 w 567"/>
                <a:gd name="T59" fmla="*/ 8 h 500"/>
                <a:gd name="T60" fmla="*/ 0 w 567"/>
                <a:gd name="T61" fmla="*/ 8 h 500"/>
                <a:gd name="T62" fmla="*/ 0 w 567"/>
                <a:gd name="T63" fmla="*/ 8 h 500"/>
                <a:gd name="T64" fmla="*/ 0 w 567"/>
                <a:gd name="T65" fmla="*/ 8 h 500"/>
                <a:gd name="T66" fmla="*/ 8 w 567"/>
                <a:gd name="T67" fmla="*/ 1 h 500"/>
                <a:gd name="T68" fmla="*/ 7 w 567"/>
                <a:gd name="T69" fmla="*/ 5 h 500"/>
                <a:gd name="T70" fmla="*/ 7 w 567"/>
                <a:gd name="T71" fmla="*/ 5 h 500"/>
                <a:gd name="T72" fmla="*/ 7 w 567"/>
                <a:gd name="T73" fmla="*/ 5 h 500"/>
                <a:gd name="T74" fmla="*/ 7 w 567"/>
                <a:gd name="T75" fmla="*/ 4 h 500"/>
                <a:gd name="T76" fmla="*/ 7 w 567"/>
                <a:gd name="T77" fmla="*/ 4 h 500"/>
                <a:gd name="T78" fmla="*/ 7 w 567"/>
                <a:gd name="T79" fmla="*/ 4 h 500"/>
                <a:gd name="T80" fmla="*/ 8 w 567"/>
                <a:gd name="T81" fmla="*/ 4 h 500"/>
                <a:gd name="T82" fmla="*/ 8 w 567"/>
                <a:gd name="T83" fmla="*/ 3 h 500"/>
                <a:gd name="T84" fmla="*/ 8 w 567"/>
                <a:gd name="T85" fmla="*/ 3 h 500"/>
                <a:gd name="T86" fmla="*/ 8 w 567"/>
                <a:gd name="T87" fmla="*/ 3 h 500"/>
                <a:gd name="T88" fmla="*/ 8 w 567"/>
                <a:gd name="T89" fmla="*/ 2 h 500"/>
                <a:gd name="T90" fmla="*/ 8 w 567"/>
                <a:gd name="T91" fmla="*/ 2 h 500"/>
                <a:gd name="T92" fmla="*/ 8 w 567"/>
                <a:gd name="T93" fmla="*/ 2 h 500"/>
                <a:gd name="T94" fmla="*/ 8 w 567"/>
                <a:gd name="T95" fmla="*/ 2 h 500"/>
                <a:gd name="T96" fmla="*/ 8 w 567"/>
                <a:gd name="T97" fmla="*/ 1 h 500"/>
                <a:gd name="T98" fmla="*/ 8 w 567"/>
                <a:gd name="T99" fmla="*/ 1 h 500"/>
                <a:gd name="T100" fmla="*/ 8 w 567"/>
                <a:gd name="T101" fmla="*/ 1 h 500"/>
                <a:gd name="T102" fmla="*/ 8 w 567"/>
                <a:gd name="T103" fmla="*/ 0 h 500"/>
                <a:gd name="T104" fmla="*/ 4 w 567"/>
                <a:gd name="T105" fmla="*/ 1 h 5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7" h="500">
                  <a:moveTo>
                    <a:pt x="308" y="41"/>
                  </a:moveTo>
                  <a:lnTo>
                    <a:pt x="302" y="47"/>
                  </a:lnTo>
                  <a:lnTo>
                    <a:pt x="297" y="53"/>
                  </a:lnTo>
                  <a:lnTo>
                    <a:pt x="292" y="61"/>
                  </a:lnTo>
                  <a:lnTo>
                    <a:pt x="287" y="69"/>
                  </a:lnTo>
                  <a:lnTo>
                    <a:pt x="282" y="75"/>
                  </a:lnTo>
                  <a:lnTo>
                    <a:pt x="279" y="81"/>
                  </a:lnTo>
                  <a:lnTo>
                    <a:pt x="273" y="88"/>
                  </a:lnTo>
                  <a:lnTo>
                    <a:pt x="269" y="96"/>
                  </a:lnTo>
                  <a:lnTo>
                    <a:pt x="263" y="102"/>
                  </a:lnTo>
                  <a:lnTo>
                    <a:pt x="259" y="110"/>
                  </a:lnTo>
                  <a:lnTo>
                    <a:pt x="253" y="116"/>
                  </a:lnTo>
                  <a:lnTo>
                    <a:pt x="249" y="124"/>
                  </a:lnTo>
                  <a:lnTo>
                    <a:pt x="244" y="130"/>
                  </a:lnTo>
                  <a:lnTo>
                    <a:pt x="240" y="138"/>
                  </a:lnTo>
                  <a:lnTo>
                    <a:pt x="235" y="145"/>
                  </a:lnTo>
                  <a:lnTo>
                    <a:pt x="231" y="153"/>
                  </a:lnTo>
                  <a:lnTo>
                    <a:pt x="225" y="158"/>
                  </a:lnTo>
                  <a:lnTo>
                    <a:pt x="221" y="166"/>
                  </a:lnTo>
                  <a:lnTo>
                    <a:pt x="215" y="173"/>
                  </a:lnTo>
                  <a:lnTo>
                    <a:pt x="211" y="180"/>
                  </a:lnTo>
                  <a:lnTo>
                    <a:pt x="205" y="187"/>
                  </a:lnTo>
                  <a:lnTo>
                    <a:pt x="202" y="194"/>
                  </a:lnTo>
                  <a:lnTo>
                    <a:pt x="196" y="200"/>
                  </a:lnTo>
                  <a:lnTo>
                    <a:pt x="192" y="208"/>
                  </a:lnTo>
                  <a:lnTo>
                    <a:pt x="186" y="215"/>
                  </a:lnTo>
                  <a:lnTo>
                    <a:pt x="182" y="223"/>
                  </a:lnTo>
                  <a:lnTo>
                    <a:pt x="176" y="229"/>
                  </a:lnTo>
                  <a:lnTo>
                    <a:pt x="172" y="237"/>
                  </a:lnTo>
                  <a:lnTo>
                    <a:pt x="167" y="244"/>
                  </a:lnTo>
                  <a:lnTo>
                    <a:pt x="163" y="250"/>
                  </a:lnTo>
                  <a:lnTo>
                    <a:pt x="158" y="257"/>
                  </a:lnTo>
                  <a:lnTo>
                    <a:pt x="154" y="265"/>
                  </a:lnTo>
                  <a:lnTo>
                    <a:pt x="148" y="272"/>
                  </a:lnTo>
                  <a:lnTo>
                    <a:pt x="144" y="278"/>
                  </a:lnTo>
                  <a:lnTo>
                    <a:pt x="138" y="285"/>
                  </a:lnTo>
                  <a:lnTo>
                    <a:pt x="134" y="293"/>
                  </a:lnTo>
                  <a:lnTo>
                    <a:pt x="129" y="299"/>
                  </a:lnTo>
                  <a:lnTo>
                    <a:pt x="125" y="306"/>
                  </a:lnTo>
                  <a:lnTo>
                    <a:pt x="119" y="313"/>
                  </a:lnTo>
                  <a:lnTo>
                    <a:pt x="115" y="321"/>
                  </a:lnTo>
                  <a:lnTo>
                    <a:pt x="109" y="327"/>
                  </a:lnTo>
                  <a:lnTo>
                    <a:pt x="105" y="334"/>
                  </a:lnTo>
                  <a:lnTo>
                    <a:pt x="99" y="341"/>
                  </a:lnTo>
                  <a:lnTo>
                    <a:pt x="95" y="348"/>
                  </a:lnTo>
                  <a:lnTo>
                    <a:pt x="90" y="355"/>
                  </a:lnTo>
                  <a:lnTo>
                    <a:pt x="86" y="362"/>
                  </a:lnTo>
                  <a:lnTo>
                    <a:pt x="81" y="370"/>
                  </a:lnTo>
                  <a:lnTo>
                    <a:pt x="77" y="377"/>
                  </a:lnTo>
                  <a:lnTo>
                    <a:pt x="71" y="383"/>
                  </a:lnTo>
                  <a:lnTo>
                    <a:pt x="67" y="391"/>
                  </a:lnTo>
                  <a:lnTo>
                    <a:pt x="61" y="396"/>
                  </a:lnTo>
                  <a:lnTo>
                    <a:pt x="57" y="404"/>
                  </a:lnTo>
                  <a:lnTo>
                    <a:pt x="53" y="411"/>
                  </a:lnTo>
                  <a:lnTo>
                    <a:pt x="48" y="419"/>
                  </a:lnTo>
                  <a:lnTo>
                    <a:pt x="43" y="425"/>
                  </a:lnTo>
                  <a:lnTo>
                    <a:pt x="38" y="433"/>
                  </a:lnTo>
                  <a:lnTo>
                    <a:pt x="34" y="440"/>
                  </a:lnTo>
                  <a:lnTo>
                    <a:pt x="28" y="446"/>
                  </a:lnTo>
                  <a:lnTo>
                    <a:pt x="22" y="453"/>
                  </a:lnTo>
                  <a:lnTo>
                    <a:pt x="18" y="461"/>
                  </a:lnTo>
                  <a:lnTo>
                    <a:pt x="14" y="469"/>
                  </a:lnTo>
                  <a:lnTo>
                    <a:pt x="9" y="475"/>
                  </a:lnTo>
                  <a:lnTo>
                    <a:pt x="5" y="482"/>
                  </a:lnTo>
                  <a:lnTo>
                    <a:pt x="0" y="490"/>
                  </a:lnTo>
                  <a:lnTo>
                    <a:pt x="14" y="500"/>
                  </a:lnTo>
                  <a:lnTo>
                    <a:pt x="316" y="56"/>
                  </a:lnTo>
                  <a:lnTo>
                    <a:pt x="546" y="19"/>
                  </a:lnTo>
                  <a:lnTo>
                    <a:pt x="477" y="288"/>
                  </a:lnTo>
                  <a:lnTo>
                    <a:pt x="492" y="292"/>
                  </a:lnTo>
                  <a:lnTo>
                    <a:pt x="492" y="286"/>
                  </a:lnTo>
                  <a:lnTo>
                    <a:pt x="495" y="282"/>
                  </a:lnTo>
                  <a:lnTo>
                    <a:pt x="496" y="277"/>
                  </a:lnTo>
                  <a:lnTo>
                    <a:pt x="497" y="273"/>
                  </a:lnTo>
                  <a:lnTo>
                    <a:pt x="499" y="263"/>
                  </a:lnTo>
                  <a:lnTo>
                    <a:pt x="501" y="254"/>
                  </a:lnTo>
                  <a:lnTo>
                    <a:pt x="503" y="245"/>
                  </a:lnTo>
                  <a:lnTo>
                    <a:pt x="506" y="236"/>
                  </a:lnTo>
                  <a:lnTo>
                    <a:pt x="508" y="227"/>
                  </a:lnTo>
                  <a:lnTo>
                    <a:pt x="511" y="218"/>
                  </a:lnTo>
                  <a:lnTo>
                    <a:pt x="512" y="208"/>
                  </a:lnTo>
                  <a:lnTo>
                    <a:pt x="516" y="199"/>
                  </a:lnTo>
                  <a:lnTo>
                    <a:pt x="517" y="190"/>
                  </a:lnTo>
                  <a:lnTo>
                    <a:pt x="519" y="181"/>
                  </a:lnTo>
                  <a:lnTo>
                    <a:pt x="521" y="173"/>
                  </a:lnTo>
                  <a:lnTo>
                    <a:pt x="524" y="164"/>
                  </a:lnTo>
                  <a:lnTo>
                    <a:pt x="527" y="154"/>
                  </a:lnTo>
                  <a:lnTo>
                    <a:pt x="529" y="146"/>
                  </a:lnTo>
                  <a:lnTo>
                    <a:pt x="530" y="136"/>
                  </a:lnTo>
                  <a:lnTo>
                    <a:pt x="534" y="127"/>
                  </a:lnTo>
                  <a:lnTo>
                    <a:pt x="535" y="118"/>
                  </a:lnTo>
                  <a:lnTo>
                    <a:pt x="538" y="109"/>
                  </a:lnTo>
                  <a:lnTo>
                    <a:pt x="540" y="100"/>
                  </a:lnTo>
                  <a:lnTo>
                    <a:pt x="542" y="91"/>
                  </a:lnTo>
                  <a:lnTo>
                    <a:pt x="546" y="81"/>
                  </a:lnTo>
                  <a:lnTo>
                    <a:pt x="548" y="72"/>
                  </a:lnTo>
                  <a:lnTo>
                    <a:pt x="550" y="63"/>
                  </a:lnTo>
                  <a:lnTo>
                    <a:pt x="552" y="55"/>
                  </a:lnTo>
                  <a:lnTo>
                    <a:pt x="554" y="46"/>
                  </a:lnTo>
                  <a:lnTo>
                    <a:pt x="557" y="37"/>
                  </a:lnTo>
                  <a:lnTo>
                    <a:pt x="559" y="27"/>
                  </a:lnTo>
                  <a:lnTo>
                    <a:pt x="561" y="19"/>
                  </a:lnTo>
                  <a:lnTo>
                    <a:pt x="565" y="9"/>
                  </a:lnTo>
                  <a:lnTo>
                    <a:pt x="567" y="0"/>
                  </a:lnTo>
                  <a:lnTo>
                    <a:pt x="308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127"/>
            <p:cNvSpPr>
              <a:spLocks/>
            </p:cNvSpPr>
            <p:nvPr/>
          </p:nvSpPr>
          <p:spPr bwMode="auto">
            <a:xfrm>
              <a:off x="5542" y="353"/>
              <a:ext cx="238" cy="82"/>
            </a:xfrm>
            <a:custGeom>
              <a:avLst/>
              <a:gdLst>
                <a:gd name="T0" fmla="*/ 4 w 477"/>
                <a:gd name="T1" fmla="*/ 2 h 165"/>
                <a:gd name="T2" fmla="*/ 0 w 477"/>
                <a:gd name="T3" fmla="*/ 0 h 165"/>
                <a:gd name="T4" fmla="*/ 0 w 477"/>
                <a:gd name="T5" fmla="*/ 0 h 165"/>
                <a:gd name="T6" fmla="*/ 0 w 477"/>
                <a:gd name="T7" fmla="*/ 0 h 165"/>
                <a:gd name="T8" fmla="*/ 0 w 477"/>
                <a:gd name="T9" fmla="*/ 0 h 165"/>
                <a:gd name="T10" fmla="*/ 0 w 477"/>
                <a:gd name="T11" fmla="*/ 0 h 165"/>
                <a:gd name="T12" fmla="*/ 0 w 477"/>
                <a:gd name="T13" fmla="*/ 0 h 165"/>
                <a:gd name="T14" fmla="*/ 0 w 477"/>
                <a:gd name="T15" fmla="*/ 0 h 165"/>
                <a:gd name="T16" fmla="*/ 1 w 477"/>
                <a:gd name="T17" fmla="*/ 0 h 165"/>
                <a:gd name="T18" fmla="*/ 1 w 477"/>
                <a:gd name="T19" fmla="*/ 0 h 165"/>
                <a:gd name="T20" fmla="*/ 1 w 477"/>
                <a:gd name="T21" fmla="*/ 0 h 165"/>
                <a:gd name="T22" fmla="*/ 1 w 477"/>
                <a:gd name="T23" fmla="*/ 0 h 165"/>
                <a:gd name="T24" fmla="*/ 1 w 477"/>
                <a:gd name="T25" fmla="*/ 1 h 165"/>
                <a:gd name="T26" fmla="*/ 1 w 477"/>
                <a:gd name="T27" fmla="*/ 1 h 165"/>
                <a:gd name="T28" fmla="*/ 1 w 477"/>
                <a:gd name="T29" fmla="*/ 1 h 165"/>
                <a:gd name="T30" fmla="*/ 2 w 477"/>
                <a:gd name="T31" fmla="*/ 1 h 165"/>
                <a:gd name="T32" fmla="*/ 2 w 477"/>
                <a:gd name="T33" fmla="*/ 1 h 165"/>
                <a:gd name="T34" fmla="*/ 2 w 477"/>
                <a:gd name="T35" fmla="*/ 1 h 165"/>
                <a:gd name="T36" fmla="*/ 2 w 477"/>
                <a:gd name="T37" fmla="*/ 1 h 165"/>
                <a:gd name="T38" fmla="*/ 2 w 477"/>
                <a:gd name="T39" fmla="*/ 1 h 165"/>
                <a:gd name="T40" fmla="*/ 2 w 477"/>
                <a:gd name="T41" fmla="*/ 1 h 165"/>
                <a:gd name="T42" fmla="*/ 3 w 477"/>
                <a:gd name="T43" fmla="*/ 1 h 165"/>
                <a:gd name="T44" fmla="*/ 3 w 477"/>
                <a:gd name="T45" fmla="*/ 1 h 165"/>
                <a:gd name="T46" fmla="*/ 3 w 477"/>
                <a:gd name="T47" fmla="*/ 1 h 165"/>
                <a:gd name="T48" fmla="*/ 3 w 477"/>
                <a:gd name="T49" fmla="*/ 1 h 165"/>
                <a:gd name="T50" fmla="*/ 3 w 477"/>
                <a:gd name="T51" fmla="*/ 1 h 165"/>
                <a:gd name="T52" fmla="*/ 3 w 477"/>
                <a:gd name="T53" fmla="*/ 2 h 165"/>
                <a:gd name="T54" fmla="*/ 3 w 477"/>
                <a:gd name="T55" fmla="*/ 2 h 165"/>
                <a:gd name="T56" fmla="*/ 4 w 477"/>
                <a:gd name="T57" fmla="*/ 2 h 165"/>
                <a:gd name="T58" fmla="*/ 4 w 477"/>
                <a:gd name="T59" fmla="*/ 2 h 165"/>
                <a:gd name="T60" fmla="*/ 4 w 477"/>
                <a:gd name="T61" fmla="*/ 2 h 165"/>
                <a:gd name="T62" fmla="*/ 4 w 477"/>
                <a:gd name="T63" fmla="*/ 2 h 165"/>
                <a:gd name="T64" fmla="*/ 4 w 477"/>
                <a:gd name="T65" fmla="*/ 2 h 165"/>
                <a:gd name="T66" fmla="*/ 4 w 477"/>
                <a:gd name="T67" fmla="*/ 2 h 165"/>
                <a:gd name="T68" fmla="*/ 5 w 477"/>
                <a:gd name="T69" fmla="*/ 2 h 165"/>
                <a:gd name="T70" fmla="*/ 5 w 477"/>
                <a:gd name="T71" fmla="*/ 2 h 165"/>
                <a:gd name="T72" fmla="*/ 5 w 477"/>
                <a:gd name="T73" fmla="*/ 2 h 165"/>
                <a:gd name="T74" fmla="*/ 5 w 477"/>
                <a:gd name="T75" fmla="*/ 2 h 165"/>
                <a:gd name="T76" fmla="*/ 5 w 477"/>
                <a:gd name="T77" fmla="*/ 2 h 165"/>
                <a:gd name="T78" fmla="*/ 5 w 477"/>
                <a:gd name="T79" fmla="*/ 2 h 165"/>
                <a:gd name="T80" fmla="*/ 6 w 477"/>
                <a:gd name="T81" fmla="*/ 1 h 165"/>
                <a:gd name="T82" fmla="*/ 6 w 477"/>
                <a:gd name="T83" fmla="*/ 1 h 165"/>
                <a:gd name="T84" fmla="*/ 6 w 477"/>
                <a:gd name="T85" fmla="*/ 1 h 165"/>
                <a:gd name="T86" fmla="*/ 6 w 477"/>
                <a:gd name="T87" fmla="*/ 1 h 165"/>
                <a:gd name="T88" fmla="*/ 6 w 477"/>
                <a:gd name="T89" fmla="*/ 1 h 165"/>
                <a:gd name="T90" fmla="*/ 6 w 477"/>
                <a:gd name="T91" fmla="*/ 1 h 165"/>
                <a:gd name="T92" fmla="*/ 6 w 477"/>
                <a:gd name="T93" fmla="*/ 1 h 165"/>
                <a:gd name="T94" fmla="*/ 7 w 477"/>
                <a:gd name="T95" fmla="*/ 1 h 165"/>
                <a:gd name="T96" fmla="*/ 7 w 477"/>
                <a:gd name="T97" fmla="*/ 1 h 165"/>
                <a:gd name="T98" fmla="*/ 7 w 477"/>
                <a:gd name="T99" fmla="*/ 1 h 165"/>
                <a:gd name="T100" fmla="*/ 7 w 477"/>
                <a:gd name="T101" fmla="*/ 1 h 16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77" h="165">
                  <a:moveTo>
                    <a:pt x="469" y="64"/>
                  </a:moveTo>
                  <a:lnTo>
                    <a:pt x="314" y="148"/>
                  </a:lnTo>
                  <a:lnTo>
                    <a:pt x="8" y="0"/>
                  </a:lnTo>
                  <a:lnTo>
                    <a:pt x="0" y="15"/>
                  </a:lnTo>
                  <a:lnTo>
                    <a:pt x="5" y="16"/>
                  </a:lnTo>
                  <a:lnTo>
                    <a:pt x="10" y="19"/>
                  </a:lnTo>
                  <a:lnTo>
                    <a:pt x="15" y="20"/>
                  </a:lnTo>
                  <a:lnTo>
                    <a:pt x="19" y="23"/>
                  </a:lnTo>
                  <a:lnTo>
                    <a:pt x="24" y="25"/>
                  </a:lnTo>
                  <a:lnTo>
                    <a:pt x="29" y="27"/>
                  </a:lnTo>
                  <a:lnTo>
                    <a:pt x="35" y="30"/>
                  </a:lnTo>
                  <a:lnTo>
                    <a:pt x="39" y="32"/>
                  </a:lnTo>
                  <a:lnTo>
                    <a:pt x="44" y="35"/>
                  </a:lnTo>
                  <a:lnTo>
                    <a:pt x="49" y="37"/>
                  </a:lnTo>
                  <a:lnTo>
                    <a:pt x="54" y="39"/>
                  </a:lnTo>
                  <a:lnTo>
                    <a:pt x="58" y="42"/>
                  </a:lnTo>
                  <a:lnTo>
                    <a:pt x="63" y="44"/>
                  </a:lnTo>
                  <a:lnTo>
                    <a:pt x="68" y="46"/>
                  </a:lnTo>
                  <a:lnTo>
                    <a:pt x="74" y="49"/>
                  </a:lnTo>
                  <a:lnTo>
                    <a:pt x="78" y="51"/>
                  </a:lnTo>
                  <a:lnTo>
                    <a:pt x="83" y="54"/>
                  </a:lnTo>
                  <a:lnTo>
                    <a:pt x="88" y="56"/>
                  </a:lnTo>
                  <a:lnTo>
                    <a:pt x="93" y="58"/>
                  </a:lnTo>
                  <a:lnTo>
                    <a:pt x="97" y="60"/>
                  </a:lnTo>
                  <a:lnTo>
                    <a:pt x="103" y="62"/>
                  </a:lnTo>
                  <a:lnTo>
                    <a:pt x="107" y="66"/>
                  </a:lnTo>
                  <a:lnTo>
                    <a:pt x="113" y="68"/>
                  </a:lnTo>
                  <a:lnTo>
                    <a:pt x="118" y="70"/>
                  </a:lnTo>
                  <a:lnTo>
                    <a:pt x="123" y="72"/>
                  </a:lnTo>
                  <a:lnTo>
                    <a:pt x="127" y="75"/>
                  </a:lnTo>
                  <a:lnTo>
                    <a:pt x="132" y="77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7" y="85"/>
                  </a:lnTo>
                  <a:lnTo>
                    <a:pt x="153" y="87"/>
                  </a:lnTo>
                  <a:lnTo>
                    <a:pt x="157" y="89"/>
                  </a:lnTo>
                  <a:lnTo>
                    <a:pt x="162" y="91"/>
                  </a:lnTo>
                  <a:lnTo>
                    <a:pt x="167" y="94"/>
                  </a:lnTo>
                  <a:lnTo>
                    <a:pt x="172" y="96"/>
                  </a:lnTo>
                  <a:lnTo>
                    <a:pt x="176" y="98"/>
                  </a:lnTo>
                  <a:lnTo>
                    <a:pt x="181" y="100"/>
                  </a:lnTo>
                  <a:lnTo>
                    <a:pt x="186" y="103"/>
                  </a:lnTo>
                  <a:lnTo>
                    <a:pt x="192" y="105"/>
                  </a:lnTo>
                  <a:lnTo>
                    <a:pt x="196" y="108"/>
                  </a:lnTo>
                  <a:lnTo>
                    <a:pt x="201" y="109"/>
                  </a:lnTo>
                  <a:lnTo>
                    <a:pt x="206" y="111"/>
                  </a:lnTo>
                  <a:lnTo>
                    <a:pt x="211" y="115"/>
                  </a:lnTo>
                  <a:lnTo>
                    <a:pt x="216" y="117"/>
                  </a:lnTo>
                  <a:lnTo>
                    <a:pt x="221" y="119"/>
                  </a:lnTo>
                  <a:lnTo>
                    <a:pt x="226" y="123"/>
                  </a:lnTo>
                  <a:lnTo>
                    <a:pt x="231" y="125"/>
                  </a:lnTo>
                  <a:lnTo>
                    <a:pt x="236" y="127"/>
                  </a:lnTo>
                  <a:lnTo>
                    <a:pt x="241" y="129"/>
                  </a:lnTo>
                  <a:lnTo>
                    <a:pt x="245" y="131"/>
                  </a:lnTo>
                  <a:lnTo>
                    <a:pt x="250" y="134"/>
                  </a:lnTo>
                  <a:lnTo>
                    <a:pt x="255" y="136"/>
                  </a:lnTo>
                  <a:lnTo>
                    <a:pt x="261" y="138"/>
                  </a:lnTo>
                  <a:lnTo>
                    <a:pt x="265" y="140"/>
                  </a:lnTo>
                  <a:lnTo>
                    <a:pt x="271" y="143"/>
                  </a:lnTo>
                  <a:lnTo>
                    <a:pt x="277" y="146"/>
                  </a:lnTo>
                  <a:lnTo>
                    <a:pt x="280" y="147"/>
                  </a:lnTo>
                  <a:lnTo>
                    <a:pt x="285" y="150"/>
                  </a:lnTo>
                  <a:lnTo>
                    <a:pt x="290" y="153"/>
                  </a:lnTo>
                  <a:lnTo>
                    <a:pt x="295" y="155"/>
                  </a:lnTo>
                  <a:lnTo>
                    <a:pt x="300" y="158"/>
                  </a:lnTo>
                  <a:lnTo>
                    <a:pt x="305" y="160"/>
                  </a:lnTo>
                  <a:lnTo>
                    <a:pt x="311" y="163"/>
                  </a:lnTo>
                  <a:lnTo>
                    <a:pt x="316" y="165"/>
                  </a:lnTo>
                  <a:lnTo>
                    <a:pt x="320" y="161"/>
                  </a:lnTo>
                  <a:lnTo>
                    <a:pt x="326" y="159"/>
                  </a:lnTo>
                  <a:lnTo>
                    <a:pt x="330" y="157"/>
                  </a:lnTo>
                  <a:lnTo>
                    <a:pt x="336" y="154"/>
                  </a:lnTo>
                  <a:lnTo>
                    <a:pt x="340" y="150"/>
                  </a:lnTo>
                  <a:lnTo>
                    <a:pt x="344" y="148"/>
                  </a:lnTo>
                  <a:lnTo>
                    <a:pt x="350" y="146"/>
                  </a:lnTo>
                  <a:lnTo>
                    <a:pt x="356" y="143"/>
                  </a:lnTo>
                  <a:lnTo>
                    <a:pt x="360" y="139"/>
                  </a:lnTo>
                  <a:lnTo>
                    <a:pt x="364" y="137"/>
                  </a:lnTo>
                  <a:lnTo>
                    <a:pt x="370" y="135"/>
                  </a:lnTo>
                  <a:lnTo>
                    <a:pt x="376" y="131"/>
                  </a:lnTo>
                  <a:lnTo>
                    <a:pt x="380" y="129"/>
                  </a:lnTo>
                  <a:lnTo>
                    <a:pt x="386" y="127"/>
                  </a:lnTo>
                  <a:lnTo>
                    <a:pt x="391" y="124"/>
                  </a:lnTo>
                  <a:lnTo>
                    <a:pt x="396" y="121"/>
                  </a:lnTo>
                  <a:lnTo>
                    <a:pt x="400" y="118"/>
                  </a:lnTo>
                  <a:lnTo>
                    <a:pt x="406" y="116"/>
                  </a:lnTo>
                  <a:lnTo>
                    <a:pt x="410" y="113"/>
                  </a:lnTo>
                  <a:lnTo>
                    <a:pt x="416" y="110"/>
                  </a:lnTo>
                  <a:lnTo>
                    <a:pt x="421" y="107"/>
                  </a:lnTo>
                  <a:lnTo>
                    <a:pt x="426" y="105"/>
                  </a:lnTo>
                  <a:lnTo>
                    <a:pt x="431" y="101"/>
                  </a:lnTo>
                  <a:lnTo>
                    <a:pt x="437" y="99"/>
                  </a:lnTo>
                  <a:lnTo>
                    <a:pt x="440" y="96"/>
                  </a:lnTo>
                  <a:lnTo>
                    <a:pt x="446" y="92"/>
                  </a:lnTo>
                  <a:lnTo>
                    <a:pt x="451" y="90"/>
                  </a:lnTo>
                  <a:lnTo>
                    <a:pt x="456" y="88"/>
                  </a:lnTo>
                  <a:lnTo>
                    <a:pt x="461" y="85"/>
                  </a:lnTo>
                  <a:lnTo>
                    <a:pt x="467" y="82"/>
                  </a:lnTo>
                  <a:lnTo>
                    <a:pt x="471" y="80"/>
                  </a:lnTo>
                  <a:lnTo>
                    <a:pt x="477" y="77"/>
                  </a:lnTo>
                  <a:lnTo>
                    <a:pt x="469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128"/>
            <p:cNvSpPr>
              <a:spLocks/>
            </p:cNvSpPr>
            <p:nvPr/>
          </p:nvSpPr>
          <p:spPr bwMode="auto">
            <a:xfrm>
              <a:off x="5643" y="311"/>
              <a:ext cx="131" cy="71"/>
            </a:xfrm>
            <a:custGeom>
              <a:avLst/>
              <a:gdLst>
                <a:gd name="T0" fmla="*/ 0 w 263"/>
                <a:gd name="T1" fmla="*/ 0 h 141"/>
                <a:gd name="T2" fmla="*/ 0 w 263"/>
                <a:gd name="T3" fmla="*/ 1 h 141"/>
                <a:gd name="T4" fmla="*/ 4 w 263"/>
                <a:gd name="T5" fmla="*/ 3 h 141"/>
                <a:gd name="T6" fmla="*/ 4 w 263"/>
                <a:gd name="T7" fmla="*/ 2 h 141"/>
                <a:gd name="T8" fmla="*/ 0 w 263"/>
                <a:gd name="T9" fmla="*/ 0 h 141"/>
                <a:gd name="T10" fmla="*/ 0 w 263"/>
                <a:gd name="T11" fmla="*/ 0 h 1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3" h="141">
                  <a:moveTo>
                    <a:pt x="7" y="0"/>
                  </a:moveTo>
                  <a:lnTo>
                    <a:pt x="0" y="13"/>
                  </a:lnTo>
                  <a:lnTo>
                    <a:pt x="256" y="141"/>
                  </a:lnTo>
                  <a:lnTo>
                    <a:pt x="263" y="12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29"/>
            <p:cNvSpPr>
              <a:spLocks/>
            </p:cNvSpPr>
            <p:nvPr/>
          </p:nvSpPr>
          <p:spPr bwMode="auto">
            <a:xfrm>
              <a:off x="5372" y="220"/>
              <a:ext cx="149" cy="124"/>
            </a:xfrm>
            <a:custGeom>
              <a:avLst/>
              <a:gdLst>
                <a:gd name="T0" fmla="*/ 5 w 298"/>
                <a:gd name="T1" fmla="*/ 2 h 248"/>
                <a:gd name="T2" fmla="*/ 5 w 298"/>
                <a:gd name="T3" fmla="*/ 2 h 248"/>
                <a:gd name="T4" fmla="*/ 5 w 298"/>
                <a:gd name="T5" fmla="*/ 2 h 248"/>
                <a:gd name="T6" fmla="*/ 5 w 298"/>
                <a:gd name="T7" fmla="*/ 1 h 248"/>
                <a:gd name="T8" fmla="*/ 5 w 298"/>
                <a:gd name="T9" fmla="*/ 1 h 248"/>
                <a:gd name="T10" fmla="*/ 4 w 298"/>
                <a:gd name="T11" fmla="*/ 1 h 248"/>
                <a:gd name="T12" fmla="*/ 4 w 298"/>
                <a:gd name="T13" fmla="*/ 1 h 248"/>
                <a:gd name="T14" fmla="*/ 4 w 298"/>
                <a:gd name="T15" fmla="*/ 1 h 248"/>
                <a:gd name="T16" fmla="*/ 4 w 298"/>
                <a:gd name="T17" fmla="*/ 1 h 248"/>
                <a:gd name="T18" fmla="*/ 4 w 298"/>
                <a:gd name="T19" fmla="*/ 1 h 248"/>
                <a:gd name="T20" fmla="*/ 4 w 298"/>
                <a:gd name="T21" fmla="*/ 1 h 248"/>
                <a:gd name="T22" fmla="*/ 4 w 298"/>
                <a:gd name="T23" fmla="*/ 1 h 248"/>
                <a:gd name="T24" fmla="*/ 3 w 298"/>
                <a:gd name="T25" fmla="*/ 1 h 248"/>
                <a:gd name="T26" fmla="*/ 3 w 298"/>
                <a:gd name="T27" fmla="*/ 1 h 248"/>
                <a:gd name="T28" fmla="*/ 3 w 298"/>
                <a:gd name="T29" fmla="*/ 1 h 248"/>
                <a:gd name="T30" fmla="*/ 3 w 298"/>
                <a:gd name="T31" fmla="*/ 1 h 248"/>
                <a:gd name="T32" fmla="*/ 3 w 298"/>
                <a:gd name="T33" fmla="*/ 0 h 248"/>
                <a:gd name="T34" fmla="*/ 3 w 298"/>
                <a:gd name="T35" fmla="*/ 0 h 248"/>
                <a:gd name="T36" fmla="*/ 3 w 298"/>
                <a:gd name="T37" fmla="*/ 1 h 248"/>
                <a:gd name="T38" fmla="*/ 2 w 298"/>
                <a:gd name="T39" fmla="*/ 1 h 248"/>
                <a:gd name="T40" fmla="*/ 2 w 298"/>
                <a:gd name="T41" fmla="*/ 1 h 248"/>
                <a:gd name="T42" fmla="*/ 2 w 298"/>
                <a:gd name="T43" fmla="*/ 1 h 248"/>
                <a:gd name="T44" fmla="*/ 2 w 298"/>
                <a:gd name="T45" fmla="*/ 1 h 248"/>
                <a:gd name="T46" fmla="*/ 2 w 298"/>
                <a:gd name="T47" fmla="*/ 1 h 248"/>
                <a:gd name="T48" fmla="*/ 2 w 298"/>
                <a:gd name="T49" fmla="*/ 1 h 248"/>
                <a:gd name="T50" fmla="*/ 1 w 298"/>
                <a:gd name="T51" fmla="*/ 1 h 248"/>
                <a:gd name="T52" fmla="*/ 1 w 298"/>
                <a:gd name="T53" fmla="*/ 1 h 248"/>
                <a:gd name="T54" fmla="*/ 1 w 298"/>
                <a:gd name="T55" fmla="*/ 1 h 248"/>
                <a:gd name="T56" fmla="*/ 1 w 298"/>
                <a:gd name="T57" fmla="*/ 1 h 248"/>
                <a:gd name="T58" fmla="*/ 1 w 298"/>
                <a:gd name="T59" fmla="*/ 1 h 248"/>
                <a:gd name="T60" fmla="*/ 0 w 298"/>
                <a:gd name="T61" fmla="*/ 1 h 248"/>
                <a:gd name="T62" fmla="*/ 1 w 298"/>
                <a:gd name="T63" fmla="*/ 1 h 248"/>
                <a:gd name="T64" fmla="*/ 1 w 298"/>
                <a:gd name="T65" fmla="*/ 1 h 248"/>
                <a:gd name="T66" fmla="*/ 1 w 298"/>
                <a:gd name="T67" fmla="*/ 1 h 248"/>
                <a:gd name="T68" fmla="*/ 1 w 298"/>
                <a:gd name="T69" fmla="*/ 2 h 248"/>
                <a:gd name="T70" fmla="*/ 1 w 298"/>
                <a:gd name="T71" fmla="*/ 2 h 248"/>
                <a:gd name="T72" fmla="*/ 2 w 298"/>
                <a:gd name="T73" fmla="*/ 2 h 248"/>
                <a:gd name="T74" fmla="*/ 2 w 298"/>
                <a:gd name="T75" fmla="*/ 2 h 248"/>
                <a:gd name="T76" fmla="*/ 2 w 298"/>
                <a:gd name="T77" fmla="*/ 3 h 248"/>
                <a:gd name="T78" fmla="*/ 2 w 298"/>
                <a:gd name="T79" fmla="*/ 3 h 248"/>
                <a:gd name="T80" fmla="*/ 2 w 298"/>
                <a:gd name="T81" fmla="*/ 3 h 248"/>
                <a:gd name="T82" fmla="*/ 3 w 298"/>
                <a:gd name="T83" fmla="*/ 3 h 248"/>
                <a:gd name="T84" fmla="*/ 3 w 298"/>
                <a:gd name="T85" fmla="*/ 3 h 248"/>
                <a:gd name="T86" fmla="*/ 3 w 298"/>
                <a:gd name="T87" fmla="*/ 4 h 248"/>
                <a:gd name="T88" fmla="*/ 3 w 298"/>
                <a:gd name="T89" fmla="*/ 4 h 248"/>
                <a:gd name="T90" fmla="*/ 3 w 298"/>
                <a:gd name="T91" fmla="*/ 4 h 248"/>
                <a:gd name="T92" fmla="*/ 4 w 298"/>
                <a:gd name="T93" fmla="*/ 4 h 248"/>
                <a:gd name="T94" fmla="*/ 1 w 298"/>
                <a:gd name="T95" fmla="*/ 1 h 248"/>
                <a:gd name="T96" fmla="*/ 5 w 298"/>
                <a:gd name="T97" fmla="*/ 2 h 2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98" h="248">
                  <a:moveTo>
                    <a:pt x="291" y="93"/>
                  </a:moveTo>
                  <a:lnTo>
                    <a:pt x="298" y="78"/>
                  </a:lnTo>
                  <a:lnTo>
                    <a:pt x="294" y="76"/>
                  </a:lnTo>
                  <a:lnTo>
                    <a:pt x="289" y="73"/>
                  </a:lnTo>
                  <a:lnTo>
                    <a:pt x="285" y="70"/>
                  </a:lnTo>
                  <a:lnTo>
                    <a:pt x="280" y="68"/>
                  </a:lnTo>
                  <a:lnTo>
                    <a:pt x="276" y="65"/>
                  </a:lnTo>
                  <a:lnTo>
                    <a:pt x="271" y="63"/>
                  </a:lnTo>
                  <a:lnTo>
                    <a:pt x="267" y="60"/>
                  </a:lnTo>
                  <a:lnTo>
                    <a:pt x="262" y="58"/>
                  </a:lnTo>
                  <a:lnTo>
                    <a:pt x="257" y="56"/>
                  </a:lnTo>
                  <a:lnTo>
                    <a:pt x="252" y="54"/>
                  </a:lnTo>
                  <a:lnTo>
                    <a:pt x="248" y="50"/>
                  </a:lnTo>
                  <a:lnTo>
                    <a:pt x="245" y="48"/>
                  </a:lnTo>
                  <a:lnTo>
                    <a:pt x="239" y="46"/>
                  </a:lnTo>
                  <a:lnTo>
                    <a:pt x="235" y="43"/>
                  </a:lnTo>
                  <a:lnTo>
                    <a:pt x="230" y="40"/>
                  </a:lnTo>
                  <a:lnTo>
                    <a:pt x="226" y="38"/>
                  </a:lnTo>
                  <a:lnTo>
                    <a:pt x="221" y="36"/>
                  </a:lnTo>
                  <a:lnTo>
                    <a:pt x="217" y="34"/>
                  </a:lnTo>
                  <a:lnTo>
                    <a:pt x="212" y="30"/>
                  </a:lnTo>
                  <a:lnTo>
                    <a:pt x="208" y="28"/>
                  </a:lnTo>
                  <a:lnTo>
                    <a:pt x="202" y="26"/>
                  </a:lnTo>
                  <a:lnTo>
                    <a:pt x="199" y="22"/>
                  </a:lnTo>
                  <a:lnTo>
                    <a:pt x="195" y="20"/>
                  </a:lnTo>
                  <a:lnTo>
                    <a:pt x="190" y="19"/>
                  </a:lnTo>
                  <a:lnTo>
                    <a:pt x="185" y="16"/>
                  </a:lnTo>
                  <a:lnTo>
                    <a:pt x="180" y="14"/>
                  </a:lnTo>
                  <a:lnTo>
                    <a:pt x="176" y="11"/>
                  </a:lnTo>
                  <a:lnTo>
                    <a:pt x="172" y="9"/>
                  </a:lnTo>
                  <a:lnTo>
                    <a:pt x="167" y="7"/>
                  </a:lnTo>
                  <a:lnTo>
                    <a:pt x="162" y="4"/>
                  </a:lnTo>
                  <a:lnTo>
                    <a:pt x="158" y="1"/>
                  </a:lnTo>
                  <a:lnTo>
                    <a:pt x="153" y="0"/>
                  </a:lnTo>
                  <a:lnTo>
                    <a:pt x="149" y="0"/>
                  </a:lnTo>
                  <a:lnTo>
                    <a:pt x="143" y="0"/>
                  </a:lnTo>
                  <a:lnTo>
                    <a:pt x="138" y="0"/>
                  </a:lnTo>
                  <a:lnTo>
                    <a:pt x="134" y="1"/>
                  </a:lnTo>
                  <a:lnTo>
                    <a:pt x="129" y="1"/>
                  </a:lnTo>
                  <a:lnTo>
                    <a:pt x="124" y="2"/>
                  </a:lnTo>
                  <a:lnTo>
                    <a:pt x="119" y="4"/>
                  </a:lnTo>
                  <a:lnTo>
                    <a:pt x="114" y="4"/>
                  </a:lnTo>
                  <a:lnTo>
                    <a:pt x="110" y="4"/>
                  </a:lnTo>
                  <a:lnTo>
                    <a:pt x="104" y="5"/>
                  </a:lnTo>
                  <a:lnTo>
                    <a:pt x="99" y="6"/>
                  </a:lnTo>
                  <a:lnTo>
                    <a:pt x="95" y="7"/>
                  </a:lnTo>
                  <a:lnTo>
                    <a:pt x="85" y="7"/>
                  </a:lnTo>
                  <a:lnTo>
                    <a:pt x="77" y="9"/>
                  </a:lnTo>
                  <a:lnTo>
                    <a:pt x="72" y="9"/>
                  </a:lnTo>
                  <a:lnTo>
                    <a:pt x="66" y="10"/>
                  </a:lnTo>
                  <a:lnTo>
                    <a:pt x="61" y="11"/>
                  </a:lnTo>
                  <a:lnTo>
                    <a:pt x="58" y="11"/>
                  </a:lnTo>
                  <a:lnTo>
                    <a:pt x="52" y="11"/>
                  </a:lnTo>
                  <a:lnTo>
                    <a:pt x="48" y="12"/>
                  </a:lnTo>
                  <a:lnTo>
                    <a:pt x="42" y="14"/>
                  </a:lnTo>
                  <a:lnTo>
                    <a:pt x="39" y="15"/>
                  </a:lnTo>
                  <a:lnTo>
                    <a:pt x="33" y="15"/>
                  </a:lnTo>
                  <a:lnTo>
                    <a:pt x="28" y="16"/>
                  </a:lnTo>
                  <a:lnTo>
                    <a:pt x="23" y="16"/>
                  </a:lnTo>
                  <a:lnTo>
                    <a:pt x="19" y="17"/>
                  </a:lnTo>
                  <a:lnTo>
                    <a:pt x="9" y="18"/>
                  </a:lnTo>
                  <a:lnTo>
                    <a:pt x="0" y="19"/>
                  </a:lnTo>
                  <a:lnTo>
                    <a:pt x="5" y="27"/>
                  </a:lnTo>
                  <a:lnTo>
                    <a:pt x="11" y="34"/>
                  </a:lnTo>
                  <a:lnTo>
                    <a:pt x="17" y="40"/>
                  </a:lnTo>
                  <a:lnTo>
                    <a:pt x="23" y="48"/>
                  </a:lnTo>
                  <a:lnTo>
                    <a:pt x="30" y="55"/>
                  </a:lnTo>
                  <a:lnTo>
                    <a:pt x="35" y="61"/>
                  </a:lnTo>
                  <a:lnTo>
                    <a:pt x="42" y="69"/>
                  </a:lnTo>
                  <a:lnTo>
                    <a:pt x="49" y="77"/>
                  </a:lnTo>
                  <a:lnTo>
                    <a:pt x="53" y="84"/>
                  </a:lnTo>
                  <a:lnTo>
                    <a:pt x="60" y="90"/>
                  </a:lnTo>
                  <a:lnTo>
                    <a:pt x="65" y="97"/>
                  </a:lnTo>
                  <a:lnTo>
                    <a:pt x="72" y="105"/>
                  </a:lnTo>
                  <a:lnTo>
                    <a:pt x="78" y="112"/>
                  </a:lnTo>
                  <a:lnTo>
                    <a:pt x="84" y="119"/>
                  </a:lnTo>
                  <a:lnTo>
                    <a:pt x="90" y="126"/>
                  </a:lnTo>
                  <a:lnTo>
                    <a:pt x="97" y="134"/>
                  </a:lnTo>
                  <a:lnTo>
                    <a:pt x="102" y="140"/>
                  </a:lnTo>
                  <a:lnTo>
                    <a:pt x="108" y="147"/>
                  </a:lnTo>
                  <a:lnTo>
                    <a:pt x="114" y="154"/>
                  </a:lnTo>
                  <a:lnTo>
                    <a:pt x="121" y="162"/>
                  </a:lnTo>
                  <a:lnTo>
                    <a:pt x="127" y="168"/>
                  </a:lnTo>
                  <a:lnTo>
                    <a:pt x="132" y="176"/>
                  </a:lnTo>
                  <a:lnTo>
                    <a:pt x="138" y="183"/>
                  </a:lnTo>
                  <a:lnTo>
                    <a:pt x="146" y="191"/>
                  </a:lnTo>
                  <a:lnTo>
                    <a:pt x="150" y="197"/>
                  </a:lnTo>
                  <a:lnTo>
                    <a:pt x="157" y="204"/>
                  </a:lnTo>
                  <a:lnTo>
                    <a:pt x="162" y="212"/>
                  </a:lnTo>
                  <a:lnTo>
                    <a:pt x="169" y="218"/>
                  </a:lnTo>
                  <a:lnTo>
                    <a:pt x="176" y="226"/>
                  </a:lnTo>
                  <a:lnTo>
                    <a:pt x="181" y="234"/>
                  </a:lnTo>
                  <a:lnTo>
                    <a:pt x="187" y="241"/>
                  </a:lnTo>
                  <a:lnTo>
                    <a:pt x="195" y="248"/>
                  </a:lnTo>
                  <a:lnTo>
                    <a:pt x="206" y="238"/>
                  </a:lnTo>
                  <a:lnTo>
                    <a:pt x="31" y="31"/>
                  </a:lnTo>
                  <a:lnTo>
                    <a:pt x="151" y="16"/>
                  </a:lnTo>
                  <a:lnTo>
                    <a:pt x="291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30"/>
            <p:cNvSpPr>
              <a:spLocks/>
            </p:cNvSpPr>
            <p:nvPr/>
          </p:nvSpPr>
          <p:spPr bwMode="auto">
            <a:xfrm>
              <a:off x="4677" y="661"/>
              <a:ext cx="42" cy="25"/>
            </a:xfrm>
            <a:custGeom>
              <a:avLst/>
              <a:gdLst>
                <a:gd name="T0" fmla="*/ 0 w 84"/>
                <a:gd name="T1" fmla="*/ 1 h 49"/>
                <a:gd name="T2" fmla="*/ 2 w 84"/>
                <a:gd name="T3" fmla="*/ 1 h 49"/>
                <a:gd name="T4" fmla="*/ 2 w 84"/>
                <a:gd name="T5" fmla="*/ 1 h 49"/>
                <a:gd name="T6" fmla="*/ 1 w 84"/>
                <a:gd name="T7" fmla="*/ 0 h 49"/>
                <a:gd name="T8" fmla="*/ 0 w 84"/>
                <a:gd name="T9" fmla="*/ 1 h 49"/>
                <a:gd name="T10" fmla="*/ 0 w 84"/>
                <a:gd name="T11" fmla="*/ 1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4" h="49">
                  <a:moveTo>
                    <a:pt x="0" y="13"/>
                  </a:moveTo>
                  <a:lnTo>
                    <a:pt x="77" y="49"/>
                  </a:lnTo>
                  <a:lnTo>
                    <a:pt x="84" y="35"/>
                  </a:lnTo>
                  <a:lnTo>
                    <a:pt x="7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131"/>
            <p:cNvSpPr>
              <a:spLocks/>
            </p:cNvSpPr>
            <p:nvPr/>
          </p:nvSpPr>
          <p:spPr bwMode="auto">
            <a:xfrm>
              <a:off x="4689" y="648"/>
              <a:ext cx="44" cy="25"/>
            </a:xfrm>
            <a:custGeom>
              <a:avLst/>
              <a:gdLst>
                <a:gd name="T0" fmla="*/ 1 w 86"/>
                <a:gd name="T1" fmla="*/ 0 h 50"/>
                <a:gd name="T2" fmla="*/ 0 w 86"/>
                <a:gd name="T3" fmla="*/ 1 h 50"/>
                <a:gd name="T4" fmla="*/ 2 w 86"/>
                <a:gd name="T5" fmla="*/ 1 h 50"/>
                <a:gd name="T6" fmla="*/ 2 w 86"/>
                <a:gd name="T7" fmla="*/ 1 h 50"/>
                <a:gd name="T8" fmla="*/ 1 w 86"/>
                <a:gd name="T9" fmla="*/ 0 h 50"/>
                <a:gd name="T10" fmla="*/ 1 w 86"/>
                <a:gd name="T11" fmla="*/ 0 h 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" h="50">
                  <a:moveTo>
                    <a:pt x="6" y="0"/>
                  </a:moveTo>
                  <a:lnTo>
                    <a:pt x="0" y="14"/>
                  </a:lnTo>
                  <a:lnTo>
                    <a:pt x="81" y="50"/>
                  </a:lnTo>
                  <a:lnTo>
                    <a:pt x="86" y="3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32"/>
            <p:cNvSpPr>
              <a:spLocks/>
            </p:cNvSpPr>
            <p:nvPr/>
          </p:nvSpPr>
          <p:spPr bwMode="auto">
            <a:xfrm>
              <a:off x="4710" y="631"/>
              <a:ext cx="53" cy="26"/>
            </a:xfrm>
            <a:custGeom>
              <a:avLst/>
              <a:gdLst>
                <a:gd name="T0" fmla="*/ 1 w 106"/>
                <a:gd name="T1" fmla="*/ 0 h 51"/>
                <a:gd name="T2" fmla="*/ 0 w 106"/>
                <a:gd name="T3" fmla="*/ 1 h 51"/>
                <a:gd name="T4" fmla="*/ 2 w 106"/>
                <a:gd name="T5" fmla="*/ 1 h 51"/>
                <a:gd name="T6" fmla="*/ 2 w 106"/>
                <a:gd name="T7" fmla="*/ 1 h 51"/>
                <a:gd name="T8" fmla="*/ 1 w 106"/>
                <a:gd name="T9" fmla="*/ 0 h 51"/>
                <a:gd name="T10" fmla="*/ 1 w 106"/>
                <a:gd name="T11" fmla="*/ 0 h 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6" h="51">
                  <a:moveTo>
                    <a:pt x="5" y="0"/>
                  </a:moveTo>
                  <a:lnTo>
                    <a:pt x="0" y="15"/>
                  </a:lnTo>
                  <a:lnTo>
                    <a:pt x="100" y="51"/>
                  </a:lnTo>
                  <a:lnTo>
                    <a:pt x="106" y="3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33"/>
            <p:cNvSpPr>
              <a:spLocks/>
            </p:cNvSpPr>
            <p:nvPr/>
          </p:nvSpPr>
          <p:spPr bwMode="auto">
            <a:xfrm>
              <a:off x="4735" y="615"/>
              <a:ext cx="47" cy="28"/>
            </a:xfrm>
            <a:custGeom>
              <a:avLst/>
              <a:gdLst>
                <a:gd name="T0" fmla="*/ 0 w 95"/>
                <a:gd name="T1" fmla="*/ 0 h 56"/>
                <a:gd name="T2" fmla="*/ 0 w 95"/>
                <a:gd name="T3" fmla="*/ 1 h 56"/>
                <a:gd name="T4" fmla="*/ 1 w 95"/>
                <a:gd name="T5" fmla="*/ 1 h 56"/>
                <a:gd name="T6" fmla="*/ 1 w 95"/>
                <a:gd name="T7" fmla="*/ 1 h 56"/>
                <a:gd name="T8" fmla="*/ 0 w 95"/>
                <a:gd name="T9" fmla="*/ 0 h 56"/>
                <a:gd name="T10" fmla="*/ 0 w 95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" h="56">
                  <a:moveTo>
                    <a:pt x="7" y="0"/>
                  </a:moveTo>
                  <a:lnTo>
                    <a:pt x="0" y="15"/>
                  </a:lnTo>
                  <a:lnTo>
                    <a:pt x="88" y="56"/>
                  </a:lnTo>
                  <a:lnTo>
                    <a:pt x="95" y="4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134"/>
            <p:cNvSpPr>
              <a:spLocks/>
            </p:cNvSpPr>
            <p:nvPr/>
          </p:nvSpPr>
          <p:spPr bwMode="auto">
            <a:xfrm>
              <a:off x="5434" y="389"/>
              <a:ext cx="63" cy="12"/>
            </a:xfrm>
            <a:custGeom>
              <a:avLst/>
              <a:gdLst>
                <a:gd name="T0" fmla="*/ 1 w 126"/>
                <a:gd name="T1" fmla="*/ 0 h 25"/>
                <a:gd name="T2" fmla="*/ 2 w 126"/>
                <a:gd name="T3" fmla="*/ 0 h 25"/>
                <a:gd name="T4" fmla="*/ 2 w 126"/>
                <a:gd name="T5" fmla="*/ 0 h 25"/>
                <a:gd name="T6" fmla="*/ 0 w 126"/>
                <a:gd name="T7" fmla="*/ 0 h 25"/>
                <a:gd name="T8" fmla="*/ 1 w 126"/>
                <a:gd name="T9" fmla="*/ 0 h 25"/>
                <a:gd name="T10" fmla="*/ 1 w 126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6" h="25">
                  <a:moveTo>
                    <a:pt x="1" y="25"/>
                  </a:moveTo>
                  <a:lnTo>
                    <a:pt x="126" y="16"/>
                  </a:lnTo>
                  <a:lnTo>
                    <a:pt x="125" y="0"/>
                  </a:lnTo>
                  <a:lnTo>
                    <a:pt x="0" y="9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135"/>
            <p:cNvSpPr>
              <a:spLocks/>
            </p:cNvSpPr>
            <p:nvPr/>
          </p:nvSpPr>
          <p:spPr bwMode="auto">
            <a:xfrm>
              <a:off x="5454" y="358"/>
              <a:ext cx="59" cy="13"/>
            </a:xfrm>
            <a:custGeom>
              <a:avLst/>
              <a:gdLst>
                <a:gd name="T0" fmla="*/ 1 w 118"/>
                <a:gd name="T1" fmla="*/ 0 h 28"/>
                <a:gd name="T2" fmla="*/ 2 w 118"/>
                <a:gd name="T3" fmla="*/ 0 h 28"/>
                <a:gd name="T4" fmla="*/ 2 w 118"/>
                <a:gd name="T5" fmla="*/ 0 h 28"/>
                <a:gd name="T6" fmla="*/ 0 w 118"/>
                <a:gd name="T7" fmla="*/ 0 h 28"/>
                <a:gd name="T8" fmla="*/ 1 w 118"/>
                <a:gd name="T9" fmla="*/ 0 h 28"/>
                <a:gd name="T10" fmla="*/ 1 w 118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8" h="28">
                  <a:moveTo>
                    <a:pt x="3" y="28"/>
                  </a:moveTo>
                  <a:lnTo>
                    <a:pt x="118" y="16"/>
                  </a:lnTo>
                  <a:lnTo>
                    <a:pt x="117" y="0"/>
                  </a:lnTo>
                  <a:lnTo>
                    <a:pt x="0" y="11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136"/>
            <p:cNvSpPr>
              <a:spLocks/>
            </p:cNvSpPr>
            <p:nvPr/>
          </p:nvSpPr>
          <p:spPr bwMode="auto">
            <a:xfrm>
              <a:off x="5476" y="324"/>
              <a:ext cx="56" cy="15"/>
            </a:xfrm>
            <a:custGeom>
              <a:avLst/>
              <a:gdLst>
                <a:gd name="T0" fmla="*/ 1 w 112"/>
                <a:gd name="T1" fmla="*/ 0 h 31"/>
                <a:gd name="T2" fmla="*/ 2 w 112"/>
                <a:gd name="T3" fmla="*/ 0 h 31"/>
                <a:gd name="T4" fmla="*/ 2 w 112"/>
                <a:gd name="T5" fmla="*/ 0 h 31"/>
                <a:gd name="T6" fmla="*/ 0 w 112"/>
                <a:gd name="T7" fmla="*/ 0 h 31"/>
                <a:gd name="T8" fmla="*/ 1 w 112"/>
                <a:gd name="T9" fmla="*/ 0 h 31"/>
                <a:gd name="T10" fmla="*/ 1 w 112"/>
                <a:gd name="T11" fmla="*/ 0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31">
                  <a:moveTo>
                    <a:pt x="2" y="31"/>
                  </a:moveTo>
                  <a:lnTo>
                    <a:pt x="112" y="16"/>
                  </a:lnTo>
                  <a:lnTo>
                    <a:pt x="109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137"/>
            <p:cNvSpPr>
              <a:spLocks/>
            </p:cNvSpPr>
            <p:nvPr/>
          </p:nvSpPr>
          <p:spPr bwMode="auto">
            <a:xfrm>
              <a:off x="5497" y="293"/>
              <a:ext cx="57" cy="16"/>
            </a:xfrm>
            <a:custGeom>
              <a:avLst/>
              <a:gdLst>
                <a:gd name="T0" fmla="*/ 0 w 115"/>
                <a:gd name="T1" fmla="*/ 1 h 32"/>
                <a:gd name="T2" fmla="*/ 1 w 115"/>
                <a:gd name="T3" fmla="*/ 1 h 32"/>
                <a:gd name="T4" fmla="*/ 1 w 115"/>
                <a:gd name="T5" fmla="*/ 0 h 32"/>
                <a:gd name="T6" fmla="*/ 0 w 115"/>
                <a:gd name="T7" fmla="*/ 1 h 32"/>
                <a:gd name="T8" fmla="*/ 0 w 115"/>
                <a:gd name="T9" fmla="*/ 1 h 32"/>
                <a:gd name="T10" fmla="*/ 0 w 115"/>
                <a:gd name="T11" fmla="*/ 1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32">
                  <a:moveTo>
                    <a:pt x="2" y="32"/>
                  </a:moveTo>
                  <a:lnTo>
                    <a:pt x="115" y="16"/>
                  </a:lnTo>
                  <a:lnTo>
                    <a:pt x="111" y="0"/>
                  </a:lnTo>
                  <a:lnTo>
                    <a:pt x="0" y="17"/>
                  </a:lnTo>
                  <a:lnTo>
                    <a:pt x="2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138"/>
            <p:cNvSpPr>
              <a:spLocks/>
            </p:cNvSpPr>
            <p:nvPr/>
          </p:nvSpPr>
          <p:spPr bwMode="auto">
            <a:xfrm>
              <a:off x="5515" y="268"/>
              <a:ext cx="58" cy="16"/>
            </a:xfrm>
            <a:custGeom>
              <a:avLst/>
              <a:gdLst>
                <a:gd name="T0" fmla="*/ 1 w 115"/>
                <a:gd name="T1" fmla="*/ 1 h 31"/>
                <a:gd name="T2" fmla="*/ 2 w 115"/>
                <a:gd name="T3" fmla="*/ 1 h 31"/>
                <a:gd name="T4" fmla="*/ 2 w 115"/>
                <a:gd name="T5" fmla="*/ 0 h 31"/>
                <a:gd name="T6" fmla="*/ 0 w 115"/>
                <a:gd name="T7" fmla="*/ 1 h 31"/>
                <a:gd name="T8" fmla="*/ 1 w 115"/>
                <a:gd name="T9" fmla="*/ 1 h 31"/>
                <a:gd name="T10" fmla="*/ 1 w 115"/>
                <a:gd name="T11" fmla="*/ 1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31">
                  <a:moveTo>
                    <a:pt x="2" y="31"/>
                  </a:moveTo>
                  <a:lnTo>
                    <a:pt x="115" y="16"/>
                  </a:lnTo>
                  <a:lnTo>
                    <a:pt x="112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139"/>
            <p:cNvSpPr>
              <a:spLocks/>
            </p:cNvSpPr>
            <p:nvPr/>
          </p:nvSpPr>
          <p:spPr bwMode="auto">
            <a:xfrm>
              <a:off x="5536" y="240"/>
              <a:ext cx="56" cy="16"/>
            </a:xfrm>
            <a:custGeom>
              <a:avLst/>
              <a:gdLst>
                <a:gd name="T0" fmla="*/ 1 w 112"/>
                <a:gd name="T1" fmla="*/ 1 h 32"/>
                <a:gd name="T2" fmla="*/ 2 w 112"/>
                <a:gd name="T3" fmla="*/ 1 h 32"/>
                <a:gd name="T4" fmla="*/ 2 w 112"/>
                <a:gd name="T5" fmla="*/ 0 h 32"/>
                <a:gd name="T6" fmla="*/ 0 w 112"/>
                <a:gd name="T7" fmla="*/ 1 h 32"/>
                <a:gd name="T8" fmla="*/ 1 w 112"/>
                <a:gd name="T9" fmla="*/ 1 h 32"/>
                <a:gd name="T10" fmla="*/ 1 w 112"/>
                <a:gd name="T11" fmla="*/ 1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32">
                  <a:moveTo>
                    <a:pt x="2" y="32"/>
                  </a:moveTo>
                  <a:lnTo>
                    <a:pt x="112" y="16"/>
                  </a:lnTo>
                  <a:lnTo>
                    <a:pt x="109" y="0"/>
                  </a:lnTo>
                  <a:lnTo>
                    <a:pt x="0" y="17"/>
                  </a:lnTo>
                  <a:lnTo>
                    <a:pt x="2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140"/>
            <p:cNvSpPr>
              <a:spLocks/>
            </p:cNvSpPr>
            <p:nvPr/>
          </p:nvSpPr>
          <p:spPr bwMode="auto">
            <a:xfrm>
              <a:off x="5558" y="211"/>
              <a:ext cx="47" cy="12"/>
            </a:xfrm>
            <a:custGeom>
              <a:avLst/>
              <a:gdLst>
                <a:gd name="T0" fmla="*/ 1 w 94"/>
                <a:gd name="T1" fmla="*/ 0 h 26"/>
                <a:gd name="T2" fmla="*/ 2 w 94"/>
                <a:gd name="T3" fmla="*/ 0 h 26"/>
                <a:gd name="T4" fmla="*/ 2 w 94"/>
                <a:gd name="T5" fmla="*/ 0 h 26"/>
                <a:gd name="T6" fmla="*/ 0 w 94"/>
                <a:gd name="T7" fmla="*/ 0 h 26"/>
                <a:gd name="T8" fmla="*/ 1 w 94"/>
                <a:gd name="T9" fmla="*/ 0 h 26"/>
                <a:gd name="T10" fmla="*/ 1 w 94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4" h="26">
                  <a:moveTo>
                    <a:pt x="2" y="26"/>
                  </a:moveTo>
                  <a:lnTo>
                    <a:pt x="94" y="16"/>
                  </a:lnTo>
                  <a:lnTo>
                    <a:pt x="93" y="0"/>
                  </a:lnTo>
                  <a:lnTo>
                    <a:pt x="0" y="11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141"/>
            <p:cNvSpPr>
              <a:spLocks/>
            </p:cNvSpPr>
            <p:nvPr/>
          </p:nvSpPr>
          <p:spPr bwMode="auto">
            <a:xfrm>
              <a:off x="4806" y="114"/>
              <a:ext cx="315" cy="386"/>
            </a:xfrm>
            <a:custGeom>
              <a:avLst/>
              <a:gdLst>
                <a:gd name="T0" fmla="*/ 0 w 632"/>
                <a:gd name="T1" fmla="*/ 0 h 771"/>
                <a:gd name="T2" fmla="*/ 0 w 632"/>
                <a:gd name="T3" fmla="*/ 1 h 771"/>
                <a:gd name="T4" fmla="*/ 9 w 632"/>
                <a:gd name="T5" fmla="*/ 13 h 771"/>
                <a:gd name="T6" fmla="*/ 9 w 632"/>
                <a:gd name="T7" fmla="*/ 12 h 771"/>
                <a:gd name="T8" fmla="*/ 0 w 632"/>
                <a:gd name="T9" fmla="*/ 0 h 771"/>
                <a:gd name="T10" fmla="*/ 0 w 632"/>
                <a:gd name="T11" fmla="*/ 0 h 7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2" h="771">
                  <a:moveTo>
                    <a:pt x="11" y="0"/>
                  </a:moveTo>
                  <a:lnTo>
                    <a:pt x="0" y="10"/>
                  </a:lnTo>
                  <a:lnTo>
                    <a:pt x="619" y="771"/>
                  </a:lnTo>
                  <a:lnTo>
                    <a:pt x="632" y="76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142"/>
            <p:cNvSpPr>
              <a:spLocks/>
            </p:cNvSpPr>
            <p:nvPr/>
          </p:nvSpPr>
          <p:spPr bwMode="auto">
            <a:xfrm>
              <a:off x="4786" y="137"/>
              <a:ext cx="35" cy="21"/>
            </a:xfrm>
            <a:custGeom>
              <a:avLst/>
              <a:gdLst>
                <a:gd name="T0" fmla="*/ 1 w 70"/>
                <a:gd name="T1" fmla="*/ 0 h 43"/>
                <a:gd name="T2" fmla="*/ 0 w 70"/>
                <a:gd name="T3" fmla="*/ 0 h 43"/>
                <a:gd name="T4" fmla="*/ 2 w 70"/>
                <a:gd name="T5" fmla="*/ 0 h 43"/>
                <a:gd name="T6" fmla="*/ 2 w 70"/>
                <a:gd name="T7" fmla="*/ 0 h 43"/>
                <a:gd name="T8" fmla="*/ 1 w 70"/>
                <a:gd name="T9" fmla="*/ 0 h 43"/>
                <a:gd name="T10" fmla="*/ 1 w 70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" h="43">
                  <a:moveTo>
                    <a:pt x="6" y="0"/>
                  </a:moveTo>
                  <a:lnTo>
                    <a:pt x="0" y="15"/>
                  </a:lnTo>
                  <a:lnTo>
                    <a:pt x="65" y="43"/>
                  </a:lnTo>
                  <a:lnTo>
                    <a:pt x="70" y="2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143"/>
            <p:cNvSpPr>
              <a:spLocks/>
            </p:cNvSpPr>
            <p:nvPr/>
          </p:nvSpPr>
          <p:spPr bwMode="auto">
            <a:xfrm>
              <a:off x="4776" y="172"/>
              <a:ext cx="36" cy="17"/>
            </a:xfrm>
            <a:custGeom>
              <a:avLst/>
              <a:gdLst>
                <a:gd name="T0" fmla="*/ 0 w 74"/>
                <a:gd name="T1" fmla="*/ 0 h 36"/>
                <a:gd name="T2" fmla="*/ 0 w 74"/>
                <a:gd name="T3" fmla="*/ 0 h 36"/>
                <a:gd name="T4" fmla="*/ 1 w 74"/>
                <a:gd name="T5" fmla="*/ 0 h 36"/>
                <a:gd name="T6" fmla="*/ 1 w 74"/>
                <a:gd name="T7" fmla="*/ 0 h 36"/>
                <a:gd name="T8" fmla="*/ 0 w 74"/>
                <a:gd name="T9" fmla="*/ 0 h 36"/>
                <a:gd name="T10" fmla="*/ 0 w 74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4" h="36">
                  <a:moveTo>
                    <a:pt x="5" y="0"/>
                  </a:moveTo>
                  <a:lnTo>
                    <a:pt x="0" y="16"/>
                  </a:lnTo>
                  <a:lnTo>
                    <a:pt x="69" y="36"/>
                  </a:lnTo>
                  <a:lnTo>
                    <a:pt x="74" y="2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144"/>
            <p:cNvSpPr>
              <a:spLocks/>
            </p:cNvSpPr>
            <p:nvPr/>
          </p:nvSpPr>
          <p:spPr bwMode="auto">
            <a:xfrm>
              <a:off x="4769" y="211"/>
              <a:ext cx="37" cy="15"/>
            </a:xfrm>
            <a:custGeom>
              <a:avLst/>
              <a:gdLst>
                <a:gd name="T0" fmla="*/ 1 w 72"/>
                <a:gd name="T1" fmla="*/ 0 h 30"/>
                <a:gd name="T2" fmla="*/ 0 w 72"/>
                <a:gd name="T3" fmla="*/ 1 h 30"/>
                <a:gd name="T4" fmla="*/ 2 w 72"/>
                <a:gd name="T5" fmla="*/ 1 h 30"/>
                <a:gd name="T6" fmla="*/ 2 w 72"/>
                <a:gd name="T7" fmla="*/ 1 h 30"/>
                <a:gd name="T8" fmla="*/ 1 w 72"/>
                <a:gd name="T9" fmla="*/ 0 h 30"/>
                <a:gd name="T10" fmla="*/ 1 w 72"/>
                <a:gd name="T11" fmla="*/ 0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30">
                  <a:moveTo>
                    <a:pt x="3" y="0"/>
                  </a:moveTo>
                  <a:lnTo>
                    <a:pt x="0" y="15"/>
                  </a:lnTo>
                  <a:lnTo>
                    <a:pt x="69" y="30"/>
                  </a:lnTo>
                  <a:lnTo>
                    <a:pt x="72" y="1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45"/>
            <p:cNvSpPr>
              <a:spLocks/>
            </p:cNvSpPr>
            <p:nvPr/>
          </p:nvSpPr>
          <p:spPr bwMode="auto">
            <a:xfrm>
              <a:off x="4767" y="243"/>
              <a:ext cx="39" cy="14"/>
            </a:xfrm>
            <a:custGeom>
              <a:avLst/>
              <a:gdLst>
                <a:gd name="T0" fmla="*/ 1 w 77"/>
                <a:gd name="T1" fmla="*/ 0 h 28"/>
                <a:gd name="T2" fmla="*/ 0 w 77"/>
                <a:gd name="T3" fmla="*/ 1 h 28"/>
                <a:gd name="T4" fmla="*/ 2 w 77"/>
                <a:gd name="T5" fmla="*/ 1 h 28"/>
                <a:gd name="T6" fmla="*/ 2 w 77"/>
                <a:gd name="T7" fmla="*/ 1 h 28"/>
                <a:gd name="T8" fmla="*/ 1 w 77"/>
                <a:gd name="T9" fmla="*/ 0 h 28"/>
                <a:gd name="T10" fmla="*/ 1 w 77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7" h="28">
                  <a:moveTo>
                    <a:pt x="3" y="0"/>
                  </a:moveTo>
                  <a:lnTo>
                    <a:pt x="0" y="15"/>
                  </a:lnTo>
                  <a:lnTo>
                    <a:pt x="74" y="28"/>
                  </a:lnTo>
                  <a:lnTo>
                    <a:pt x="77" y="1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46"/>
            <p:cNvSpPr>
              <a:spLocks/>
            </p:cNvSpPr>
            <p:nvPr/>
          </p:nvSpPr>
          <p:spPr bwMode="auto">
            <a:xfrm>
              <a:off x="4768" y="289"/>
              <a:ext cx="34" cy="11"/>
            </a:xfrm>
            <a:custGeom>
              <a:avLst/>
              <a:gdLst>
                <a:gd name="T0" fmla="*/ 1 w 67"/>
                <a:gd name="T1" fmla="*/ 0 h 22"/>
                <a:gd name="T2" fmla="*/ 0 w 67"/>
                <a:gd name="T3" fmla="*/ 1 h 22"/>
                <a:gd name="T4" fmla="*/ 2 w 67"/>
                <a:gd name="T5" fmla="*/ 1 h 22"/>
                <a:gd name="T6" fmla="*/ 2 w 67"/>
                <a:gd name="T7" fmla="*/ 1 h 22"/>
                <a:gd name="T8" fmla="*/ 1 w 67"/>
                <a:gd name="T9" fmla="*/ 0 h 22"/>
                <a:gd name="T10" fmla="*/ 1 w 67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7" h="22">
                  <a:moveTo>
                    <a:pt x="2" y="0"/>
                  </a:moveTo>
                  <a:lnTo>
                    <a:pt x="0" y="16"/>
                  </a:lnTo>
                  <a:lnTo>
                    <a:pt x="67" y="22"/>
                  </a:lnTo>
                  <a:lnTo>
                    <a:pt x="67" y="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47"/>
            <p:cNvSpPr>
              <a:spLocks/>
            </p:cNvSpPr>
            <p:nvPr/>
          </p:nvSpPr>
          <p:spPr bwMode="auto">
            <a:xfrm>
              <a:off x="4771" y="323"/>
              <a:ext cx="35" cy="8"/>
            </a:xfrm>
            <a:custGeom>
              <a:avLst/>
              <a:gdLst>
                <a:gd name="T0" fmla="*/ 0 w 71"/>
                <a:gd name="T1" fmla="*/ 0 h 18"/>
                <a:gd name="T2" fmla="*/ 0 w 71"/>
                <a:gd name="T3" fmla="*/ 0 h 18"/>
                <a:gd name="T4" fmla="*/ 1 w 71"/>
                <a:gd name="T5" fmla="*/ 0 h 18"/>
                <a:gd name="T6" fmla="*/ 1 w 71"/>
                <a:gd name="T7" fmla="*/ 0 h 18"/>
                <a:gd name="T8" fmla="*/ 0 w 71"/>
                <a:gd name="T9" fmla="*/ 0 h 18"/>
                <a:gd name="T10" fmla="*/ 0 w 71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1" h="18">
                  <a:moveTo>
                    <a:pt x="0" y="0"/>
                  </a:moveTo>
                  <a:lnTo>
                    <a:pt x="0" y="16"/>
                  </a:lnTo>
                  <a:lnTo>
                    <a:pt x="71" y="18"/>
                  </a:lnTo>
                  <a:lnTo>
                    <a:pt x="7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48"/>
            <p:cNvSpPr>
              <a:spLocks/>
            </p:cNvSpPr>
            <p:nvPr/>
          </p:nvSpPr>
          <p:spPr bwMode="auto">
            <a:xfrm>
              <a:off x="4778" y="354"/>
              <a:ext cx="36" cy="8"/>
            </a:xfrm>
            <a:custGeom>
              <a:avLst/>
              <a:gdLst>
                <a:gd name="T0" fmla="*/ 2 w 71"/>
                <a:gd name="T1" fmla="*/ 0 h 17"/>
                <a:gd name="T2" fmla="*/ 0 w 71"/>
                <a:gd name="T3" fmla="*/ 0 h 17"/>
                <a:gd name="T4" fmla="*/ 0 w 71"/>
                <a:gd name="T5" fmla="*/ 0 h 17"/>
                <a:gd name="T6" fmla="*/ 2 w 71"/>
                <a:gd name="T7" fmla="*/ 0 h 17"/>
                <a:gd name="T8" fmla="*/ 2 w 71"/>
                <a:gd name="T9" fmla="*/ 0 h 17"/>
                <a:gd name="T10" fmla="*/ 2 w 71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1" h="17">
                  <a:moveTo>
                    <a:pt x="71" y="0"/>
                  </a:moveTo>
                  <a:lnTo>
                    <a:pt x="0" y="1"/>
                  </a:lnTo>
                  <a:lnTo>
                    <a:pt x="0" y="17"/>
                  </a:lnTo>
                  <a:lnTo>
                    <a:pt x="71" y="1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9"/>
            <p:cNvSpPr>
              <a:spLocks/>
            </p:cNvSpPr>
            <p:nvPr/>
          </p:nvSpPr>
          <p:spPr bwMode="auto">
            <a:xfrm>
              <a:off x="4797" y="407"/>
              <a:ext cx="35" cy="10"/>
            </a:xfrm>
            <a:custGeom>
              <a:avLst/>
              <a:gdLst>
                <a:gd name="T0" fmla="*/ 1 w 72"/>
                <a:gd name="T1" fmla="*/ 0 h 21"/>
                <a:gd name="T2" fmla="*/ 0 w 72"/>
                <a:gd name="T3" fmla="*/ 0 h 21"/>
                <a:gd name="T4" fmla="*/ 0 w 72"/>
                <a:gd name="T5" fmla="*/ 0 h 21"/>
                <a:gd name="T6" fmla="*/ 1 w 72"/>
                <a:gd name="T7" fmla="*/ 0 h 21"/>
                <a:gd name="T8" fmla="*/ 1 w 72"/>
                <a:gd name="T9" fmla="*/ 0 h 21"/>
                <a:gd name="T10" fmla="*/ 1 w 72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21">
                  <a:moveTo>
                    <a:pt x="71" y="0"/>
                  </a:moveTo>
                  <a:lnTo>
                    <a:pt x="0" y="6"/>
                  </a:lnTo>
                  <a:lnTo>
                    <a:pt x="3" y="21"/>
                  </a:lnTo>
                  <a:lnTo>
                    <a:pt x="72" y="1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0"/>
            <p:cNvSpPr>
              <a:spLocks/>
            </p:cNvSpPr>
            <p:nvPr/>
          </p:nvSpPr>
          <p:spPr bwMode="auto">
            <a:xfrm>
              <a:off x="4807" y="435"/>
              <a:ext cx="40" cy="13"/>
            </a:xfrm>
            <a:custGeom>
              <a:avLst/>
              <a:gdLst>
                <a:gd name="T0" fmla="*/ 1 w 81"/>
                <a:gd name="T1" fmla="*/ 0 h 25"/>
                <a:gd name="T2" fmla="*/ 0 w 81"/>
                <a:gd name="T3" fmla="*/ 1 h 25"/>
                <a:gd name="T4" fmla="*/ 0 w 81"/>
                <a:gd name="T5" fmla="*/ 1 h 25"/>
                <a:gd name="T6" fmla="*/ 1 w 81"/>
                <a:gd name="T7" fmla="*/ 1 h 25"/>
                <a:gd name="T8" fmla="*/ 1 w 81"/>
                <a:gd name="T9" fmla="*/ 0 h 25"/>
                <a:gd name="T10" fmla="*/ 1 w 81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1" h="25">
                  <a:moveTo>
                    <a:pt x="79" y="0"/>
                  </a:moveTo>
                  <a:lnTo>
                    <a:pt x="0" y="10"/>
                  </a:lnTo>
                  <a:lnTo>
                    <a:pt x="1" y="25"/>
                  </a:lnTo>
                  <a:lnTo>
                    <a:pt x="81" y="1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51"/>
            <p:cNvSpPr>
              <a:spLocks/>
            </p:cNvSpPr>
            <p:nvPr/>
          </p:nvSpPr>
          <p:spPr bwMode="auto">
            <a:xfrm>
              <a:off x="4819" y="461"/>
              <a:ext cx="37" cy="11"/>
            </a:xfrm>
            <a:custGeom>
              <a:avLst/>
              <a:gdLst>
                <a:gd name="T0" fmla="*/ 2 w 73"/>
                <a:gd name="T1" fmla="*/ 0 h 22"/>
                <a:gd name="T2" fmla="*/ 0 w 73"/>
                <a:gd name="T3" fmla="*/ 1 h 22"/>
                <a:gd name="T4" fmla="*/ 1 w 73"/>
                <a:gd name="T5" fmla="*/ 1 h 22"/>
                <a:gd name="T6" fmla="*/ 2 w 73"/>
                <a:gd name="T7" fmla="*/ 1 h 22"/>
                <a:gd name="T8" fmla="*/ 2 w 73"/>
                <a:gd name="T9" fmla="*/ 0 h 22"/>
                <a:gd name="T10" fmla="*/ 2 w 73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3" h="22">
                  <a:moveTo>
                    <a:pt x="72" y="0"/>
                  </a:moveTo>
                  <a:lnTo>
                    <a:pt x="0" y="7"/>
                  </a:lnTo>
                  <a:lnTo>
                    <a:pt x="1" y="22"/>
                  </a:lnTo>
                  <a:lnTo>
                    <a:pt x="73" y="1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52"/>
            <p:cNvSpPr>
              <a:spLocks/>
            </p:cNvSpPr>
            <p:nvPr/>
          </p:nvSpPr>
          <p:spPr bwMode="auto">
            <a:xfrm>
              <a:off x="4831" y="487"/>
              <a:ext cx="40" cy="13"/>
            </a:xfrm>
            <a:custGeom>
              <a:avLst/>
              <a:gdLst>
                <a:gd name="T0" fmla="*/ 2 w 80"/>
                <a:gd name="T1" fmla="*/ 0 h 26"/>
                <a:gd name="T2" fmla="*/ 0 w 80"/>
                <a:gd name="T3" fmla="*/ 1 h 26"/>
                <a:gd name="T4" fmla="*/ 1 w 80"/>
                <a:gd name="T5" fmla="*/ 1 h 26"/>
                <a:gd name="T6" fmla="*/ 2 w 80"/>
                <a:gd name="T7" fmla="*/ 1 h 26"/>
                <a:gd name="T8" fmla="*/ 2 w 80"/>
                <a:gd name="T9" fmla="*/ 0 h 26"/>
                <a:gd name="T10" fmla="*/ 2 w 80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0" h="26">
                  <a:moveTo>
                    <a:pt x="78" y="0"/>
                  </a:moveTo>
                  <a:lnTo>
                    <a:pt x="0" y="10"/>
                  </a:lnTo>
                  <a:lnTo>
                    <a:pt x="3" y="26"/>
                  </a:lnTo>
                  <a:lnTo>
                    <a:pt x="80" y="1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53"/>
            <p:cNvSpPr>
              <a:spLocks/>
            </p:cNvSpPr>
            <p:nvPr/>
          </p:nvSpPr>
          <p:spPr bwMode="auto">
            <a:xfrm>
              <a:off x="4845" y="515"/>
              <a:ext cx="47" cy="12"/>
            </a:xfrm>
            <a:custGeom>
              <a:avLst/>
              <a:gdLst>
                <a:gd name="T0" fmla="*/ 1 w 95"/>
                <a:gd name="T1" fmla="*/ 0 h 26"/>
                <a:gd name="T2" fmla="*/ 0 w 95"/>
                <a:gd name="T3" fmla="*/ 0 h 26"/>
                <a:gd name="T4" fmla="*/ 0 w 95"/>
                <a:gd name="T5" fmla="*/ 0 h 26"/>
                <a:gd name="T6" fmla="*/ 1 w 95"/>
                <a:gd name="T7" fmla="*/ 0 h 26"/>
                <a:gd name="T8" fmla="*/ 1 w 95"/>
                <a:gd name="T9" fmla="*/ 0 h 26"/>
                <a:gd name="T10" fmla="*/ 1 w 95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" h="26">
                  <a:moveTo>
                    <a:pt x="94" y="0"/>
                  </a:moveTo>
                  <a:lnTo>
                    <a:pt x="0" y="11"/>
                  </a:lnTo>
                  <a:lnTo>
                    <a:pt x="1" y="26"/>
                  </a:lnTo>
                  <a:lnTo>
                    <a:pt x="95" y="1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54"/>
            <p:cNvSpPr>
              <a:spLocks/>
            </p:cNvSpPr>
            <p:nvPr/>
          </p:nvSpPr>
          <p:spPr bwMode="auto">
            <a:xfrm>
              <a:off x="5044" y="794"/>
              <a:ext cx="61" cy="12"/>
            </a:xfrm>
            <a:custGeom>
              <a:avLst/>
              <a:gdLst>
                <a:gd name="T0" fmla="*/ 1 w 121"/>
                <a:gd name="T1" fmla="*/ 1 h 23"/>
                <a:gd name="T2" fmla="*/ 2 w 121"/>
                <a:gd name="T3" fmla="*/ 1 h 23"/>
                <a:gd name="T4" fmla="*/ 2 w 121"/>
                <a:gd name="T5" fmla="*/ 0 h 23"/>
                <a:gd name="T6" fmla="*/ 0 w 121"/>
                <a:gd name="T7" fmla="*/ 1 h 23"/>
                <a:gd name="T8" fmla="*/ 1 w 121"/>
                <a:gd name="T9" fmla="*/ 1 h 23"/>
                <a:gd name="T10" fmla="*/ 1 w 121"/>
                <a:gd name="T11" fmla="*/ 1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" h="23">
                  <a:moveTo>
                    <a:pt x="1" y="23"/>
                  </a:moveTo>
                  <a:lnTo>
                    <a:pt x="121" y="17"/>
                  </a:lnTo>
                  <a:lnTo>
                    <a:pt x="120" y="0"/>
                  </a:lnTo>
                  <a:lnTo>
                    <a:pt x="0" y="8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5"/>
            <p:cNvSpPr>
              <a:spLocks/>
            </p:cNvSpPr>
            <p:nvPr/>
          </p:nvSpPr>
          <p:spPr bwMode="auto">
            <a:xfrm>
              <a:off x="5071" y="827"/>
              <a:ext cx="64" cy="14"/>
            </a:xfrm>
            <a:custGeom>
              <a:avLst/>
              <a:gdLst>
                <a:gd name="T0" fmla="*/ 1 w 128"/>
                <a:gd name="T1" fmla="*/ 1 h 27"/>
                <a:gd name="T2" fmla="*/ 2 w 128"/>
                <a:gd name="T3" fmla="*/ 1 h 27"/>
                <a:gd name="T4" fmla="*/ 2 w 128"/>
                <a:gd name="T5" fmla="*/ 0 h 27"/>
                <a:gd name="T6" fmla="*/ 0 w 128"/>
                <a:gd name="T7" fmla="*/ 1 h 27"/>
                <a:gd name="T8" fmla="*/ 1 w 128"/>
                <a:gd name="T9" fmla="*/ 1 h 27"/>
                <a:gd name="T10" fmla="*/ 1 w 128"/>
                <a:gd name="T11" fmla="*/ 1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8" h="27">
                  <a:moveTo>
                    <a:pt x="1" y="27"/>
                  </a:moveTo>
                  <a:lnTo>
                    <a:pt x="128" y="15"/>
                  </a:lnTo>
                  <a:lnTo>
                    <a:pt x="126" y="0"/>
                  </a:lnTo>
                  <a:lnTo>
                    <a:pt x="0" y="10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56"/>
            <p:cNvSpPr>
              <a:spLocks/>
            </p:cNvSpPr>
            <p:nvPr/>
          </p:nvSpPr>
          <p:spPr bwMode="auto">
            <a:xfrm>
              <a:off x="5102" y="865"/>
              <a:ext cx="65" cy="16"/>
            </a:xfrm>
            <a:custGeom>
              <a:avLst/>
              <a:gdLst>
                <a:gd name="T0" fmla="*/ 1 w 129"/>
                <a:gd name="T1" fmla="*/ 1 h 31"/>
                <a:gd name="T2" fmla="*/ 3 w 129"/>
                <a:gd name="T3" fmla="*/ 1 h 31"/>
                <a:gd name="T4" fmla="*/ 2 w 129"/>
                <a:gd name="T5" fmla="*/ 0 h 31"/>
                <a:gd name="T6" fmla="*/ 0 w 129"/>
                <a:gd name="T7" fmla="*/ 1 h 31"/>
                <a:gd name="T8" fmla="*/ 1 w 129"/>
                <a:gd name="T9" fmla="*/ 1 h 31"/>
                <a:gd name="T10" fmla="*/ 1 w 129"/>
                <a:gd name="T11" fmla="*/ 1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9" h="31">
                  <a:moveTo>
                    <a:pt x="2" y="31"/>
                  </a:moveTo>
                  <a:lnTo>
                    <a:pt x="129" y="16"/>
                  </a:lnTo>
                  <a:lnTo>
                    <a:pt x="128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57"/>
            <p:cNvSpPr>
              <a:spLocks/>
            </p:cNvSpPr>
            <p:nvPr/>
          </p:nvSpPr>
          <p:spPr bwMode="auto">
            <a:xfrm>
              <a:off x="5161" y="919"/>
              <a:ext cx="63" cy="23"/>
            </a:xfrm>
            <a:custGeom>
              <a:avLst/>
              <a:gdLst>
                <a:gd name="T0" fmla="*/ 1 w 125"/>
                <a:gd name="T1" fmla="*/ 0 h 47"/>
                <a:gd name="T2" fmla="*/ 2 w 125"/>
                <a:gd name="T3" fmla="*/ 0 h 47"/>
                <a:gd name="T4" fmla="*/ 2 w 125"/>
                <a:gd name="T5" fmla="*/ 0 h 47"/>
                <a:gd name="T6" fmla="*/ 0 w 125"/>
                <a:gd name="T7" fmla="*/ 0 h 47"/>
                <a:gd name="T8" fmla="*/ 1 w 125"/>
                <a:gd name="T9" fmla="*/ 0 h 47"/>
                <a:gd name="T10" fmla="*/ 1 w 125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5" h="47">
                  <a:moveTo>
                    <a:pt x="3" y="47"/>
                  </a:moveTo>
                  <a:lnTo>
                    <a:pt x="125" y="15"/>
                  </a:lnTo>
                  <a:lnTo>
                    <a:pt x="121" y="0"/>
                  </a:lnTo>
                  <a:lnTo>
                    <a:pt x="0" y="31"/>
                  </a:lnTo>
                  <a:lnTo>
                    <a:pt x="3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58"/>
            <p:cNvSpPr>
              <a:spLocks/>
            </p:cNvSpPr>
            <p:nvPr/>
          </p:nvSpPr>
          <p:spPr bwMode="auto">
            <a:xfrm>
              <a:off x="5199" y="950"/>
              <a:ext cx="70" cy="28"/>
            </a:xfrm>
            <a:custGeom>
              <a:avLst/>
              <a:gdLst>
                <a:gd name="T0" fmla="*/ 1 w 140"/>
                <a:gd name="T1" fmla="*/ 1 h 56"/>
                <a:gd name="T2" fmla="*/ 3 w 140"/>
                <a:gd name="T3" fmla="*/ 1 h 56"/>
                <a:gd name="T4" fmla="*/ 3 w 140"/>
                <a:gd name="T5" fmla="*/ 0 h 56"/>
                <a:gd name="T6" fmla="*/ 0 w 140"/>
                <a:gd name="T7" fmla="*/ 1 h 56"/>
                <a:gd name="T8" fmla="*/ 1 w 140"/>
                <a:gd name="T9" fmla="*/ 1 h 56"/>
                <a:gd name="T10" fmla="*/ 1 w 140"/>
                <a:gd name="T11" fmla="*/ 1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0" h="56">
                  <a:moveTo>
                    <a:pt x="5" y="56"/>
                  </a:moveTo>
                  <a:lnTo>
                    <a:pt x="140" y="15"/>
                  </a:lnTo>
                  <a:lnTo>
                    <a:pt x="135" y="0"/>
                  </a:lnTo>
                  <a:lnTo>
                    <a:pt x="0" y="40"/>
                  </a:lnTo>
                  <a:lnTo>
                    <a:pt x="5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59"/>
            <p:cNvSpPr>
              <a:spLocks/>
            </p:cNvSpPr>
            <p:nvPr/>
          </p:nvSpPr>
          <p:spPr bwMode="auto">
            <a:xfrm>
              <a:off x="5314" y="1023"/>
              <a:ext cx="73" cy="28"/>
            </a:xfrm>
            <a:custGeom>
              <a:avLst/>
              <a:gdLst>
                <a:gd name="T0" fmla="*/ 0 w 147"/>
                <a:gd name="T1" fmla="*/ 0 h 57"/>
                <a:gd name="T2" fmla="*/ 2 w 147"/>
                <a:gd name="T3" fmla="*/ 0 h 57"/>
                <a:gd name="T4" fmla="*/ 2 w 147"/>
                <a:gd name="T5" fmla="*/ 0 h 57"/>
                <a:gd name="T6" fmla="*/ 0 w 147"/>
                <a:gd name="T7" fmla="*/ 0 h 57"/>
                <a:gd name="T8" fmla="*/ 0 w 147"/>
                <a:gd name="T9" fmla="*/ 0 h 57"/>
                <a:gd name="T10" fmla="*/ 0 w 147"/>
                <a:gd name="T11" fmla="*/ 0 h 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7" h="57">
                  <a:moveTo>
                    <a:pt x="4" y="57"/>
                  </a:moveTo>
                  <a:lnTo>
                    <a:pt x="147" y="15"/>
                  </a:lnTo>
                  <a:lnTo>
                    <a:pt x="142" y="0"/>
                  </a:lnTo>
                  <a:lnTo>
                    <a:pt x="0" y="41"/>
                  </a:lnTo>
                  <a:lnTo>
                    <a:pt x="4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160"/>
            <p:cNvSpPr>
              <a:spLocks/>
            </p:cNvSpPr>
            <p:nvPr/>
          </p:nvSpPr>
          <p:spPr bwMode="auto">
            <a:xfrm>
              <a:off x="5371" y="1043"/>
              <a:ext cx="69" cy="34"/>
            </a:xfrm>
            <a:custGeom>
              <a:avLst/>
              <a:gdLst>
                <a:gd name="T0" fmla="*/ 0 w 139"/>
                <a:gd name="T1" fmla="*/ 2 h 67"/>
                <a:gd name="T2" fmla="*/ 2 w 139"/>
                <a:gd name="T3" fmla="*/ 1 h 67"/>
                <a:gd name="T4" fmla="*/ 2 w 139"/>
                <a:gd name="T5" fmla="*/ 0 h 67"/>
                <a:gd name="T6" fmla="*/ 0 w 139"/>
                <a:gd name="T7" fmla="*/ 1 h 67"/>
                <a:gd name="T8" fmla="*/ 0 w 139"/>
                <a:gd name="T9" fmla="*/ 2 h 67"/>
                <a:gd name="T10" fmla="*/ 0 w 139"/>
                <a:gd name="T11" fmla="*/ 2 h 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9" h="67">
                  <a:moveTo>
                    <a:pt x="7" y="67"/>
                  </a:moveTo>
                  <a:lnTo>
                    <a:pt x="139" y="16"/>
                  </a:lnTo>
                  <a:lnTo>
                    <a:pt x="133" y="0"/>
                  </a:lnTo>
                  <a:lnTo>
                    <a:pt x="0" y="54"/>
                  </a:lnTo>
                  <a:lnTo>
                    <a:pt x="7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161"/>
            <p:cNvSpPr>
              <a:spLocks/>
            </p:cNvSpPr>
            <p:nvPr/>
          </p:nvSpPr>
          <p:spPr bwMode="auto">
            <a:xfrm>
              <a:off x="5445" y="1060"/>
              <a:ext cx="51" cy="38"/>
            </a:xfrm>
            <a:custGeom>
              <a:avLst/>
              <a:gdLst>
                <a:gd name="T0" fmla="*/ 1 w 102"/>
                <a:gd name="T1" fmla="*/ 2 h 76"/>
                <a:gd name="T2" fmla="*/ 2 w 102"/>
                <a:gd name="T3" fmla="*/ 1 h 76"/>
                <a:gd name="T4" fmla="*/ 2 w 102"/>
                <a:gd name="T5" fmla="*/ 0 h 76"/>
                <a:gd name="T6" fmla="*/ 0 w 102"/>
                <a:gd name="T7" fmla="*/ 1 h 76"/>
                <a:gd name="T8" fmla="*/ 1 w 102"/>
                <a:gd name="T9" fmla="*/ 2 h 76"/>
                <a:gd name="T10" fmla="*/ 1 w 102"/>
                <a:gd name="T11" fmla="*/ 2 h 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2" h="76">
                  <a:moveTo>
                    <a:pt x="10" y="76"/>
                  </a:moveTo>
                  <a:lnTo>
                    <a:pt x="102" y="12"/>
                  </a:lnTo>
                  <a:lnTo>
                    <a:pt x="93" y="0"/>
                  </a:lnTo>
                  <a:lnTo>
                    <a:pt x="0" y="62"/>
                  </a:lnTo>
                  <a:lnTo>
                    <a:pt x="10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162"/>
            <p:cNvSpPr>
              <a:spLocks/>
            </p:cNvSpPr>
            <p:nvPr/>
          </p:nvSpPr>
          <p:spPr bwMode="auto">
            <a:xfrm>
              <a:off x="5500" y="1070"/>
              <a:ext cx="42" cy="41"/>
            </a:xfrm>
            <a:custGeom>
              <a:avLst/>
              <a:gdLst>
                <a:gd name="T0" fmla="*/ 1 w 83"/>
                <a:gd name="T1" fmla="*/ 2 h 80"/>
                <a:gd name="T2" fmla="*/ 2 w 83"/>
                <a:gd name="T3" fmla="*/ 1 h 80"/>
                <a:gd name="T4" fmla="*/ 2 w 83"/>
                <a:gd name="T5" fmla="*/ 0 h 80"/>
                <a:gd name="T6" fmla="*/ 0 w 83"/>
                <a:gd name="T7" fmla="*/ 2 h 80"/>
                <a:gd name="T8" fmla="*/ 1 w 83"/>
                <a:gd name="T9" fmla="*/ 2 h 80"/>
                <a:gd name="T10" fmla="*/ 1 w 83"/>
                <a:gd name="T11" fmla="*/ 2 h 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3" h="80">
                  <a:moveTo>
                    <a:pt x="11" y="80"/>
                  </a:moveTo>
                  <a:lnTo>
                    <a:pt x="83" y="11"/>
                  </a:lnTo>
                  <a:lnTo>
                    <a:pt x="72" y="0"/>
                  </a:lnTo>
                  <a:lnTo>
                    <a:pt x="0" y="68"/>
                  </a:lnTo>
                  <a:lnTo>
                    <a:pt x="11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163"/>
            <p:cNvSpPr>
              <a:spLocks/>
            </p:cNvSpPr>
            <p:nvPr/>
          </p:nvSpPr>
          <p:spPr bwMode="auto">
            <a:xfrm>
              <a:off x="5569" y="1070"/>
              <a:ext cx="36" cy="42"/>
            </a:xfrm>
            <a:custGeom>
              <a:avLst/>
              <a:gdLst>
                <a:gd name="T0" fmla="*/ 1 w 72"/>
                <a:gd name="T1" fmla="*/ 2 h 84"/>
                <a:gd name="T2" fmla="*/ 2 w 72"/>
                <a:gd name="T3" fmla="*/ 1 h 84"/>
                <a:gd name="T4" fmla="*/ 1 w 72"/>
                <a:gd name="T5" fmla="*/ 0 h 84"/>
                <a:gd name="T6" fmla="*/ 0 w 72"/>
                <a:gd name="T7" fmla="*/ 2 h 84"/>
                <a:gd name="T8" fmla="*/ 1 w 72"/>
                <a:gd name="T9" fmla="*/ 2 h 84"/>
                <a:gd name="T10" fmla="*/ 1 w 72"/>
                <a:gd name="T11" fmla="*/ 2 h 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84">
                  <a:moveTo>
                    <a:pt x="13" y="84"/>
                  </a:moveTo>
                  <a:lnTo>
                    <a:pt x="72" y="10"/>
                  </a:lnTo>
                  <a:lnTo>
                    <a:pt x="61" y="0"/>
                  </a:lnTo>
                  <a:lnTo>
                    <a:pt x="0" y="74"/>
                  </a:lnTo>
                  <a:lnTo>
                    <a:pt x="13" y="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164"/>
            <p:cNvSpPr>
              <a:spLocks/>
            </p:cNvSpPr>
            <p:nvPr/>
          </p:nvSpPr>
          <p:spPr bwMode="auto">
            <a:xfrm>
              <a:off x="4796" y="577"/>
              <a:ext cx="465" cy="114"/>
            </a:xfrm>
            <a:custGeom>
              <a:avLst/>
              <a:gdLst>
                <a:gd name="T0" fmla="*/ 1 w 930"/>
                <a:gd name="T1" fmla="*/ 4 h 227"/>
                <a:gd name="T2" fmla="*/ 2 w 930"/>
                <a:gd name="T3" fmla="*/ 3 h 227"/>
                <a:gd name="T4" fmla="*/ 3 w 930"/>
                <a:gd name="T5" fmla="*/ 3 h 227"/>
                <a:gd name="T6" fmla="*/ 4 w 930"/>
                <a:gd name="T7" fmla="*/ 3 h 227"/>
                <a:gd name="T8" fmla="*/ 5 w 930"/>
                <a:gd name="T9" fmla="*/ 3 h 227"/>
                <a:gd name="T10" fmla="*/ 6 w 930"/>
                <a:gd name="T11" fmla="*/ 2 h 227"/>
                <a:gd name="T12" fmla="*/ 6 w 930"/>
                <a:gd name="T13" fmla="*/ 2 h 227"/>
                <a:gd name="T14" fmla="*/ 7 w 930"/>
                <a:gd name="T15" fmla="*/ 2 h 227"/>
                <a:gd name="T16" fmla="*/ 8 w 930"/>
                <a:gd name="T17" fmla="*/ 2 h 227"/>
                <a:gd name="T18" fmla="*/ 9 w 930"/>
                <a:gd name="T19" fmla="*/ 1 h 227"/>
                <a:gd name="T20" fmla="*/ 10 w 930"/>
                <a:gd name="T21" fmla="*/ 1 h 227"/>
                <a:gd name="T22" fmla="*/ 11 w 930"/>
                <a:gd name="T23" fmla="*/ 1 h 227"/>
                <a:gd name="T24" fmla="*/ 11 w 930"/>
                <a:gd name="T25" fmla="*/ 1 h 227"/>
                <a:gd name="T26" fmla="*/ 12 w 930"/>
                <a:gd name="T27" fmla="*/ 1 h 227"/>
                <a:gd name="T28" fmla="*/ 13 w 930"/>
                <a:gd name="T29" fmla="*/ 1 h 227"/>
                <a:gd name="T30" fmla="*/ 13 w 930"/>
                <a:gd name="T31" fmla="*/ 1 h 227"/>
                <a:gd name="T32" fmla="*/ 14 w 930"/>
                <a:gd name="T33" fmla="*/ 1 h 227"/>
                <a:gd name="T34" fmla="*/ 14 w 930"/>
                <a:gd name="T35" fmla="*/ 1 h 227"/>
                <a:gd name="T36" fmla="*/ 15 w 930"/>
                <a:gd name="T37" fmla="*/ 1 h 227"/>
                <a:gd name="T38" fmla="*/ 15 w 930"/>
                <a:gd name="T39" fmla="*/ 1 h 227"/>
                <a:gd name="T40" fmla="*/ 15 w 930"/>
                <a:gd name="T41" fmla="*/ 1 h 227"/>
                <a:gd name="T42" fmla="*/ 15 w 930"/>
                <a:gd name="T43" fmla="*/ 0 h 227"/>
                <a:gd name="T44" fmla="*/ 15 w 930"/>
                <a:gd name="T45" fmla="*/ 0 h 227"/>
                <a:gd name="T46" fmla="*/ 14 w 930"/>
                <a:gd name="T47" fmla="*/ 1 h 227"/>
                <a:gd name="T48" fmla="*/ 14 w 930"/>
                <a:gd name="T49" fmla="*/ 1 h 227"/>
                <a:gd name="T50" fmla="*/ 14 w 930"/>
                <a:gd name="T51" fmla="*/ 1 h 227"/>
                <a:gd name="T52" fmla="*/ 13 w 930"/>
                <a:gd name="T53" fmla="*/ 1 h 227"/>
                <a:gd name="T54" fmla="*/ 12 w 930"/>
                <a:gd name="T55" fmla="*/ 1 h 227"/>
                <a:gd name="T56" fmla="*/ 12 w 930"/>
                <a:gd name="T57" fmla="*/ 1 h 227"/>
                <a:gd name="T58" fmla="*/ 11 w 930"/>
                <a:gd name="T59" fmla="*/ 1 h 227"/>
                <a:gd name="T60" fmla="*/ 10 w 930"/>
                <a:gd name="T61" fmla="*/ 1 h 227"/>
                <a:gd name="T62" fmla="*/ 9 w 930"/>
                <a:gd name="T63" fmla="*/ 1 h 227"/>
                <a:gd name="T64" fmla="*/ 8 w 930"/>
                <a:gd name="T65" fmla="*/ 1 h 227"/>
                <a:gd name="T66" fmla="*/ 8 w 930"/>
                <a:gd name="T67" fmla="*/ 2 h 227"/>
                <a:gd name="T68" fmla="*/ 7 w 930"/>
                <a:gd name="T69" fmla="*/ 2 h 227"/>
                <a:gd name="T70" fmla="*/ 6 w 930"/>
                <a:gd name="T71" fmla="*/ 2 h 227"/>
                <a:gd name="T72" fmla="*/ 5 w 930"/>
                <a:gd name="T73" fmla="*/ 2 h 227"/>
                <a:gd name="T74" fmla="*/ 4 w 930"/>
                <a:gd name="T75" fmla="*/ 2 h 227"/>
                <a:gd name="T76" fmla="*/ 3 w 930"/>
                <a:gd name="T77" fmla="*/ 3 h 227"/>
                <a:gd name="T78" fmla="*/ 2 w 930"/>
                <a:gd name="T79" fmla="*/ 3 h 227"/>
                <a:gd name="T80" fmla="*/ 1 w 930"/>
                <a:gd name="T81" fmla="*/ 3 h 227"/>
                <a:gd name="T82" fmla="*/ 0 w 930"/>
                <a:gd name="T83" fmla="*/ 4 h 22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930" h="227">
                  <a:moveTo>
                    <a:pt x="8" y="227"/>
                  </a:moveTo>
                  <a:lnTo>
                    <a:pt x="24" y="218"/>
                  </a:lnTo>
                  <a:lnTo>
                    <a:pt x="42" y="209"/>
                  </a:lnTo>
                  <a:lnTo>
                    <a:pt x="58" y="201"/>
                  </a:lnTo>
                  <a:lnTo>
                    <a:pt x="76" y="195"/>
                  </a:lnTo>
                  <a:lnTo>
                    <a:pt x="95" y="187"/>
                  </a:lnTo>
                  <a:lnTo>
                    <a:pt x="113" y="180"/>
                  </a:lnTo>
                  <a:lnTo>
                    <a:pt x="132" y="173"/>
                  </a:lnTo>
                  <a:lnTo>
                    <a:pt x="151" y="167"/>
                  </a:lnTo>
                  <a:lnTo>
                    <a:pt x="168" y="159"/>
                  </a:lnTo>
                  <a:lnTo>
                    <a:pt x="187" y="153"/>
                  </a:lnTo>
                  <a:lnTo>
                    <a:pt x="206" y="147"/>
                  </a:lnTo>
                  <a:lnTo>
                    <a:pt x="225" y="141"/>
                  </a:lnTo>
                  <a:lnTo>
                    <a:pt x="244" y="134"/>
                  </a:lnTo>
                  <a:lnTo>
                    <a:pt x="264" y="130"/>
                  </a:lnTo>
                  <a:lnTo>
                    <a:pt x="283" y="124"/>
                  </a:lnTo>
                  <a:lnTo>
                    <a:pt x="303" y="119"/>
                  </a:lnTo>
                  <a:lnTo>
                    <a:pt x="322" y="114"/>
                  </a:lnTo>
                  <a:lnTo>
                    <a:pt x="341" y="109"/>
                  </a:lnTo>
                  <a:lnTo>
                    <a:pt x="360" y="104"/>
                  </a:lnTo>
                  <a:lnTo>
                    <a:pt x="380" y="100"/>
                  </a:lnTo>
                  <a:lnTo>
                    <a:pt x="399" y="94"/>
                  </a:lnTo>
                  <a:lnTo>
                    <a:pt x="418" y="90"/>
                  </a:lnTo>
                  <a:lnTo>
                    <a:pt x="437" y="85"/>
                  </a:lnTo>
                  <a:lnTo>
                    <a:pt x="457" y="82"/>
                  </a:lnTo>
                  <a:lnTo>
                    <a:pt x="475" y="78"/>
                  </a:lnTo>
                  <a:lnTo>
                    <a:pt x="494" y="74"/>
                  </a:lnTo>
                  <a:lnTo>
                    <a:pt x="513" y="70"/>
                  </a:lnTo>
                  <a:lnTo>
                    <a:pt x="531" y="68"/>
                  </a:lnTo>
                  <a:lnTo>
                    <a:pt x="548" y="64"/>
                  </a:lnTo>
                  <a:lnTo>
                    <a:pt x="566" y="61"/>
                  </a:lnTo>
                  <a:lnTo>
                    <a:pt x="585" y="58"/>
                  </a:lnTo>
                  <a:lnTo>
                    <a:pt x="603" y="55"/>
                  </a:lnTo>
                  <a:lnTo>
                    <a:pt x="619" y="52"/>
                  </a:lnTo>
                  <a:lnTo>
                    <a:pt x="635" y="50"/>
                  </a:lnTo>
                  <a:lnTo>
                    <a:pt x="652" y="47"/>
                  </a:lnTo>
                  <a:lnTo>
                    <a:pt x="670" y="44"/>
                  </a:lnTo>
                  <a:lnTo>
                    <a:pt x="685" y="42"/>
                  </a:lnTo>
                  <a:lnTo>
                    <a:pt x="700" y="39"/>
                  </a:lnTo>
                  <a:lnTo>
                    <a:pt x="715" y="38"/>
                  </a:lnTo>
                  <a:lnTo>
                    <a:pt x="731" y="35"/>
                  </a:lnTo>
                  <a:lnTo>
                    <a:pt x="745" y="33"/>
                  </a:lnTo>
                  <a:lnTo>
                    <a:pt x="759" y="31"/>
                  </a:lnTo>
                  <a:lnTo>
                    <a:pt x="772" y="30"/>
                  </a:lnTo>
                  <a:lnTo>
                    <a:pt x="785" y="28"/>
                  </a:lnTo>
                  <a:lnTo>
                    <a:pt x="798" y="26"/>
                  </a:lnTo>
                  <a:lnTo>
                    <a:pt x="811" y="25"/>
                  </a:lnTo>
                  <a:lnTo>
                    <a:pt x="822" y="23"/>
                  </a:lnTo>
                  <a:lnTo>
                    <a:pt x="834" y="23"/>
                  </a:lnTo>
                  <a:lnTo>
                    <a:pt x="844" y="22"/>
                  </a:lnTo>
                  <a:lnTo>
                    <a:pt x="854" y="21"/>
                  </a:lnTo>
                  <a:lnTo>
                    <a:pt x="863" y="20"/>
                  </a:lnTo>
                  <a:lnTo>
                    <a:pt x="872" y="19"/>
                  </a:lnTo>
                  <a:lnTo>
                    <a:pt x="880" y="18"/>
                  </a:lnTo>
                  <a:lnTo>
                    <a:pt x="889" y="16"/>
                  </a:lnTo>
                  <a:lnTo>
                    <a:pt x="896" y="16"/>
                  </a:lnTo>
                  <a:lnTo>
                    <a:pt x="903" y="16"/>
                  </a:lnTo>
                  <a:lnTo>
                    <a:pt x="908" y="15"/>
                  </a:lnTo>
                  <a:lnTo>
                    <a:pt x="915" y="15"/>
                  </a:lnTo>
                  <a:lnTo>
                    <a:pt x="918" y="15"/>
                  </a:lnTo>
                  <a:lnTo>
                    <a:pt x="922" y="15"/>
                  </a:lnTo>
                  <a:lnTo>
                    <a:pt x="928" y="15"/>
                  </a:lnTo>
                  <a:lnTo>
                    <a:pt x="930" y="15"/>
                  </a:lnTo>
                  <a:lnTo>
                    <a:pt x="930" y="0"/>
                  </a:lnTo>
                  <a:lnTo>
                    <a:pt x="927" y="0"/>
                  </a:lnTo>
                  <a:lnTo>
                    <a:pt x="922" y="0"/>
                  </a:lnTo>
                  <a:lnTo>
                    <a:pt x="918" y="0"/>
                  </a:lnTo>
                  <a:lnTo>
                    <a:pt x="913" y="0"/>
                  </a:lnTo>
                  <a:lnTo>
                    <a:pt x="907" y="0"/>
                  </a:lnTo>
                  <a:lnTo>
                    <a:pt x="902" y="1"/>
                  </a:lnTo>
                  <a:lnTo>
                    <a:pt x="896" y="1"/>
                  </a:lnTo>
                  <a:lnTo>
                    <a:pt x="888" y="1"/>
                  </a:lnTo>
                  <a:lnTo>
                    <a:pt x="880" y="2"/>
                  </a:lnTo>
                  <a:lnTo>
                    <a:pt x="872" y="3"/>
                  </a:lnTo>
                  <a:lnTo>
                    <a:pt x="862" y="4"/>
                  </a:lnTo>
                  <a:lnTo>
                    <a:pt x="853" y="5"/>
                  </a:lnTo>
                  <a:lnTo>
                    <a:pt x="843" y="6"/>
                  </a:lnTo>
                  <a:lnTo>
                    <a:pt x="833" y="8"/>
                  </a:lnTo>
                  <a:lnTo>
                    <a:pt x="821" y="8"/>
                  </a:lnTo>
                  <a:lnTo>
                    <a:pt x="810" y="10"/>
                  </a:lnTo>
                  <a:lnTo>
                    <a:pt x="796" y="11"/>
                  </a:lnTo>
                  <a:lnTo>
                    <a:pt x="784" y="12"/>
                  </a:lnTo>
                  <a:lnTo>
                    <a:pt x="771" y="14"/>
                  </a:lnTo>
                  <a:lnTo>
                    <a:pt x="758" y="15"/>
                  </a:lnTo>
                  <a:lnTo>
                    <a:pt x="742" y="18"/>
                  </a:lnTo>
                  <a:lnTo>
                    <a:pt x="729" y="20"/>
                  </a:lnTo>
                  <a:lnTo>
                    <a:pt x="713" y="22"/>
                  </a:lnTo>
                  <a:lnTo>
                    <a:pt x="697" y="23"/>
                  </a:lnTo>
                  <a:lnTo>
                    <a:pt x="682" y="26"/>
                  </a:lnTo>
                  <a:lnTo>
                    <a:pt x="666" y="29"/>
                  </a:lnTo>
                  <a:lnTo>
                    <a:pt x="649" y="31"/>
                  </a:lnTo>
                  <a:lnTo>
                    <a:pt x="633" y="34"/>
                  </a:lnTo>
                  <a:lnTo>
                    <a:pt x="616" y="37"/>
                  </a:lnTo>
                  <a:lnTo>
                    <a:pt x="601" y="40"/>
                  </a:lnTo>
                  <a:lnTo>
                    <a:pt x="582" y="42"/>
                  </a:lnTo>
                  <a:lnTo>
                    <a:pt x="564" y="45"/>
                  </a:lnTo>
                  <a:lnTo>
                    <a:pt x="546" y="49"/>
                  </a:lnTo>
                  <a:lnTo>
                    <a:pt x="528" y="52"/>
                  </a:lnTo>
                  <a:lnTo>
                    <a:pt x="509" y="54"/>
                  </a:lnTo>
                  <a:lnTo>
                    <a:pt x="490" y="59"/>
                  </a:lnTo>
                  <a:lnTo>
                    <a:pt x="471" y="62"/>
                  </a:lnTo>
                  <a:lnTo>
                    <a:pt x="454" y="67"/>
                  </a:lnTo>
                  <a:lnTo>
                    <a:pt x="433" y="70"/>
                  </a:lnTo>
                  <a:lnTo>
                    <a:pt x="415" y="74"/>
                  </a:lnTo>
                  <a:lnTo>
                    <a:pt x="395" y="79"/>
                  </a:lnTo>
                  <a:lnTo>
                    <a:pt x="376" y="84"/>
                  </a:lnTo>
                  <a:lnTo>
                    <a:pt x="356" y="89"/>
                  </a:lnTo>
                  <a:lnTo>
                    <a:pt x="337" y="93"/>
                  </a:lnTo>
                  <a:lnTo>
                    <a:pt x="318" y="99"/>
                  </a:lnTo>
                  <a:lnTo>
                    <a:pt x="299" y="104"/>
                  </a:lnTo>
                  <a:lnTo>
                    <a:pt x="279" y="110"/>
                  </a:lnTo>
                  <a:lnTo>
                    <a:pt x="260" y="116"/>
                  </a:lnTo>
                  <a:lnTo>
                    <a:pt x="241" y="120"/>
                  </a:lnTo>
                  <a:lnTo>
                    <a:pt x="222" y="127"/>
                  </a:lnTo>
                  <a:lnTo>
                    <a:pt x="202" y="131"/>
                  </a:lnTo>
                  <a:lnTo>
                    <a:pt x="183" y="139"/>
                  </a:lnTo>
                  <a:lnTo>
                    <a:pt x="163" y="144"/>
                  </a:lnTo>
                  <a:lnTo>
                    <a:pt x="145" y="151"/>
                  </a:lnTo>
                  <a:lnTo>
                    <a:pt x="126" y="158"/>
                  </a:lnTo>
                  <a:lnTo>
                    <a:pt x="107" y="165"/>
                  </a:lnTo>
                  <a:lnTo>
                    <a:pt x="88" y="172"/>
                  </a:lnTo>
                  <a:lnTo>
                    <a:pt x="70" y="180"/>
                  </a:lnTo>
                  <a:lnTo>
                    <a:pt x="53" y="187"/>
                  </a:lnTo>
                  <a:lnTo>
                    <a:pt x="35" y="195"/>
                  </a:lnTo>
                  <a:lnTo>
                    <a:pt x="17" y="203"/>
                  </a:lnTo>
                  <a:lnTo>
                    <a:pt x="0" y="211"/>
                  </a:lnTo>
                  <a:lnTo>
                    <a:pt x="8" y="2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56578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90863E-6 L -1.33333 0.44413 " pathEditMode="relative" ptsTypes="AA">
                                      <p:cBhvr>
                                        <p:cTn id="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572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04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748041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572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04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69147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11076517" cy="5453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60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604289" y="4087813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10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595355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11076517" cy="5453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Offending instruction is restarted: page hit!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012528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64915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60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604289" y="4087813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10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81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3071227" y="2467562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1833831" y="5791201"/>
            <a:ext cx="578617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Key point</a:t>
            </a:r>
            <a:r>
              <a:rPr lang="en-US" sz="1800" dirty="0">
                <a:latin typeface="Calibri" pitchFamily="34" charset="0"/>
              </a:rPr>
              <a:t>: Waiting until the miss to copy the page to DRAM is known as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demand paging</a:t>
            </a:r>
          </a:p>
        </p:txBody>
      </p:sp>
    </p:spTree>
    <p:extLst>
      <p:ext uri="{BB962C8B-B14F-4D97-AF65-F5344CB8AC3E}">
        <p14:creationId xmlns:p14="http://schemas.microsoft.com/office/powerpoint/2010/main" val="27114662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4785139" y="38512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Pages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Allocating a new page (VP 5) of virtual memory.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785139" y="40798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785139" y="4308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785139" y="27082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785139" y="29368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785139" y="3165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785139" y="33940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785139" y="36226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737870" y="45782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8012528" y="17653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8130003" y="28037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8130003" y="30130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3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5610640" y="420052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5610639" y="28305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V="1">
            <a:off x="5636039" y="26019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5585239" y="23733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8064915" y="37623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4480339" y="4079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4480339" y="4308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4480339" y="3851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480339" y="2708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480339" y="2936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480339" y="3165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480339" y="33940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480339" y="36226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4251739" y="24034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4488367" y="26781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4489159" y="29110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4488367" y="33768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4489160" y="35839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4488367" y="38233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4489159" y="42827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4488367" y="40498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4489159" y="31439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4851814" y="19145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3873737" y="26430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3870562" y="42559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9495252" y="23129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8130003" y="25781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8130003" y="23495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5559839" y="44069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5559839" y="4178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5559839" y="3270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5559839" y="3035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9507952" y="29733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8137939" y="43910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8137939" y="47015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8137939" y="53225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8137939" y="59378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8137939" y="62484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5559839" y="34794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5604289" y="3719513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Oval 55"/>
          <p:cNvSpPr>
            <a:spLocks noChangeArrowheads="1"/>
          </p:cNvSpPr>
          <p:nvPr/>
        </p:nvSpPr>
        <p:spPr bwMode="auto">
          <a:xfrm>
            <a:off x="5559839" y="36893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56"/>
          <p:cNvSpPr>
            <a:spLocks noChangeShapeType="1"/>
          </p:cNvSpPr>
          <p:nvPr/>
        </p:nvSpPr>
        <p:spPr bwMode="auto">
          <a:xfrm flipV="1">
            <a:off x="5610639" y="30749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8137939" y="50120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8137939" y="56273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5</a:t>
            </a:r>
          </a:p>
        </p:txBody>
      </p:sp>
      <p:sp>
        <p:nvSpPr>
          <p:cNvPr id="63" name="Line 15"/>
          <p:cNvSpPr>
            <a:spLocks noChangeShapeType="1"/>
          </p:cNvSpPr>
          <p:nvPr/>
        </p:nvSpPr>
        <p:spPr bwMode="auto">
          <a:xfrm>
            <a:off x="5618577" y="393283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5567776" y="391061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72073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Locality to the Rescue Again!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Virtual memory seems terribly inefficient, but it works because of locality. 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At any point in time, programs tend to access a set of active virtual pages called the </a:t>
            </a:r>
            <a:r>
              <a:rPr lang="en-GB" i="1" dirty="0">
                <a:solidFill>
                  <a:srgbClr val="C00000"/>
                </a:solidFill>
              </a:rPr>
              <a:t>working set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Programs with better temporal locality will have smaller working sets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working set size &lt; main memory size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performance for one process after compulsory misses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SUM(working set sizes) &gt; main memory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  <a:ea typeface="+mn-ea"/>
                <a:cs typeface="+mn-cs"/>
              </a:rPr>
              <a:t>Thrashing:</a:t>
            </a:r>
            <a:r>
              <a:rPr lang="en-GB" i="1" dirty="0"/>
              <a:t> </a:t>
            </a:r>
            <a:r>
              <a:rPr lang="en-GB" dirty="0"/>
              <a:t>Performance meltdown</a:t>
            </a:r>
            <a:r>
              <a:rPr lang="en-GB" i="1" dirty="0"/>
              <a:t> </a:t>
            </a:r>
            <a:r>
              <a:rPr lang="en-GB" dirty="0"/>
              <a:t>where pages are swapped (copied) in and out continuously</a:t>
            </a:r>
          </a:p>
        </p:txBody>
      </p:sp>
    </p:spTree>
    <p:extLst>
      <p:ext uri="{BB962C8B-B14F-4D97-AF65-F5344CB8AC3E}">
        <p14:creationId xmlns:p14="http://schemas.microsoft.com/office/powerpoint/2010/main" val="3033752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Key idea: each process has own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view memory as 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Mapping function scatters addresses through physical memory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Well-chosen mappings can improve locality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517776" y="3146287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255356" y="3120363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3883919" y="30700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3716339" y="4369714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8153400" y="46340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2517776" y="5127487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140556" y="32253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4140556" y="34809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4140556" y="37330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4140556" y="42429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4413213" y="3861959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3883919" y="50512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3716339" y="6350914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140556" y="520279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140556" y="545838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4140556" y="571044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140556" y="622038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4413213" y="5839360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7239000" y="32224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239000" y="347807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239000" y="373657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7239000" y="39896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239000" y="42452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239000" y="450377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39000" y="475936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7239000" y="501892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39000" y="527451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7239000" y="55330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39000" y="61942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7534673" y="5742271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6998234" y="30700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6785581" y="6344475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M-1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5054956" y="3608777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5054956" y="3860834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5054956" y="48871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5054956" y="54023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5435530" y="2971801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4784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11076517" cy="5224463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virtual page can be mapped to any physical page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virtual page can be stored in different physical pages at different times</a:t>
            </a:r>
          </a:p>
          <a:p>
            <a:pPr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Sharing code and data among processes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virtual pages to the same physical page (here: PP 6)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517776" y="3222487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8255356" y="3196563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3883919" y="31462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3716339" y="4445914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8153400" y="47102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2517776" y="5203687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140556" y="33015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4140556" y="35571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4140556" y="38092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4140556" y="43191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4413213" y="3938159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3883919" y="51274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3716339" y="6427114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140556" y="527899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140556" y="553458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4140556" y="578664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140556" y="629658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4413213" y="5915560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7239000" y="32986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239000" y="355268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239000" y="381277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7239000" y="40658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239000" y="43214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239000" y="457997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39000" y="483556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7239000" y="509512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39000" y="535071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7239000" y="56092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39000" y="62704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7534673" y="5818471"/>
            <a:ext cx="326755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6998234" y="3146287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6785581" y="6420675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M-1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5054956" y="3684977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5054956" y="3937034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5054956" y="49633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5054956" y="54785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5435530" y="3048001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13703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/>
              <a:t>Physically Addressed System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42965" y="5486400"/>
            <a:ext cx="10739435" cy="881063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Used in “simple” systems like embedded microcontrollers in devices like cars, elevators, and digital picture frames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172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5865813" y="16652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865813" y="18938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5627688" y="4186239"/>
            <a:ext cx="584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5903913" y="1371600"/>
            <a:ext cx="1389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4105" name="Rectangle 10"/>
          <p:cNvSpPr>
            <a:spLocks noChangeArrowheads="1"/>
          </p:cNvSpPr>
          <p:nvPr/>
        </p:nvSpPr>
        <p:spPr bwMode="auto">
          <a:xfrm>
            <a:off x="3124200" y="246697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CPU</a:t>
            </a:r>
          </a:p>
        </p:txBody>
      </p:sp>
      <p:sp>
        <p:nvSpPr>
          <p:cNvPr id="4106" name="Text Box 15"/>
          <p:cNvSpPr txBox="1">
            <a:spLocks noChangeArrowheads="1"/>
          </p:cNvSpPr>
          <p:nvPr/>
        </p:nvSpPr>
        <p:spPr bwMode="auto">
          <a:xfrm>
            <a:off x="5867400" y="21224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4107" name="Text Box 16"/>
          <p:cNvSpPr txBox="1">
            <a:spLocks noChangeArrowheads="1"/>
          </p:cNvSpPr>
          <p:nvPr/>
        </p:nvSpPr>
        <p:spPr bwMode="auto">
          <a:xfrm>
            <a:off x="5865813" y="23510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172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172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172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172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12" name="Rectangle 21"/>
          <p:cNvSpPr>
            <a:spLocks noChangeArrowheads="1"/>
          </p:cNvSpPr>
          <p:nvPr/>
        </p:nvSpPr>
        <p:spPr bwMode="auto">
          <a:xfrm>
            <a:off x="6172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3" name="Rectangle 22"/>
          <p:cNvSpPr>
            <a:spLocks noChangeArrowheads="1"/>
          </p:cNvSpPr>
          <p:nvPr/>
        </p:nvSpPr>
        <p:spPr bwMode="auto">
          <a:xfrm>
            <a:off x="6172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4" name="Text Box 23"/>
          <p:cNvSpPr txBox="1">
            <a:spLocks noChangeArrowheads="1"/>
          </p:cNvSpPr>
          <p:nvPr/>
        </p:nvSpPr>
        <p:spPr bwMode="auto">
          <a:xfrm>
            <a:off x="5865813" y="25796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4115" name="Text Box 24"/>
          <p:cNvSpPr txBox="1">
            <a:spLocks noChangeArrowheads="1"/>
          </p:cNvSpPr>
          <p:nvPr/>
        </p:nvSpPr>
        <p:spPr bwMode="auto">
          <a:xfrm>
            <a:off x="5865813" y="28082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4116" name="Rectangle 25"/>
          <p:cNvSpPr>
            <a:spLocks noChangeArrowheads="1"/>
          </p:cNvSpPr>
          <p:nvPr/>
        </p:nvSpPr>
        <p:spPr bwMode="auto">
          <a:xfrm>
            <a:off x="6172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7" name="Rectangle 26"/>
          <p:cNvSpPr>
            <a:spLocks noChangeArrowheads="1"/>
          </p:cNvSpPr>
          <p:nvPr/>
        </p:nvSpPr>
        <p:spPr bwMode="auto">
          <a:xfrm>
            <a:off x="6172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8" name="Text Box 27"/>
          <p:cNvSpPr txBox="1">
            <a:spLocks noChangeArrowheads="1"/>
          </p:cNvSpPr>
          <p:nvPr/>
        </p:nvSpPr>
        <p:spPr bwMode="auto">
          <a:xfrm>
            <a:off x="5865813" y="30368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4119" name="Text Box 28"/>
          <p:cNvSpPr txBox="1">
            <a:spLocks noChangeArrowheads="1"/>
          </p:cNvSpPr>
          <p:nvPr/>
        </p:nvSpPr>
        <p:spPr bwMode="auto">
          <a:xfrm>
            <a:off x="5867400" y="326548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172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21" name="Text Box 9"/>
          <p:cNvSpPr txBox="1">
            <a:spLocks noChangeArrowheads="1"/>
          </p:cNvSpPr>
          <p:nvPr/>
        </p:nvSpPr>
        <p:spPr bwMode="auto">
          <a:xfrm>
            <a:off x="4257676" y="2133600"/>
            <a:ext cx="1566863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Physical address</a:t>
            </a:r>
          </a:p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(PA)</a:t>
            </a:r>
          </a:p>
        </p:txBody>
      </p:sp>
      <p:sp>
        <p:nvSpPr>
          <p:cNvPr id="4122" name="AutoShape 31"/>
          <p:cNvSpPr>
            <a:spLocks/>
          </p:cNvSpPr>
          <p:nvPr/>
        </p:nvSpPr>
        <p:spPr bwMode="auto">
          <a:xfrm>
            <a:off x="7162800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23" name="Text Box 32"/>
          <p:cNvSpPr txBox="1">
            <a:spLocks noChangeArrowheads="1"/>
          </p:cNvSpPr>
          <p:nvPr/>
        </p:nvSpPr>
        <p:spPr bwMode="auto">
          <a:xfrm>
            <a:off x="5240339" y="4832350"/>
            <a:ext cx="1068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172200" y="3498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25" name="Text Box 34"/>
          <p:cNvSpPr txBox="1">
            <a:spLocks noChangeArrowheads="1"/>
          </p:cNvSpPr>
          <p:nvPr/>
        </p:nvSpPr>
        <p:spPr bwMode="auto">
          <a:xfrm>
            <a:off x="5865813" y="3500439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4126" name="Rectangle 35"/>
          <p:cNvSpPr>
            <a:spLocks noChangeArrowheads="1"/>
          </p:cNvSpPr>
          <p:nvPr/>
        </p:nvSpPr>
        <p:spPr bwMode="auto">
          <a:xfrm>
            <a:off x="6248400" y="3733800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lIns="90360" tIns="44280" rIns="90360" bIns="442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rtl="1">
              <a:lnSpc>
                <a:spcPct val="98000"/>
              </a:lnSpc>
            </a:pPr>
            <a:r>
              <a:rPr lang="en-GB" altLang="en-US" sz="1800">
                <a:latin typeface="Calibri" pitchFamily="34" charset="0"/>
              </a:rPr>
              <a:t>...</a:t>
            </a:r>
          </a:p>
        </p:txBody>
      </p:sp>
      <p:cxnSp>
        <p:nvCxnSpPr>
          <p:cNvPr id="4127" name="Straight Arrow Connector 39"/>
          <p:cNvCxnSpPr>
            <a:cxnSpLocks noChangeShapeType="1"/>
            <a:stCxn id="4105" idx="3"/>
            <a:endCxn id="4114" idx="1"/>
          </p:cNvCxnSpPr>
          <p:nvPr/>
        </p:nvCxnSpPr>
        <p:spPr bwMode="auto">
          <a:xfrm flipV="1">
            <a:off x="4191001" y="2732089"/>
            <a:ext cx="167481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8" name="Straight Connector 54"/>
          <p:cNvCxnSpPr>
            <a:cxnSpLocks noChangeShapeType="1"/>
          </p:cNvCxnSpPr>
          <p:nvPr/>
        </p:nvCxnSpPr>
        <p:spPr bwMode="auto">
          <a:xfrm rot="10800000" flipH="1">
            <a:off x="7315200" y="3041650"/>
            <a:ext cx="533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9" name="Straight Connector 58"/>
          <p:cNvCxnSpPr>
            <a:cxnSpLocks noChangeShapeType="1"/>
          </p:cNvCxnSpPr>
          <p:nvPr/>
        </p:nvCxnSpPr>
        <p:spPr bwMode="auto">
          <a:xfrm rot="5400000">
            <a:off x="6927851" y="3957639"/>
            <a:ext cx="183991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0" name="Shape 60"/>
          <p:cNvCxnSpPr>
            <a:cxnSpLocks noChangeShapeType="1"/>
          </p:cNvCxnSpPr>
          <p:nvPr/>
        </p:nvCxnSpPr>
        <p:spPr bwMode="auto">
          <a:xfrm rot="10800000">
            <a:off x="3657601" y="3000376"/>
            <a:ext cx="4189413" cy="1878013"/>
          </a:xfrm>
          <a:prstGeom prst="bentConnector3">
            <a:avLst>
              <a:gd name="adj1" fmla="val 99991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31" name="TextBox 34"/>
          <p:cNvSpPr txBox="1">
            <a:spLocks noChangeArrowheads="1"/>
          </p:cNvSpPr>
          <p:nvPr/>
        </p:nvSpPr>
        <p:spPr bwMode="auto">
          <a:xfrm>
            <a:off x="4876739" y="2667000"/>
            <a:ext cx="308098" cy="32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>
                <a:latin typeface="Courier New" pitchFamily="49" charset="0"/>
                <a:cs typeface="Courier New" pitchFamily="49" charset="0"/>
              </a:rPr>
              <a:t>4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Simplifying Linking and Loading</a:t>
            </a:r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body" idx="4294967295"/>
          </p:nvPr>
        </p:nvSpPr>
        <p:spPr>
          <a:xfrm>
            <a:off x="406400" y="1295400"/>
            <a:ext cx="5457824" cy="4778375"/>
          </a:xfrm>
          <a:ln/>
        </p:spPr>
        <p:txBody>
          <a:bodyPr/>
          <a:lstStyle/>
          <a:p>
            <a:pPr marL="228600" indent="-228600">
              <a:spcBef>
                <a:spcPts val="60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Linking</a:t>
            </a:r>
            <a:r>
              <a:rPr lang="en-GB" b="0" dirty="0">
                <a:effectLst/>
              </a:rPr>
              <a:t> </a:t>
            </a:r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Each program has similar virtual address space</a:t>
            </a:r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Code, stack, and shared libraries always start at same virtual address</a:t>
            </a:r>
          </a:p>
          <a:p>
            <a:pPr lvl="1">
              <a:spcBef>
                <a:spcPts val="60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marL="228600" indent="-228600">
              <a:spcBef>
                <a:spcPts val="60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Loading </a:t>
            </a:r>
          </a:p>
          <a:p>
            <a:pPr marL="457200" lvl="1" indent="-228600">
              <a:lnSpc>
                <a:spcPct val="94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err="1">
                <a:latin typeface="Courier New" pitchFamily="49" charset="0"/>
                <a:cs typeface="Courier New" pitchFamily="49" charset="0"/>
              </a:rPr>
              <a:t>execve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/>
              <a:t>allocates virtual pages for .text and .data sections &amp; creates PTEs marked as invalid</a:t>
            </a:r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The 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.text </a:t>
            </a:r>
            <a:r>
              <a:rPr lang="en-GB" sz="1800" dirty="0"/>
              <a:t>and 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.data </a:t>
            </a:r>
            <a:r>
              <a:rPr lang="en-GB" sz="1800" dirty="0"/>
              <a:t>sections are copied, page by page, on demand by the virtual memory system</a:t>
            </a:r>
          </a:p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>
              <a:solidFill>
                <a:srgbClr val="000066"/>
              </a:solidFill>
              <a:effectLst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6522662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53" name="Rectangle 15"/>
          <p:cNvSpPr>
            <a:spLocks noChangeArrowheads="1"/>
          </p:cNvSpPr>
          <p:nvPr/>
        </p:nvSpPr>
        <p:spPr bwMode="auto">
          <a:xfrm>
            <a:off x="6522662" y="2963864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6522662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6522663" y="4350809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6522662" y="2054226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 flipV="1">
            <a:off x="7912782" y="3957639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522662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7912782" y="2738439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7912782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Rectangle 23"/>
          <p:cNvSpPr>
            <a:spLocks noChangeArrowheads="1"/>
          </p:cNvSpPr>
          <p:nvPr/>
        </p:nvSpPr>
        <p:spPr bwMode="auto">
          <a:xfrm>
            <a:off x="6522661" y="6312959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62" name="Text Box 24"/>
          <p:cNvSpPr txBox="1">
            <a:spLocks noChangeArrowheads="1"/>
          </p:cNvSpPr>
          <p:nvPr/>
        </p:nvSpPr>
        <p:spPr bwMode="auto">
          <a:xfrm>
            <a:off x="6257026" y="653151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63" name="Text Box 25"/>
          <p:cNvSpPr txBox="1">
            <a:spLocks noChangeArrowheads="1"/>
          </p:cNvSpPr>
          <p:nvPr/>
        </p:nvSpPr>
        <p:spPr bwMode="auto">
          <a:xfrm>
            <a:off x="9670054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rsp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64" name="Line 26"/>
          <p:cNvSpPr>
            <a:spLocks noChangeShapeType="1"/>
          </p:cNvSpPr>
          <p:nvPr/>
        </p:nvSpPr>
        <p:spPr bwMode="auto">
          <a:xfrm flipH="1">
            <a:off x="9363667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9532032" y="1086634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66" name="Line 28"/>
          <p:cNvSpPr>
            <a:spLocks noChangeShapeType="1"/>
          </p:cNvSpPr>
          <p:nvPr/>
        </p:nvSpPr>
        <p:spPr bwMode="auto">
          <a:xfrm flipV="1">
            <a:off x="9379632" y="1257569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9724121" y="4173539"/>
            <a:ext cx="552051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 flipH="1">
            <a:off x="9339946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5509528" y="6189453"/>
            <a:ext cx="1043672" cy="2991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522661" y="5017559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522661" y="5643034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2" name="AutoShape 36"/>
          <p:cNvSpPr>
            <a:spLocks/>
          </p:cNvSpPr>
          <p:nvPr/>
        </p:nvSpPr>
        <p:spPr bwMode="auto">
          <a:xfrm>
            <a:off x="9360582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Text Box 37"/>
          <p:cNvSpPr txBox="1">
            <a:spLocks noChangeArrowheads="1"/>
          </p:cNvSpPr>
          <p:nvPr/>
        </p:nvSpPr>
        <p:spPr bwMode="auto">
          <a:xfrm>
            <a:off x="9512983" y="5010151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</p:spTree>
    <p:extLst>
      <p:ext uri="{BB962C8B-B14F-4D97-AF65-F5344CB8AC3E}">
        <p14:creationId xmlns:p14="http://schemas.microsoft.com/office/powerpoint/2010/main" val="4194043606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Tool 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Extend PTEs with permission bits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fault handler checks these before remapping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violated, send process SIGSEGV (segmentation fault)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676401" y="2870188"/>
            <a:ext cx="107208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821363" y="2871789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500441" y="2871789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140200" y="2871789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527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475037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4160837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5527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4750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41608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5527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34750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2057401" y="3171826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2057401" y="3476626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2058988" y="3781426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5129213" y="4167189"/>
            <a:ext cx="246062" cy="4805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676401" y="5099453"/>
            <a:ext cx="107529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j: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41608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2827358" y="2871789"/>
            <a:ext cx="629723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USER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2786062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2786062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2786062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5824538" y="5080001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3505879" y="5080001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4145638" y="5080001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5530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34836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41694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5530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34836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41694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5530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34836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41694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2832796" y="5080001"/>
            <a:ext cx="629723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USER</a:t>
            </a: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27946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27946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27946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2183489" y="538638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2183489" y="569118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2185076" y="599598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8610600" y="2548468"/>
            <a:ext cx="1676400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Space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8685212" y="318086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685212" y="343645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8685212" y="369494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8685212" y="395653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8685212" y="421212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8685212" y="446636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8685212" y="472620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8685212" y="497681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8685212" y="523289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8685212" y="548640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686800" y="573673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8686800" y="599281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7051676" y="3328989"/>
            <a:ext cx="1633537" cy="152501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7051676" y="3633788"/>
            <a:ext cx="1633537" cy="7061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7051676" y="3822740"/>
            <a:ext cx="1633537" cy="11584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7054850" y="5537200"/>
            <a:ext cx="1630362" cy="769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7054850" y="4854002"/>
            <a:ext cx="1630362" cy="9879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7054850" y="6120608"/>
            <a:ext cx="1631950" cy="261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4891101" y="287020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66" name="Rectangle 13"/>
          <p:cNvSpPr>
            <a:spLocks noChangeArrowheads="1"/>
          </p:cNvSpPr>
          <p:nvPr/>
        </p:nvSpPr>
        <p:spPr bwMode="auto">
          <a:xfrm>
            <a:off x="4844511" y="3479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4894869" y="507612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70" name="Rectangle 13"/>
          <p:cNvSpPr>
            <a:spLocks noChangeArrowheads="1"/>
          </p:cNvSpPr>
          <p:nvPr/>
        </p:nvSpPr>
        <p:spPr bwMode="auto">
          <a:xfrm>
            <a:off x="4848279" y="56857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4848279" y="59905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4840607" y="3173057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3" name="Rectangle 13"/>
          <p:cNvSpPr>
            <a:spLocks noChangeArrowheads="1"/>
          </p:cNvSpPr>
          <p:nvPr/>
        </p:nvSpPr>
        <p:spPr bwMode="auto">
          <a:xfrm>
            <a:off x="4850117" y="53809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4" name="Rectangle 10"/>
          <p:cNvSpPr>
            <a:spLocks noChangeArrowheads="1"/>
          </p:cNvSpPr>
          <p:nvPr/>
        </p:nvSpPr>
        <p:spPr bwMode="auto">
          <a:xfrm>
            <a:off x="4840607" y="37861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13999673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VM Address Translation</a:t>
            </a:r>
          </a:p>
        </p:txBody>
      </p:sp>
      <p:sp>
        <p:nvSpPr>
          <p:cNvPr id="566311" name="Rectangle 3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 Address Space</a:t>
            </a:r>
          </a:p>
          <a:p>
            <a:pPr lvl="1"/>
            <a:r>
              <a:rPr lang="en-US" i="1" dirty="0"/>
              <a:t>V = {0, 1, …, N–1}</a:t>
            </a:r>
          </a:p>
          <a:p>
            <a:r>
              <a:rPr lang="en-US" dirty="0"/>
              <a:t>Physical Address Space</a:t>
            </a:r>
          </a:p>
          <a:p>
            <a:pPr lvl="1"/>
            <a:r>
              <a:rPr lang="en-US" i="1" dirty="0"/>
              <a:t>P = {0, 1, …, M–1}</a:t>
            </a:r>
          </a:p>
          <a:p>
            <a:r>
              <a:rPr lang="en-US" dirty="0"/>
              <a:t>Address Translation</a:t>
            </a:r>
          </a:p>
          <a:p>
            <a:pPr lvl="1"/>
            <a:r>
              <a:rPr lang="en-US" b="1" i="1" dirty="0"/>
              <a:t>MAP:  V </a:t>
            </a:r>
            <a:r>
              <a:rPr lang="en-US" b="1" i="1" dirty="0" err="1">
                <a:sym typeface="Symbol" charset="2"/>
              </a:rPr>
              <a:t></a:t>
            </a:r>
            <a:r>
              <a:rPr lang="en-US" b="1" i="1" dirty="0"/>
              <a:t>  P  U  {</a:t>
            </a:r>
            <a:r>
              <a:rPr lang="en-US" b="1" i="1" dirty="0" err="1">
                <a:sym typeface="Symbol" charset="2"/>
              </a:rPr>
              <a:t></a:t>
            </a:r>
            <a:r>
              <a:rPr lang="en-US" b="1" i="1" dirty="0"/>
              <a:t>}</a:t>
            </a:r>
          </a:p>
          <a:p>
            <a:pPr lvl="1"/>
            <a:r>
              <a:rPr lang="en-US" dirty="0"/>
              <a:t>For virtual address </a:t>
            </a:r>
            <a:r>
              <a:rPr lang="en-US" b="1" i="1" dirty="0"/>
              <a:t>a</a:t>
            </a:r>
            <a:r>
              <a:rPr lang="en-US" dirty="0"/>
              <a:t>:</a:t>
            </a:r>
          </a:p>
          <a:p>
            <a:pPr lvl="2"/>
            <a:r>
              <a:rPr lang="en-US" b="1" i="1" dirty="0" err="1"/>
              <a:t>MAP(a</a:t>
            </a:r>
            <a:r>
              <a:rPr lang="en-US" b="1" i="1" dirty="0"/>
              <a:t>)  =  a</a:t>
            </a:r>
            <a:r>
              <a:rPr lang="en-US" i="1" dirty="0"/>
              <a:t>’</a:t>
            </a:r>
            <a:r>
              <a:rPr lang="en-US" dirty="0"/>
              <a:t>  if data at virtual address </a:t>
            </a:r>
            <a:r>
              <a:rPr lang="en-US" b="1" i="1" dirty="0"/>
              <a:t>a</a:t>
            </a:r>
            <a:r>
              <a:rPr lang="en-US" dirty="0"/>
              <a:t> is at physical address </a:t>
            </a:r>
            <a:r>
              <a:rPr lang="en-US" b="1" i="1" dirty="0"/>
              <a:t>a’</a:t>
            </a:r>
            <a:r>
              <a:rPr lang="en-US" i="1" dirty="0"/>
              <a:t> </a:t>
            </a:r>
            <a:r>
              <a:rPr lang="en-US" dirty="0"/>
              <a:t>in </a:t>
            </a:r>
            <a:r>
              <a:rPr lang="en-US" b="1" i="1" dirty="0"/>
              <a:t>P</a:t>
            </a:r>
          </a:p>
          <a:p>
            <a:pPr lvl="2"/>
            <a:r>
              <a:rPr lang="en-US" b="1" i="1" dirty="0"/>
              <a:t>MAP(a)  = </a:t>
            </a:r>
            <a:r>
              <a:rPr lang="en-US" b="1" i="1" dirty="0">
                <a:sym typeface="Symbol" charset="2"/>
              </a:rPr>
              <a:t></a:t>
            </a:r>
            <a:r>
              <a:rPr lang="en-US" b="1" i="1" dirty="0"/>
              <a:t>  </a:t>
            </a:r>
            <a:r>
              <a:rPr lang="en-US" dirty="0"/>
              <a:t>if data at virtual address </a:t>
            </a:r>
            <a:r>
              <a:rPr lang="en-US" b="1" i="1" dirty="0"/>
              <a:t>a</a:t>
            </a:r>
            <a:r>
              <a:rPr lang="en-US" dirty="0"/>
              <a:t> is not in physical memory</a:t>
            </a:r>
          </a:p>
          <a:p>
            <a:pPr lvl="3"/>
            <a:r>
              <a:rPr lang="en-US" dirty="0"/>
              <a:t>Either invalid or stored on disk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78076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Address-Translation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  <a:endParaRPr lang="en-US" baseline="30000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dirty="0"/>
              <a:t>TLBI</a:t>
            </a:r>
            <a:r>
              <a:rPr lang="en-US" dirty="0"/>
              <a:t>: TLB index</a:t>
            </a:r>
          </a:p>
          <a:p>
            <a:pPr lvl="1"/>
            <a:r>
              <a:rPr lang="en-US" b="1" dirty="0"/>
              <a:t>TLBT</a:t>
            </a:r>
            <a:r>
              <a:rPr lang="en-US" dirty="0"/>
              <a:t>: TLB tag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46502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With a Page Table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5277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page number (VPN)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791717" y="1840468"/>
            <a:ext cx="246888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Virtual page offset (VPO)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277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896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5277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4896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277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4896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5277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4896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5277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791717" y="5726668"/>
            <a:ext cx="246888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71027" y="1207070"/>
            <a:ext cx="163538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77118" y="6031468"/>
            <a:ext cx="175022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09356" y="2939463"/>
            <a:ext cx="554703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44703" y="2940531"/>
            <a:ext cx="2270814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4896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>
            <a:off x="9026157" y="2145268"/>
            <a:ext cx="0" cy="35814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5500677" y="4692134"/>
            <a:ext cx="2069068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1977279" y="1633337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3810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3387864" y="1703815"/>
            <a:ext cx="859669" cy="2156837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4796477" y="2639892"/>
            <a:ext cx="1295400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703707" y="2667001"/>
            <a:ext cx="1614994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Page table address </a:t>
            </a:r>
          </a:p>
          <a:p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for 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37197" y="4371966"/>
            <a:ext cx="1685525" cy="674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Valid bit = 0:</a:t>
            </a:r>
          </a:p>
          <a:p>
            <a:pPr algn="r"/>
            <a:r>
              <a:rPr lang="en-US" dirty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dirty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771296" y="1551801"/>
            <a:ext cx="263213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778790" y="1551801"/>
            <a:ext cx="39145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599063" y="1551801"/>
            <a:ext cx="26641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94825" y="1551801"/>
            <a:ext cx="39145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777492" y="5450463"/>
            <a:ext cx="263213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84986" y="5450463"/>
            <a:ext cx="39145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564474" y="5450463"/>
            <a:ext cx="26641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60661" y="5450463"/>
            <a:ext cx="433132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m-1</a:t>
            </a:r>
          </a:p>
        </p:txBody>
      </p:sp>
    </p:spTree>
    <p:extLst>
      <p:ext uri="{BB962C8B-B14F-4D97-AF65-F5344CB8AC3E}">
        <p14:creationId xmlns:p14="http://schemas.microsoft.com/office/powerpoint/2010/main" val="8117881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Hit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14600" y="4419600"/>
            <a:ext cx="6781800" cy="2057400"/>
          </a:xfrm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MMU sends physical address to cache/memory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Cache/memory sends data word to processor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1524728"/>
            <a:ext cx="914400" cy="22844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30299" y="2631411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3580538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2424365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2157277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7357" y="1577141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7037389" y="1717011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6554788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7090801" y="202181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6554788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2695635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7180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7180358" y="2324631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80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3865565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5898115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133601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Fault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4252913"/>
            <a:ext cx="8001000" cy="2057400"/>
          </a:xfrm>
          <a:ln/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6) Handler pages in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7) Handler returns to original process, restarting faulting instruction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712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7301815" y="2188834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2274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3341003" y="30884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798203" y="2829849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41972" y="2241246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6262004" y="2394344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779403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6315416" y="2835472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779403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854388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6404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6404973" y="31543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6087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8716962" y="27008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9448800" y="2192867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Disk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7284881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Page fault handler</a:t>
            </a: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/>
        </p:nvCxnSpPr>
        <p:spPr bwMode="auto">
          <a:xfrm rot="5400000" flipH="1" flipV="1">
            <a:off x="5771463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8231188" y="2633133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8231189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/>
        </p:nvSpPr>
        <p:spPr bwMode="auto">
          <a:xfrm>
            <a:off x="8610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8297333" y="2353733"/>
            <a:ext cx="105828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Victim page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8382001" y="3302001"/>
            <a:ext cx="91952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New page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5791201" y="1180238"/>
            <a:ext cx="9079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Exception</a:t>
            </a: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8729132" y="3662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3854386" y="317315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7763506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71" name="Rectangle 79"/>
          <p:cNvSpPr>
            <a:spLocks noChangeArrowheads="1"/>
          </p:cNvSpPr>
          <p:nvPr/>
        </p:nvSpPr>
        <p:spPr bwMode="auto">
          <a:xfrm>
            <a:off x="2351089" y="2222211"/>
            <a:ext cx="3646487" cy="2438400"/>
          </a:xfrm>
          <a:prstGeom prst="rect">
            <a:avLst/>
          </a:prstGeom>
          <a:solidFill>
            <a:srgbClr val="EBEBEB"/>
          </a:solidFill>
          <a:ln w="12700" cap="flat" cmpd="sng" algn="ctr">
            <a:noFill/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2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Integrating VM and Cache</a:t>
            </a:r>
          </a:p>
        </p:txBody>
      </p:sp>
      <p:sp>
        <p:nvSpPr>
          <p:cNvPr id="571458" name="Rectangle 66"/>
          <p:cNvSpPr>
            <a:spLocks noChangeArrowheads="1"/>
          </p:cNvSpPr>
          <p:nvPr/>
        </p:nvSpPr>
        <p:spPr bwMode="auto">
          <a:xfrm>
            <a:off x="4076700" y="3411249"/>
            <a:ext cx="396712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VA</a:t>
            </a:r>
          </a:p>
        </p:txBody>
      </p:sp>
      <p:sp>
        <p:nvSpPr>
          <p:cNvPr id="571459" name="Rectangle 67"/>
          <p:cNvSpPr>
            <a:spLocks noChangeArrowheads="1"/>
          </p:cNvSpPr>
          <p:nvPr/>
        </p:nvSpPr>
        <p:spPr bwMode="auto">
          <a:xfrm>
            <a:off x="2552701" y="3182649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CPU</a:t>
            </a:r>
          </a:p>
        </p:txBody>
      </p:sp>
      <p:sp>
        <p:nvSpPr>
          <p:cNvPr id="571460" name="Rectangle 68"/>
          <p:cNvSpPr>
            <a:spLocks noChangeArrowheads="1"/>
          </p:cNvSpPr>
          <p:nvPr/>
        </p:nvSpPr>
        <p:spPr bwMode="auto">
          <a:xfrm>
            <a:off x="4791075" y="2420649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MMU</a:t>
            </a:r>
          </a:p>
        </p:txBody>
      </p:sp>
      <p:sp>
        <p:nvSpPr>
          <p:cNvPr id="571461" name="Rectangle 69"/>
          <p:cNvSpPr>
            <a:spLocks noChangeArrowheads="1"/>
          </p:cNvSpPr>
          <p:nvPr/>
        </p:nvSpPr>
        <p:spPr bwMode="auto">
          <a:xfrm>
            <a:off x="6972301" y="2420649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+mn-lt"/>
            </a:endParaRPr>
          </a:p>
        </p:txBody>
      </p:sp>
      <p:sp>
        <p:nvSpPr>
          <p:cNvPr id="571462" name="Line 70"/>
          <p:cNvSpPr>
            <a:spLocks noChangeShapeType="1"/>
          </p:cNvSpPr>
          <p:nvPr/>
        </p:nvSpPr>
        <p:spPr bwMode="auto">
          <a:xfrm flipV="1">
            <a:off x="3783013" y="3411249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3" name="Line 71"/>
          <p:cNvSpPr>
            <a:spLocks noChangeShapeType="1"/>
          </p:cNvSpPr>
          <p:nvPr/>
        </p:nvSpPr>
        <p:spPr bwMode="auto">
          <a:xfrm flipV="1">
            <a:off x="3162300" y="3639849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4" name="Rectangle 72"/>
          <p:cNvSpPr>
            <a:spLocks noChangeArrowheads="1"/>
          </p:cNvSpPr>
          <p:nvPr/>
        </p:nvSpPr>
        <p:spPr bwMode="auto">
          <a:xfrm>
            <a:off x="6088064" y="2922299"/>
            <a:ext cx="673261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PTEA</a:t>
            </a:r>
          </a:p>
        </p:txBody>
      </p:sp>
      <p:sp>
        <p:nvSpPr>
          <p:cNvPr id="571465" name="Text Box 73"/>
          <p:cNvSpPr txBox="1">
            <a:spLocks noChangeArrowheads="1"/>
          </p:cNvSpPr>
          <p:nvPr/>
        </p:nvSpPr>
        <p:spPr bwMode="auto">
          <a:xfrm>
            <a:off x="5766619" y="1764009"/>
            <a:ext cx="5822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66" name="Line 74"/>
          <p:cNvSpPr>
            <a:spLocks noChangeShapeType="1"/>
          </p:cNvSpPr>
          <p:nvPr/>
        </p:nvSpPr>
        <p:spPr bwMode="auto">
          <a:xfrm>
            <a:off x="5810250" y="3181061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7" name="Rectangle 75"/>
          <p:cNvSpPr>
            <a:spLocks noChangeArrowheads="1"/>
          </p:cNvSpPr>
          <p:nvPr/>
        </p:nvSpPr>
        <p:spPr bwMode="auto">
          <a:xfrm>
            <a:off x="6216650" y="3563649"/>
            <a:ext cx="396712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68" name="Line 76"/>
          <p:cNvSpPr>
            <a:spLocks noChangeShapeType="1"/>
          </p:cNvSpPr>
          <p:nvPr/>
        </p:nvSpPr>
        <p:spPr bwMode="auto">
          <a:xfrm flipH="1">
            <a:off x="3162300" y="4889211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9" name="Text Box 77"/>
          <p:cNvSpPr txBox="1">
            <a:spLocks noChangeArrowheads="1"/>
          </p:cNvSpPr>
          <p:nvPr/>
        </p:nvSpPr>
        <p:spPr bwMode="auto">
          <a:xfrm>
            <a:off x="4701958" y="4813011"/>
            <a:ext cx="62869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571470" name="Line 78"/>
          <p:cNvSpPr>
            <a:spLocks noChangeShapeType="1"/>
          </p:cNvSpPr>
          <p:nvPr/>
        </p:nvSpPr>
        <p:spPr bwMode="auto">
          <a:xfrm flipV="1">
            <a:off x="5829300" y="3822411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3" name="Rectangle 81"/>
          <p:cNvSpPr>
            <a:spLocks noChangeArrowheads="1"/>
          </p:cNvSpPr>
          <p:nvPr/>
        </p:nvSpPr>
        <p:spPr bwMode="auto">
          <a:xfrm>
            <a:off x="9056688" y="2420649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Memory</a:t>
            </a:r>
          </a:p>
        </p:txBody>
      </p:sp>
      <p:sp>
        <p:nvSpPr>
          <p:cNvPr id="571474" name="Line 82"/>
          <p:cNvSpPr>
            <a:spLocks noChangeShapeType="1"/>
          </p:cNvSpPr>
          <p:nvPr/>
        </p:nvSpPr>
        <p:spPr bwMode="auto">
          <a:xfrm>
            <a:off x="7897814" y="3822411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5" name="Text Box 83"/>
          <p:cNvSpPr txBox="1">
            <a:spLocks noChangeArrowheads="1"/>
          </p:cNvSpPr>
          <p:nvPr/>
        </p:nvSpPr>
        <p:spPr bwMode="auto">
          <a:xfrm>
            <a:off x="8249621" y="3516609"/>
            <a:ext cx="45313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76" name="Text Box 84"/>
          <p:cNvSpPr txBox="1">
            <a:spLocks noChangeArrowheads="1"/>
          </p:cNvSpPr>
          <p:nvPr/>
        </p:nvSpPr>
        <p:spPr bwMode="auto">
          <a:xfrm>
            <a:off x="7451005" y="3575705"/>
            <a:ext cx="53412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7" name="Rectangle 85"/>
          <p:cNvSpPr>
            <a:spLocks noChangeArrowheads="1"/>
          </p:cNvSpPr>
          <p:nvPr/>
        </p:nvSpPr>
        <p:spPr bwMode="auto">
          <a:xfrm>
            <a:off x="8172451" y="2861974"/>
            <a:ext cx="673261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PTEA</a:t>
            </a:r>
          </a:p>
        </p:txBody>
      </p:sp>
      <p:sp>
        <p:nvSpPr>
          <p:cNvPr id="571478" name="Text Box 86"/>
          <p:cNvSpPr txBox="1">
            <a:spLocks noChangeArrowheads="1"/>
          </p:cNvSpPr>
          <p:nvPr/>
        </p:nvSpPr>
        <p:spPr bwMode="auto">
          <a:xfrm>
            <a:off x="7367864" y="2905780"/>
            <a:ext cx="59503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PTEA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9" name="Line 87"/>
          <p:cNvSpPr>
            <a:spLocks noChangeShapeType="1"/>
          </p:cNvSpPr>
          <p:nvPr/>
        </p:nvSpPr>
        <p:spPr bwMode="auto">
          <a:xfrm flipH="1">
            <a:off x="5287964" y="2071399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0" name="Line 88"/>
          <p:cNvSpPr>
            <a:spLocks noChangeShapeType="1"/>
          </p:cNvSpPr>
          <p:nvPr/>
        </p:nvSpPr>
        <p:spPr bwMode="auto">
          <a:xfrm flipV="1">
            <a:off x="5287963" y="2071399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1" name="Line 89"/>
          <p:cNvSpPr>
            <a:spLocks noChangeShapeType="1"/>
          </p:cNvSpPr>
          <p:nvPr/>
        </p:nvSpPr>
        <p:spPr bwMode="auto">
          <a:xfrm flipH="1">
            <a:off x="6731000" y="26032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2" name="Line 90"/>
          <p:cNvSpPr>
            <a:spLocks noChangeShapeType="1"/>
          </p:cNvSpPr>
          <p:nvPr/>
        </p:nvSpPr>
        <p:spPr bwMode="auto">
          <a:xfrm flipV="1">
            <a:off x="6731000" y="2071399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3" name="Text Box 91"/>
          <p:cNvSpPr txBox="1">
            <a:spLocks noChangeArrowheads="1"/>
          </p:cNvSpPr>
          <p:nvPr/>
        </p:nvSpPr>
        <p:spPr bwMode="auto">
          <a:xfrm>
            <a:off x="6923089" y="2402543"/>
            <a:ext cx="632609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PTEA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4" name="Line 92"/>
          <p:cNvSpPr>
            <a:spLocks noChangeShapeType="1"/>
          </p:cNvSpPr>
          <p:nvPr/>
        </p:nvSpPr>
        <p:spPr bwMode="auto">
          <a:xfrm flipH="1">
            <a:off x="6731000" y="43558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5" name="Line 93"/>
          <p:cNvSpPr>
            <a:spLocks noChangeShapeType="1"/>
          </p:cNvSpPr>
          <p:nvPr/>
        </p:nvSpPr>
        <p:spPr bwMode="auto">
          <a:xfrm flipH="1" flipV="1">
            <a:off x="6731000" y="4355811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6" name="Text Box 94"/>
          <p:cNvSpPr txBox="1">
            <a:spLocks noChangeArrowheads="1"/>
          </p:cNvSpPr>
          <p:nvPr/>
        </p:nvSpPr>
        <p:spPr bwMode="auto">
          <a:xfrm>
            <a:off x="6923089" y="4155143"/>
            <a:ext cx="42402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7" name="Line 95"/>
          <p:cNvSpPr>
            <a:spLocks noChangeShapeType="1"/>
          </p:cNvSpPr>
          <p:nvPr/>
        </p:nvSpPr>
        <p:spPr bwMode="auto">
          <a:xfrm>
            <a:off x="7913688" y="3182650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8" name="Line 96"/>
          <p:cNvSpPr>
            <a:spLocks noChangeShapeType="1"/>
          </p:cNvSpPr>
          <p:nvPr/>
        </p:nvSpPr>
        <p:spPr bwMode="auto">
          <a:xfrm flipH="1">
            <a:off x="7897814" y="43558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9" name="Text Box 97"/>
          <p:cNvSpPr txBox="1">
            <a:spLocks noChangeArrowheads="1"/>
          </p:cNvSpPr>
          <p:nvPr/>
        </p:nvSpPr>
        <p:spPr bwMode="auto">
          <a:xfrm>
            <a:off x="8173821" y="4050009"/>
            <a:ext cx="62869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Data</a:t>
            </a:r>
          </a:p>
        </p:txBody>
      </p:sp>
      <p:sp>
        <p:nvSpPr>
          <p:cNvPr id="571490" name="Line 98"/>
          <p:cNvSpPr>
            <a:spLocks noChangeShapeType="1"/>
          </p:cNvSpPr>
          <p:nvPr/>
        </p:nvSpPr>
        <p:spPr bwMode="auto">
          <a:xfrm flipH="1">
            <a:off x="7885114" y="26032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91" name="Text Box 99"/>
          <p:cNvSpPr txBox="1">
            <a:spLocks noChangeArrowheads="1"/>
          </p:cNvSpPr>
          <p:nvPr/>
        </p:nvSpPr>
        <p:spPr bwMode="auto">
          <a:xfrm>
            <a:off x="8170094" y="2265659"/>
            <a:ext cx="5822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92" name="Text Box 100"/>
          <p:cNvSpPr txBox="1">
            <a:spLocks noChangeArrowheads="1"/>
          </p:cNvSpPr>
          <p:nvPr/>
        </p:nvSpPr>
        <p:spPr bwMode="auto">
          <a:xfrm>
            <a:off x="7051226" y="4596825"/>
            <a:ext cx="764954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L1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cache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290942" y="2222211"/>
            <a:ext cx="124906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CPU Chip</a:t>
            </a:r>
          </a:p>
        </p:txBody>
      </p:sp>
      <p:sp>
        <p:nvSpPr>
          <p:cNvPr id="44" name="Rectangle 72"/>
          <p:cNvSpPr>
            <a:spLocks noChangeArrowheads="1"/>
          </p:cNvSpPr>
          <p:nvPr/>
        </p:nvSpPr>
        <p:spPr bwMode="auto">
          <a:xfrm>
            <a:off x="1905001" y="6019800"/>
            <a:ext cx="8493415" cy="2605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i="1" dirty="0">
                <a:latin typeface="+mn-lt"/>
              </a:rPr>
              <a:t>VA: virtual address, PA: physical address, PTE: page table entry, PTEA = PTE address</a:t>
            </a:r>
          </a:p>
        </p:txBody>
      </p:sp>
    </p:spTree>
    <p:extLst>
      <p:ext uri="{BB962C8B-B14F-4D97-AF65-F5344CB8AC3E}">
        <p14:creationId xmlns:p14="http://schemas.microsoft.com/office/powerpoint/2010/main" val="309973086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 hit still requires a small L1 delay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Small set-associative hardware cache in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Contains complete page table entries for small number of pages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3676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TLB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MMU uses the VPN portion of the virtual address to access the TLB: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5978527" y="2908300"/>
            <a:ext cx="1658937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/>
              <a:t>TLB tag (TLBT)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7632701" y="2908300"/>
            <a:ext cx="17700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TLB index (TLBI)</a:t>
            </a:r>
          </a:p>
        </p:txBody>
      </p:sp>
      <p:sp>
        <p:nvSpPr>
          <p:cNvPr id="6" name="Text Box 381"/>
          <p:cNvSpPr txBox="1">
            <a:spLocks noChangeArrowheads="1"/>
          </p:cNvSpPr>
          <p:nvPr/>
        </p:nvSpPr>
        <p:spPr bwMode="auto">
          <a:xfrm>
            <a:off x="10184807" y="2619572"/>
            <a:ext cx="29848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9338550" y="2619572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p-1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9150343" y="2619572"/>
            <a:ext cx="30970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</a:t>
            </a:r>
          </a:p>
        </p:txBody>
      </p:sp>
      <p:sp>
        <p:nvSpPr>
          <p:cNvPr id="9" name="Text Box 384"/>
          <p:cNvSpPr txBox="1">
            <a:spLocks noChangeArrowheads="1"/>
          </p:cNvSpPr>
          <p:nvPr/>
        </p:nvSpPr>
        <p:spPr bwMode="auto">
          <a:xfrm>
            <a:off x="5839699" y="2619572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n-1</a:t>
            </a: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9404351" y="2908300"/>
            <a:ext cx="9191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VPO</a:t>
            </a:r>
          </a:p>
        </p:txBody>
      </p:sp>
      <p:sp>
        <p:nvSpPr>
          <p:cNvPr id="11" name="AutoShape 386"/>
          <p:cNvSpPr>
            <a:spLocks/>
          </p:cNvSpPr>
          <p:nvPr/>
        </p:nvSpPr>
        <p:spPr bwMode="auto">
          <a:xfrm rot="5400000" flipV="1">
            <a:off x="7580313" y="869950"/>
            <a:ext cx="177800" cy="3403600"/>
          </a:xfrm>
          <a:prstGeom prst="leftBrace">
            <a:avLst>
              <a:gd name="adj1" fmla="val 159524"/>
              <a:gd name="adj2" fmla="val 4994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7321708" y="2127368"/>
            <a:ext cx="659156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 dirty="0"/>
              <a:t>VPN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7585980" y="2619572"/>
            <a:ext cx="681597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p+t-1</a:t>
            </a:r>
          </a:p>
        </p:txBody>
      </p:sp>
      <p:sp>
        <p:nvSpPr>
          <p:cNvPr id="14" name="Text Box 389"/>
          <p:cNvSpPr txBox="1">
            <a:spLocks noChangeArrowheads="1"/>
          </p:cNvSpPr>
          <p:nvPr/>
        </p:nvSpPr>
        <p:spPr bwMode="auto">
          <a:xfrm>
            <a:off x="7245374" y="2619572"/>
            <a:ext cx="498855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 dirty="0" err="1"/>
              <a:t>p+t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2362200" y="3739783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511608" y="3815986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049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025789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620929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4574669" y="5024917"/>
            <a:ext cx="5501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064308" y="3815986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63576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5578489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5173629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728014" y="3847561"/>
            <a:ext cx="65755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2387600" y="4520969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2537008" y="4597172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38303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051189" y="4695837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2646329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5089708" y="4597172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63830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5603889" y="4695837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5199029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753414" y="4628747"/>
            <a:ext cx="65755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387600" y="5559358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2537008" y="563556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38303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3051189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2646329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5089708" y="563556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63830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31" name="Rectangle 130"/>
          <p:cNvSpPr/>
          <p:nvPr/>
        </p:nvSpPr>
        <p:spPr bwMode="auto">
          <a:xfrm>
            <a:off x="5603889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5199029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1525122" y="5667136"/>
            <a:ext cx="84189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T-1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8901611" y="1928852"/>
            <a:ext cx="114300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 = 2</a:t>
            </a:r>
            <a:r>
              <a:rPr lang="en-US" sz="1800" baseline="30000" dirty="0">
                <a:latin typeface="Calibri" pitchFamily="34" charset="0"/>
              </a:rPr>
              <a:t>t</a:t>
            </a:r>
            <a:r>
              <a:rPr lang="en-US" sz="1800" dirty="0">
                <a:latin typeface="Calibri" pitchFamily="34" charset="0"/>
              </a:rPr>
              <a:t> sets</a:t>
            </a:r>
            <a:endParaRPr lang="en-US" sz="1800" baseline="30000" dirty="0">
              <a:latin typeface="Calibri" pitchFamily="34" charset="0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7645401" y="3213100"/>
            <a:ext cx="2964408" cy="1663700"/>
            <a:chOff x="6121401" y="3213100"/>
            <a:chExt cx="2964408" cy="1663700"/>
          </a:xfrm>
        </p:grpSpPr>
        <p:cxnSp>
          <p:nvCxnSpPr>
            <p:cNvPr id="136" name="Straight Connector 135"/>
            <p:cNvCxnSpPr>
              <a:stCxn id="5" idx="2"/>
            </p:cNvCxnSpPr>
            <p:nvPr/>
          </p:nvCxnSpPr>
          <p:spPr bwMode="auto">
            <a:xfrm>
              <a:off x="6993732" y="3213100"/>
              <a:ext cx="0" cy="1663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 flipH="1">
              <a:off x="6121401" y="4876800"/>
              <a:ext cx="87233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7089750" y="4177761"/>
              <a:ext cx="1996059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TLBI selects the set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3352800" y="2395319"/>
            <a:ext cx="2625726" cy="2300518"/>
            <a:chOff x="1828800" y="2395319"/>
            <a:chExt cx="2625726" cy="2300518"/>
          </a:xfrm>
        </p:grpSpPr>
        <p:cxnSp>
          <p:nvCxnSpPr>
            <p:cNvPr id="145" name="Straight Connector 144"/>
            <p:cNvCxnSpPr>
              <a:stCxn id="4" idx="1"/>
            </p:cNvCxnSpPr>
            <p:nvPr/>
          </p:nvCxnSpPr>
          <p:spPr bwMode="auto">
            <a:xfrm flipH="1" flipV="1">
              <a:off x="1828800" y="3048000"/>
              <a:ext cx="2625726" cy="12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Arrow Connector 146"/>
            <p:cNvCxnSpPr>
              <a:endCxn id="117" idx="0"/>
            </p:cNvCxnSpPr>
            <p:nvPr/>
          </p:nvCxnSpPr>
          <p:spPr bwMode="auto">
            <a:xfrm>
              <a:off x="1828800" y="3048000"/>
              <a:ext cx="8283" cy="164783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8" name="TextBox 147"/>
            <p:cNvSpPr txBox="1"/>
            <p:nvPr/>
          </p:nvSpPr>
          <p:spPr>
            <a:xfrm>
              <a:off x="2281787" y="2395319"/>
              <a:ext cx="2061613" cy="590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TLBT matches tag of line within 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852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373314" y="2281238"/>
            <a:ext cx="374967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12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/>
              <a:t>Virtually Addressed System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68389" y="5443538"/>
            <a:ext cx="10741024" cy="1262062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Used in all modern servers, laptops, and smart phones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One of the great ideas in computer science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848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7363264" y="18176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000: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7363264" y="20462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100:</a:t>
            </a: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7304088" y="4338639"/>
            <a:ext cx="584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7580313" y="1524000"/>
            <a:ext cx="1389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4953000" y="2619375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MMU</a:t>
            </a:r>
          </a:p>
        </p:txBody>
      </p:sp>
      <p:sp>
        <p:nvSpPr>
          <p:cNvPr id="5131" name="Text Box 15"/>
          <p:cNvSpPr txBox="1">
            <a:spLocks noChangeArrowheads="1"/>
          </p:cNvSpPr>
          <p:nvPr/>
        </p:nvSpPr>
        <p:spPr bwMode="auto">
          <a:xfrm>
            <a:off x="7364851" y="22748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200:</a:t>
            </a:r>
          </a:p>
        </p:txBody>
      </p:sp>
      <p:sp>
        <p:nvSpPr>
          <p:cNvPr id="5132" name="Text Box 16"/>
          <p:cNvSpPr txBox="1">
            <a:spLocks noChangeArrowheads="1"/>
          </p:cNvSpPr>
          <p:nvPr/>
        </p:nvSpPr>
        <p:spPr bwMode="auto">
          <a:xfrm>
            <a:off x="7363264" y="25034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300: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7848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7848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7848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7848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37" name="Rectangle 21"/>
          <p:cNvSpPr>
            <a:spLocks noChangeArrowheads="1"/>
          </p:cNvSpPr>
          <p:nvPr/>
        </p:nvSpPr>
        <p:spPr bwMode="auto">
          <a:xfrm>
            <a:off x="7848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38" name="Rectangle 22"/>
          <p:cNvSpPr>
            <a:spLocks noChangeArrowheads="1"/>
          </p:cNvSpPr>
          <p:nvPr/>
        </p:nvSpPr>
        <p:spPr bwMode="auto">
          <a:xfrm>
            <a:off x="7848600" y="2965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39" name="Text Box 23"/>
          <p:cNvSpPr txBox="1">
            <a:spLocks noChangeArrowheads="1"/>
          </p:cNvSpPr>
          <p:nvPr/>
        </p:nvSpPr>
        <p:spPr bwMode="auto">
          <a:xfrm>
            <a:off x="7363264" y="27320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400:</a:t>
            </a:r>
          </a:p>
        </p:txBody>
      </p:sp>
      <p:sp>
        <p:nvSpPr>
          <p:cNvPr id="5140" name="Text Box 24"/>
          <p:cNvSpPr txBox="1">
            <a:spLocks noChangeArrowheads="1"/>
          </p:cNvSpPr>
          <p:nvPr/>
        </p:nvSpPr>
        <p:spPr bwMode="auto">
          <a:xfrm>
            <a:off x="7363264" y="29606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500:</a:t>
            </a:r>
          </a:p>
        </p:txBody>
      </p:sp>
      <p:sp>
        <p:nvSpPr>
          <p:cNvPr id="5141" name="Rectangle 25"/>
          <p:cNvSpPr>
            <a:spLocks noChangeArrowheads="1"/>
          </p:cNvSpPr>
          <p:nvPr/>
        </p:nvSpPr>
        <p:spPr bwMode="auto">
          <a:xfrm>
            <a:off x="7848600" y="3194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2" name="Rectangle 26"/>
          <p:cNvSpPr>
            <a:spLocks noChangeArrowheads="1"/>
          </p:cNvSpPr>
          <p:nvPr/>
        </p:nvSpPr>
        <p:spPr bwMode="auto">
          <a:xfrm>
            <a:off x="7848600" y="3422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3" name="Text Box 27"/>
          <p:cNvSpPr txBox="1">
            <a:spLocks noChangeArrowheads="1"/>
          </p:cNvSpPr>
          <p:nvPr/>
        </p:nvSpPr>
        <p:spPr bwMode="auto">
          <a:xfrm>
            <a:off x="7363264" y="31892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600:</a:t>
            </a:r>
          </a:p>
        </p:txBody>
      </p:sp>
      <p:sp>
        <p:nvSpPr>
          <p:cNvPr id="5144" name="Text Box 28"/>
          <p:cNvSpPr txBox="1">
            <a:spLocks noChangeArrowheads="1"/>
          </p:cNvSpPr>
          <p:nvPr/>
        </p:nvSpPr>
        <p:spPr bwMode="auto">
          <a:xfrm>
            <a:off x="7364851" y="341788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700: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7848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46" name="Text Box 9"/>
          <p:cNvSpPr txBox="1">
            <a:spLocks noChangeArrowheads="1"/>
          </p:cNvSpPr>
          <p:nvPr/>
        </p:nvSpPr>
        <p:spPr bwMode="auto">
          <a:xfrm>
            <a:off x="6081713" y="2378076"/>
            <a:ext cx="13954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Physical address</a:t>
            </a:r>
          </a:p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(PA)</a:t>
            </a:r>
          </a:p>
        </p:txBody>
      </p:sp>
      <p:sp>
        <p:nvSpPr>
          <p:cNvPr id="5147" name="AutoShape 31"/>
          <p:cNvSpPr>
            <a:spLocks/>
          </p:cNvSpPr>
          <p:nvPr/>
        </p:nvSpPr>
        <p:spPr bwMode="auto">
          <a:xfrm>
            <a:off x="8839200" y="27368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8" name="Text Box 32"/>
          <p:cNvSpPr txBox="1">
            <a:spLocks noChangeArrowheads="1"/>
          </p:cNvSpPr>
          <p:nvPr/>
        </p:nvSpPr>
        <p:spPr bwMode="auto">
          <a:xfrm>
            <a:off x="5524501" y="5000625"/>
            <a:ext cx="9572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7848600" y="3651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50" name="Text Box 34"/>
          <p:cNvSpPr txBox="1">
            <a:spLocks noChangeArrowheads="1"/>
          </p:cNvSpPr>
          <p:nvPr/>
        </p:nvSpPr>
        <p:spPr bwMode="auto">
          <a:xfrm>
            <a:off x="7363264" y="3652839"/>
            <a:ext cx="551177" cy="30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 dirty="0">
                <a:solidFill>
                  <a:srgbClr val="003300"/>
                </a:solidFill>
                <a:latin typeface="Calibri" pitchFamily="34" charset="0"/>
              </a:rPr>
              <a:t>800:</a:t>
            </a:r>
          </a:p>
        </p:txBody>
      </p:sp>
      <p:sp>
        <p:nvSpPr>
          <p:cNvPr id="5151" name="Rectangle 35"/>
          <p:cNvSpPr>
            <a:spLocks noChangeArrowheads="1"/>
          </p:cNvSpPr>
          <p:nvPr/>
        </p:nvSpPr>
        <p:spPr bwMode="auto">
          <a:xfrm>
            <a:off x="7924800" y="3886200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lIns="90360" tIns="44280" rIns="90360" bIns="442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rtl="1">
              <a:lnSpc>
                <a:spcPct val="98000"/>
              </a:lnSpc>
            </a:pPr>
            <a:r>
              <a:rPr lang="en-GB" altLang="en-US" sz="1800">
                <a:latin typeface="Calibri" pitchFamily="34" charset="0"/>
              </a:rPr>
              <a:t>...</a:t>
            </a:r>
          </a:p>
        </p:txBody>
      </p:sp>
      <p:cxnSp>
        <p:nvCxnSpPr>
          <p:cNvPr id="5152" name="Straight Arrow Connector 39"/>
          <p:cNvCxnSpPr>
            <a:cxnSpLocks noChangeShapeType="1"/>
            <a:stCxn id="5130" idx="3"/>
            <a:endCxn id="5139" idx="1"/>
          </p:cNvCxnSpPr>
          <p:nvPr/>
        </p:nvCxnSpPr>
        <p:spPr bwMode="auto">
          <a:xfrm flipV="1">
            <a:off x="6019800" y="2885133"/>
            <a:ext cx="1343464" cy="94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3" name="Straight Connector 54"/>
          <p:cNvCxnSpPr>
            <a:cxnSpLocks noChangeShapeType="1"/>
          </p:cNvCxnSpPr>
          <p:nvPr/>
        </p:nvCxnSpPr>
        <p:spPr bwMode="auto">
          <a:xfrm rot="10800000" flipH="1">
            <a:off x="8991600" y="3194050"/>
            <a:ext cx="533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4" name="Straight Connector 58"/>
          <p:cNvCxnSpPr>
            <a:cxnSpLocks noChangeShapeType="1"/>
          </p:cNvCxnSpPr>
          <p:nvPr/>
        </p:nvCxnSpPr>
        <p:spPr bwMode="auto">
          <a:xfrm rot="5400000">
            <a:off x="8604251" y="4110039"/>
            <a:ext cx="183991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5" name="Shape 60"/>
          <p:cNvCxnSpPr>
            <a:cxnSpLocks noChangeShapeType="1"/>
            <a:endCxn id="5156" idx="2"/>
          </p:cNvCxnSpPr>
          <p:nvPr/>
        </p:nvCxnSpPr>
        <p:spPr bwMode="auto">
          <a:xfrm rot="10800000">
            <a:off x="3048001" y="3154364"/>
            <a:ext cx="6475413" cy="18764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6" name="Rectangle 10"/>
          <p:cNvSpPr>
            <a:spLocks noChangeArrowheads="1"/>
          </p:cNvSpPr>
          <p:nvPr/>
        </p:nvSpPr>
        <p:spPr bwMode="auto">
          <a:xfrm>
            <a:off x="2514600" y="262096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CPU</a:t>
            </a:r>
          </a:p>
        </p:txBody>
      </p:sp>
      <p:cxnSp>
        <p:nvCxnSpPr>
          <p:cNvPr id="5157" name="Straight Arrow Connector 37"/>
          <p:cNvCxnSpPr>
            <a:cxnSpLocks noChangeShapeType="1"/>
            <a:stCxn id="5156" idx="3"/>
          </p:cNvCxnSpPr>
          <p:nvPr/>
        </p:nvCxnSpPr>
        <p:spPr bwMode="auto">
          <a:xfrm flipV="1">
            <a:off x="3581401" y="2882901"/>
            <a:ext cx="1370013" cy="47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8" name="Text Box 9"/>
          <p:cNvSpPr txBox="1">
            <a:spLocks noChangeArrowheads="1"/>
          </p:cNvSpPr>
          <p:nvPr/>
        </p:nvSpPr>
        <p:spPr bwMode="auto">
          <a:xfrm>
            <a:off x="3581401" y="2378076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Virtual address</a:t>
            </a:r>
          </a:p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89486" y="1976438"/>
            <a:ext cx="1051890" cy="3416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5160" name="TextBox 41"/>
          <p:cNvSpPr txBox="1">
            <a:spLocks noChangeArrowheads="1"/>
          </p:cNvSpPr>
          <p:nvPr/>
        </p:nvSpPr>
        <p:spPr bwMode="auto">
          <a:xfrm>
            <a:off x="6505908" y="2880312"/>
            <a:ext cx="554960" cy="32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 dirty="0">
                <a:latin typeface="Courier New" pitchFamily="49" charset="0"/>
                <a:cs typeface="Courier New" pitchFamily="49" charset="0"/>
              </a:rPr>
              <a:t>400</a:t>
            </a:r>
          </a:p>
        </p:txBody>
      </p:sp>
      <p:sp>
        <p:nvSpPr>
          <p:cNvPr id="5161" name="TextBox 42"/>
          <p:cNvSpPr txBox="1">
            <a:spLocks noChangeArrowheads="1"/>
          </p:cNvSpPr>
          <p:nvPr/>
        </p:nvSpPr>
        <p:spPr bwMode="auto">
          <a:xfrm>
            <a:off x="3885937" y="2882900"/>
            <a:ext cx="678391" cy="32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>
                <a:latin typeface="Courier New" pitchFamily="49" charset="0"/>
                <a:cs typeface="Courier New" pitchFamily="49" charset="0"/>
              </a:rPr>
              <a:t>4100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752600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Hit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30299" y="33528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36056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33597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36218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7357" y="1752600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6172201" y="231140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3893140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562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80358" y="36725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506307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2030412" y="5822950"/>
            <a:ext cx="7189789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sz="2400" kern="0" dirty="0">
                <a:latin typeface="Calibri" pitchFamily="34" charset="0"/>
              </a:rPr>
              <a:t>A TLB hit eliminates a memory access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5486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55821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58107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5452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6261628" y="263313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55698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724358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Miss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00701" y="38100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40628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33597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36218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7357" y="1752600"/>
            <a:ext cx="105189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7061203" y="2361338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3893140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562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50760" y="41297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506307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5486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55821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58107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5452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7150760" y="212143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7037389" y="3371716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PTEA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6554788" y="3624575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715076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cxnSp>
        <p:nvCxnSpPr>
          <p:cNvPr id="34" name="Elbow Connector 33"/>
          <p:cNvCxnSpPr/>
          <p:nvPr/>
        </p:nvCxnSpPr>
        <p:spPr bwMode="auto">
          <a:xfrm rot="10800000">
            <a:off x="6172200" y="2636840"/>
            <a:ext cx="1905000" cy="482601"/>
          </a:xfrm>
          <a:prstGeom prst="bentConnector3">
            <a:avLst>
              <a:gd name="adj1" fmla="val 2155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2043114" y="5715000"/>
            <a:ext cx="77104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sz="2400" kern="0" dirty="0">
                <a:latin typeface="Calibri" pitchFamily="34" charset="0"/>
              </a:rPr>
              <a:t>A TLB miss incurs an additional memory access (the PTE)</a:t>
            </a:r>
            <a:br>
              <a:rPr lang="en-US" sz="2400" kern="0" dirty="0">
                <a:latin typeface="Calibri" pitchFamily="34" charset="0"/>
              </a:rPr>
            </a:br>
            <a:r>
              <a:rPr lang="en-GB" sz="2000" b="0" kern="0" dirty="0">
                <a:latin typeface="Calibri" pitchFamily="34" charset="0"/>
              </a:rPr>
              <a:t>Fortunately, TLB misses are rare. Why?</a:t>
            </a:r>
          </a:p>
        </p:txBody>
      </p:sp>
    </p:spTree>
    <p:extLst>
      <p:ext uri="{BB962C8B-B14F-4D97-AF65-F5344CB8AC3E}">
        <p14:creationId xmlns:p14="http://schemas.microsoft.com/office/powerpoint/2010/main" val="34020421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Multi-Level Page Tables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304801" y="1295400"/>
            <a:ext cx="8839199" cy="5224463"/>
          </a:xfrm>
        </p:spPr>
        <p:txBody>
          <a:bodyPr/>
          <a:lstStyle/>
          <a:p>
            <a:r>
              <a:rPr lang="en-GB" dirty="0"/>
              <a:t>Suppose:</a:t>
            </a:r>
          </a:p>
          <a:p>
            <a:pPr lvl="1"/>
            <a:r>
              <a:rPr lang="en-GB" dirty="0"/>
              <a:t>4KB (2</a:t>
            </a:r>
            <a:r>
              <a:rPr lang="en-GB" baseline="30000" dirty="0"/>
              <a:t>12</a:t>
            </a:r>
            <a:r>
              <a:rPr lang="en-GB" dirty="0"/>
              <a:t>) page size, 48-bit address space, 8-byte PTE </a:t>
            </a:r>
          </a:p>
          <a:p>
            <a:r>
              <a:rPr lang="en-GB" dirty="0"/>
              <a:t>Problem:</a:t>
            </a:r>
          </a:p>
          <a:p>
            <a:pPr lvl="1"/>
            <a:r>
              <a:rPr lang="en-GB" dirty="0"/>
              <a:t>Would need a 512 GB page table!</a:t>
            </a:r>
          </a:p>
          <a:p>
            <a:pPr lvl="2"/>
            <a:r>
              <a:rPr lang="en-GB" dirty="0"/>
              <a:t>2</a:t>
            </a:r>
            <a:r>
              <a:rPr lang="en-GB" baseline="30000" dirty="0"/>
              <a:t>48</a:t>
            </a:r>
            <a:r>
              <a:rPr lang="en-GB" dirty="0"/>
              <a:t> * 2</a:t>
            </a:r>
            <a:r>
              <a:rPr lang="en-GB" baseline="30000" dirty="0"/>
              <a:t>-12  </a:t>
            </a:r>
            <a:r>
              <a:rPr lang="en-GB" dirty="0"/>
              <a:t>* 2</a:t>
            </a:r>
            <a:r>
              <a:rPr lang="en-GB" baseline="30000" dirty="0"/>
              <a:t>3</a:t>
            </a:r>
            <a:r>
              <a:rPr lang="en-GB" dirty="0"/>
              <a:t> = 2</a:t>
            </a:r>
            <a:r>
              <a:rPr lang="en-GB" baseline="30000" dirty="0"/>
              <a:t>39</a:t>
            </a:r>
            <a:r>
              <a:rPr lang="en-GB" dirty="0"/>
              <a:t> bytes</a:t>
            </a:r>
          </a:p>
          <a:p>
            <a:endParaRPr lang="en-GB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dirty="0"/>
              <a:t>Common solution: Multi-level page table</a:t>
            </a:r>
          </a:p>
          <a:p>
            <a:r>
              <a:rPr lang="en-GB" dirty="0"/>
              <a:t>Example: 2-level page table</a:t>
            </a:r>
          </a:p>
          <a:p>
            <a:pPr lvl="1"/>
            <a:r>
              <a:rPr lang="en-GB" dirty="0"/>
              <a:t>Level 1 table (always memory-resident): each PTE points to a page table</a:t>
            </a:r>
          </a:p>
          <a:p>
            <a:pPr lvl="1"/>
            <a:r>
              <a:rPr lang="en-GB" dirty="0"/>
              <a:t>Level 2 table (paged in and out like any other data): each PTE points to a page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767744" y="1219201"/>
            <a:ext cx="2671657" cy="4715957"/>
            <a:chOff x="6243743" y="1219200"/>
            <a:chExt cx="2671657" cy="4715957"/>
          </a:xfrm>
        </p:grpSpPr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6243743" y="2624689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Level 1</a:t>
              </a:r>
            </a:p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Table</a:t>
              </a: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6327247" y="3268157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8170334" y="18965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8170334" y="32681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8170334" y="47921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 rot="16200000">
              <a:off x="8261381" y="4527581"/>
              <a:ext cx="365227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8072543" y="1219200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Level 2</a:t>
              </a:r>
            </a:p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</a:rPr>
                <a:t>Tables</a:t>
              </a: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flipV="1">
              <a:off x="6874934" y="1894970"/>
              <a:ext cx="1295400" cy="14509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flipV="1">
              <a:off x="6874934" y="3266570"/>
              <a:ext cx="1295400" cy="2317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7027334" y="4328607"/>
              <a:ext cx="1143000" cy="463550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6333067" y="35157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6333067" y="36681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6333067" y="43539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6572490" y="3820595"/>
              <a:ext cx="426270" cy="272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eaVert" wrap="none" lIns="90360" tIns="44280" rIns="90360" bIns="44280">
              <a:spAutoFit/>
            </a:bodyPr>
            <a:lstStyle/>
            <a:p>
              <a:pPr rtl="1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9276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Two-Level Page Table Hierarchy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324887" y="1106488"/>
            <a:ext cx="120571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1</a:t>
            </a:r>
          </a:p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7518355" y="6476694"/>
            <a:ext cx="372089" cy="233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>
            <a:spAutoFit/>
          </a:bodyPr>
          <a:lstStyle/>
          <a:p>
            <a:pPr rtl="1"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645026" y="1112838"/>
            <a:ext cx="129708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2</a:t>
            </a:r>
          </a:p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tables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7062788" y="1779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0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7062788" y="20843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7062788" y="23891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1023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7062788" y="26939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1024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7062788" y="29987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7062788" y="3303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2047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7062788" y="17795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7062788" y="26939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062788" y="3608388"/>
            <a:ext cx="990600" cy="1841500"/>
          </a:xfrm>
          <a:prstGeom prst="rect">
            <a:avLst/>
          </a:prstGeom>
          <a:solidFill>
            <a:srgbClr val="F6F5BD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Gap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7997825" y="1641476"/>
            <a:ext cx="2667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4776788" y="21732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4776788" y="24780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4776788" y="2782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1023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4776788" y="2173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4776788" y="3544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0</a:t>
            </a: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4776788" y="38496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4776788" y="4154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1023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4776788" y="3544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4776788" y="4840288"/>
            <a:ext cx="9906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1023 null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PTEs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4776788" y="5449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1023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4776788" y="4840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7062788" y="5449888"/>
            <a:ext cx="990600" cy="609600"/>
          </a:xfrm>
          <a:prstGeom prst="rect">
            <a:avLst/>
          </a:prstGeom>
          <a:solidFill>
            <a:srgbClr val="DEDFF5"/>
          </a:solidFill>
          <a:ln w="12600">
            <a:solidFill>
              <a:srgbClr val="DEDFF5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1023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unallocated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pages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7062788" y="6059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9215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7062788" y="5449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7061199" y="1106488"/>
            <a:ext cx="982256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</a:t>
            </a:r>
          </a:p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memory</a:t>
            </a:r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5767388" y="1790701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 flipV="1">
            <a:off x="5767388" y="2400301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 flipV="1">
            <a:off x="5767388" y="2705101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V="1">
            <a:off x="5767388" y="3314701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5767388" y="5602288"/>
            <a:ext cx="1219200" cy="457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 flipV="1">
            <a:off x="3481388" y="2171701"/>
            <a:ext cx="1243012" cy="231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3481388" y="2706688"/>
            <a:ext cx="1295400" cy="838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3481388" y="4840289"/>
            <a:ext cx="1295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2362200" y="4992688"/>
            <a:ext cx="1119188" cy="8382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(1K - 9)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null PTEs </a:t>
            </a:r>
          </a:p>
        </p:txBody>
      </p:sp>
      <p:sp>
        <p:nvSpPr>
          <p:cNvPr id="42023" name="Rectangle 39"/>
          <p:cNvSpPr>
            <a:spLocks noChangeArrowheads="1"/>
          </p:cNvSpPr>
          <p:nvPr/>
        </p:nvSpPr>
        <p:spPr bwMode="auto">
          <a:xfrm>
            <a:off x="2362200" y="22494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0</a:t>
            </a:r>
          </a:p>
        </p:txBody>
      </p:sp>
      <p:sp>
        <p:nvSpPr>
          <p:cNvPr id="42024" name="Rectangle 40"/>
          <p:cNvSpPr>
            <a:spLocks noChangeArrowheads="1"/>
          </p:cNvSpPr>
          <p:nvPr/>
        </p:nvSpPr>
        <p:spPr bwMode="auto">
          <a:xfrm>
            <a:off x="2362200" y="25542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1</a:t>
            </a:r>
          </a:p>
        </p:txBody>
      </p:sp>
      <p:sp>
        <p:nvSpPr>
          <p:cNvPr id="42025" name="Rectangle 41"/>
          <p:cNvSpPr>
            <a:spLocks noChangeArrowheads="1"/>
          </p:cNvSpPr>
          <p:nvPr/>
        </p:nvSpPr>
        <p:spPr bwMode="auto">
          <a:xfrm>
            <a:off x="2362200" y="2859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2 (null)</a:t>
            </a:r>
          </a:p>
        </p:txBody>
      </p:sp>
      <p:sp>
        <p:nvSpPr>
          <p:cNvPr id="42026" name="Rectangle 42"/>
          <p:cNvSpPr>
            <a:spLocks noChangeArrowheads="1"/>
          </p:cNvSpPr>
          <p:nvPr/>
        </p:nvSpPr>
        <p:spPr bwMode="auto">
          <a:xfrm>
            <a:off x="2362200" y="31638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3 (null)</a:t>
            </a:r>
          </a:p>
        </p:txBody>
      </p:sp>
      <p:sp>
        <p:nvSpPr>
          <p:cNvPr id="42027" name="Rectangle 43"/>
          <p:cNvSpPr>
            <a:spLocks noChangeArrowheads="1"/>
          </p:cNvSpPr>
          <p:nvPr/>
        </p:nvSpPr>
        <p:spPr bwMode="auto">
          <a:xfrm>
            <a:off x="2362200" y="34686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4 (null)</a:t>
            </a:r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2362200" y="37734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5 (null)</a:t>
            </a:r>
          </a:p>
        </p:txBody>
      </p:sp>
      <p:sp>
        <p:nvSpPr>
          <p:cNvPr id="42029" name="Rectangle 45"/>
          <p:cNvSpPr>
            <a:spLocks noChangeArrowheads="1"/>
          </p:cNvSpPr>
          <p:nvPr/>
        </p:nvSpPr>
        <p:spPr bwMode="auto">
          <a:xfrm>
            <a:off x="2362200" y="40782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6 (null)</a:t>
            </a:r>
          </a:p>
        </p:txBody>
      </p:sp>
      <p:sp>
        <p:nvSpPr>
          <p:cNvPr id="42030" name="Rectangle 46"/>
          <p:cNvSpPr>
            <a:spLocks noChangeArrowheads="1"/>
          </p:cNvSpPr>
          <p:nvPr/>
        </p:nvSpPr>
        <p:spPr bwMode="auto">
          <a:xfrm>
            <a:off x="2362200" y="4383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7 (null)</a:t>
            </a:r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2362200" y="46878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PTE 8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2362200" y="2249488"/>
            <a:ext cx="1119188" cy="3581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AutoShape 49"/>
          <p:cNvSpPr>
            <a:spLocks/>
          </p:cNvSpPr>
          <p:nvPr/>
        </p:nvSpPr>
        <p:spPr bwMode="auto">
          <a:xfrm>
            <a:off x="8189678" y="17922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Text Box 50"/>
          <p:cNvSpPr txBox="1">
            <a:spLocks noChangeArrowheads="1"/>
          </p:cNvSpPr>
          <p:nvPr/>
        </p:nvSpPr>
        <p:spPr bwMode="auto">
          <a:xfrm>
            <a:off x="8442090" y="2403476"/>
            <a:ext cx="1885942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2K allocated VM pages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for code and data</a:t>
            </a:r>
          </a:p>
        </p:txBody>
      </p:sp>
      <p:sp>
        <p:nvSpPr>
          <p:cNvPr id="42035" name="AutoShape 51"/>
          <p:cNvSpPr>
            <a:spLocks/>
          </p:cNvSpPr>
          <p:nvPr/>
        </p:nvSpPr>
        <p:spPr bwMode="auto">
          <a:xfrm>
            <a:off x="8189678" y="36210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8440504" y="4306888"/>
            <a:ext cx="207509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6K unallocated VM pages</a:t>
            </a:r>
          </a:p>
        </p:txBody>
      </p:sp>
      <p:sp>
        <p:nvSpPr>
          <p:cNvPr id="42037" name="AutoShape 53"/>
          <p:cNvSpPr>
            <a:spLocks/>
          </p:cNvSpPr>
          <p:nvPr/>
        </p:nvSpPr>
        <p:spPr bwMode="auto">
          <a:xfrm>
            <a:off x="8113478" y="54498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8440503" y="5588000"/>
            <a:ext cx="198853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1023 unallocated  pages</a:t>
            </a:r>
          </a:p>
        </p:txBody>
      </p:sp>
      <p:sp>
        <p:nvSpPr>
          <p:cNvPr id="42039" name="AutoShape 55"/>
          <p:cNvSpPr>
            <a:spLocks/>
          </p:cNvSpPr>
          <p:nvPr/>
        </p:nvSpPr>
        <p:spPr bwMode="auto">
          <a:xfrm>
            <a:off x="8113478" y="6059488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8442091" y="6000751"/>
            <a:ext cx="1717627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1 allocated VM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for the stack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920074" y="6172200"/>
            <a:ext cx="407451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32-bit addresses, 4KB pages, 4-byte </a:t>
            </a:r>
            <a:r>
              <a:rPr lang="en-US" sz="1800" i="1" dirty="0" err="1">
                <a:latin typeface="Calibri" pitchFamily="34" charset="0"/>
              </a:rPr>
              <a:t>PTEs</a:t>
            </a:r>
            <a:endParaRPr lang="en-US" sz="1800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316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Translating With a k-level Page Table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701800" y="1833362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6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5" name="Straight Connector 4"/>
          <p:cNvCxnSpPr>
            <a:stCxn id="51" idx="2"/>
          </p:cNvCxnSpPr>
          <p:nvPr/>
        </p:nvCxnSpPr>
        <p:spPr bwMode="auto">
          <a:xfrm>
            <a:off x="2463800" y="2552424"/>
            <a:ext cx="0" cy="148617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2463800" y="4038601"/>
            <a:ext cx="1193800" cy="95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Rectangle 379"/>
          <p:cNvSpPr>
            <a:spLocks noChangeArrowheads="1"/>
          </p:cNvSpPr>
          <p:nvPr/>
        </p:nvSpPr>
        <p:spPr bwMode="auto">
          <a:xfrm>
            <a:off x="31543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1</a:t>
            </a:r>
          </a:p>
        </p:txBody>
      </p:sp>
      <p:sp>
        <p:nvSpPr>
          <p:cNvPr id="105" name="Text Box 381"/>
          <p:cNvSpPr txBox="1">
            <a:spLocks noChangeArrowheads="1"/>
          </p:cNvSpPr>
          <p:nvPr/>
        </p:nvSpPr>
        <p:spPr bwMode="auto">
          <a:xfrm>
            <a:off x="8902106" y="2705297"/>
            <a:ext cx="29848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06" name="Text Box 382"/>
          <p:cNvSpPr txBox="1">
            <a:spLocks noChangeArrowheads="1"/>
          </p:cNvSpPr>
          <p:nvPr/>
        </p:nvSpPr>
        <p:spPr bwMode="auto">
          <a:xfrm>
            <a:off x="8055849" y="2705297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07" name="Text Box 384"/>
          <p:cNvSpPr txBox="1">
            <a:spLocks noChangeArrowheads="1"/>
          </p:cNvSpPr>
          <p:nvPr/>
        </p:nvSpPr>
        <p:spPr bwMode="auto">
          <a:xfrm>
            <a:off x="3020299" y="2667197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n-1</a:t>
            </a:r>
          </a:p>
        </p:txBody>
      </p:sp>
      <p:sp>
        <p:nvSpPr>
          <p:cNvPr id="108" name="Rectangle 385"/>
          <p:cNvSpPr>
            <a:spLocks noChangeArrowheads="1"/>
          </p:cNvSpPr>
          <p:nvPr/>
        </p:nvSpPr>
        <p:spPr bwMode="auto">
          <a:xfrm>
            <a:off x="8134350" y="2981325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VPO</a:t>
            </a:r>
          </a:p>
        </p:txBody>
      </p:sp>
      <p:sp>
        <p:nvSpPr>
          <p:cNvPr id="109" name="Rectangle 390"/>
          <p:cNvSpPr>
            <a:spLocks noChangeArrowheads="1"/>
          </p:cNvSpPr>
          <p:nvPr/>
        </p:nvSpPr>
        <p:spPr bwMode="auto">
          <a:xfrm>
            <a:off x="4403726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2</a:t>
            </a:r>
          </a:p>
        </p:txBody>
      </p:sp>
      <p:sp>
        <p:nvSpPr>
          <p:cNvPr id="110" name="Rectangle 391"/>
          <p:cNvSpPr>
            <a:spLocks noChangeArrowheads="1"/>
          </p:cNvSpPr>
          <p:nvPr/>
        </p:nvSpPr>
        <p:spPr bwMode="auto">
          <a:xfrm>
            <a:off x="5648326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11" name="Rectangle 392"/>
          <p:cNvSpPr>
            <a:spLocks noChangeArrowheads="1"/>
          </p:cNvSpPr>
          <p:nvPr/>
        </p:nvSpPr>
        <p:spPr bwMode="auto">
          <a:xfrm>
            <a:off x="68881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k</a:t>
            </a:r>
          </a:p>
        </p:txBody>
      </p:sp>
      <p:sp>
        <p:nvSpPr>
          <p:cNvPr id="112" name="Line 393"/>
          <p:cNvSpPr>
            <a:spLocks noChangeShapeType="1"/>
          </p:cNvSpPr>
          <p:nvPr/>
        </p:nvSpPr>
        <p:spPr bwMode="auto">
          <a:xfrm>
            <a:off x="3344862" y="3143250"/>
            <a:ext cx="0" cy="13451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3" name="Rectangle 395"/>
          <p:cNvSpPr>
            <a:spLocks noChangeArrowheads="1"/>
          </p:cNvSpPr>
          <p:nvPr/>
        </p:nvSpPr>
        <p:spPr bwMode="auto">
          <a:xfrm>
            <a:off x="36877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4" name="Line 396"/>
          <p:cNvSpPr>
            <a:spLocks noChangeShapeType="1"/>
          </p:cNvSpPr>
          <p:nvPr/>
        </p:nvSpPr>
        <p:spPr bwMode="auto">
          <a:xfrm>
            <a:off x="3344862" y="44884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5" name="Rectangle 397"/>
          <p:cNvSpPr>
            <a:spLocks noChangeArrowheads="1"/>
          </p:cNvSpPr>
          <p:nvPr/>
        </p:nvSpPr>
        <p:spPr bwMode="auto">
          <a:xfrm>
            <a:off x="3687762" y="44249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6" name="Line 398"/>
          <p:cNvSpPr>
            <a:spLocks noChangeShapeType="1"/>
          </p:cNvSpPr>
          <p:nvPr/>
        </p:nvSpPr>
        <p:spPr bwMode="auto">
          <a:xfrm>
            <a:off x="4551362" y="3143250"/>
            <a:ext cx="0" cy="1103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7" name="Rectangle 399"/>
          <p:cNvSpPr>
            <a:spLocks noChangeArrowheads="1"/>
          </p:cNvSpPr>
          <p:nvPr/>
        </p:nvSpPr>
        <p:spPr bwMode="auto">
          <a:xfrm>
            <a:off x="48942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8" name="Line 400"/>
          <p:cNvSpPr>
            <a:spLocks noChangeShapeType="1"/>
          </p:cNvSpPr>
          <p:nvPr/>
        </p:nvSpPr>
        <p:spPr bwMode="auto">
          <a:xfrm>
            <a:off x="4551362" y="4247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9" name="Rectangle 401"/>
          <p:cNvSpPr>
            <a:spLocks noChangeArrowheads="1"/>
          </p:cNvSpPr>
          <p:nvPr/>
        </p:nvSpPr>
        <p:spPr bwMode="auto">
          <a:xfrm>
            <a:off x="4894262" y="41963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0" name="Line 402"/>
          <p:cNvSpPr>
            <a:spLocks noChangeShapeType="1"/>
          </p:cNvSpPr>
          <p:nvPr/>
        </p:nvSpPr>
        <p:spPr bwMode="auto">
          <a:xfrm>
            <a:off x="7065962" y="3143250"/>
            <a:ext cx="0" cy="1484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1" name="Rectangle 403"/>
          <p:cNvSpPr>
            <a:spLocks noChangeArrowheads="1"/>
          </p:cNvSpPr>
          <p:nvPr/>
        </p:nvSpPr>
        <p:spPr bwMode="auto">
          <a:xfrm>
            <a:off x="74088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2" name="Line 404"/>
          <p:cNvSpPr>
            <a:spLocks noChangeShapeType="1"/>
          </p:cNvSpPr>
          <p:nvPr/>
        </p:nvSpPr>
        <p:spPr bwMode="auto">
          <a:xfrm>
            <a:off x="7065962" y="4628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3" name="Rectangle 405"/>
          <p:cNvSpPr>
            <a:spLocks noChangeArrowheads="1"/>
          </p:cNvSpPr>
          <p:nvPr/>
        </p:nvSpPr>
        <p:spPr bwMode="auto">
          <a:xfrm>
            <a:off x="7408862" y="4539248"/>
            <a:ext cx="5207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/>
              <a:t>PPN</a:t>
            </a:r>
          </a:p>
        </p:txBody>
      </p:sp>
      <p:sp>
        <p:nvSpPr>
          <p:cNvPr id="124" name="Text Box 407"/>
          <p:cNvSpPr txBox="1">
            <a:spLocks noChangeArrowheads="1"/>
          </p:cNvSpPr>
          <p:nvPr/>
        </p:nvSpPr>
        <p:spPr bwMode="auto">
          <a:xfrm>
            <a:off x="8902106" y="5114120"/>
            <a:ext cx="29848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25" name="Text Box 408"/>
          <p:cNvSpPr txBox="1">
            <a:spLocks noChangeArrowheads="1"/>
          </p:cNvSpPr>
          <p:nvPr/>
        </p:nvSpPr>
        <p:spPr bwMode="auto">
          <a:xfrm>
            <a:off x="8055849" y="5114120"/>
            <a:ext cx="49244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26" name="Text Box 409"/>
          <p:cNvSpPr txBox="1">
            <a:spLocks noChangeArrowheads="1"/>
          </p:cNvSpPr>
          <p:nvPr/>
        </p:nvSpPr>
        <p:spPr bwMode="auto">
          <a:xfrm>
            <a:off x="4241974" y="5110945"/>
            <a:ext cx="550152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m-1</a:t>
            </a:r>
          </a:p>
        </p:txBody>
      </p:sp>
      <p:sp>
        <p:nvSpPr>
          <p:cNvPr id="127" name="Rectangle 410"/>
          <p:cNvSpPr>
            <a:spLocks noChangeArrowheads="1"/>
          </p:cNvSpPr>
          <p:nvPr/>
        </p:nvSpPr>
        <p:spPr bwMode="auto">
          <a:xfrm>
            <a:off x="8134350" y="5390148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PPO</a:t>
            </a:r>
          </a:p>
        </p:txBody>
      </p:sp>
      <p:sp>
        <p:nvSpPr>
          <p:cNvPr id="128" name="Rectangle 411"/>
          <p:cNvSpPr>
            <a:spLocks noChangeArrowheads="1"/>
          </p:cNvSpPr>
          <p:nvPr/>
        </p:nvSpPr>
        <p:spPr bwMode="auto">
          <a:xfrm>
            <a:off x="4403726" y="5390148"/>
            <a:ext cx="372427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PPN</a:t>
            </a:r>
          </a:p>
        </p:txBody>
      </p:sp>
      <p:sp>
        <p:nvSpPr>
          <p:cNvPr id="129" name="Line 414"/>
          <p:cNvSpPr>
            <a:spLocks noChangeShapeType="1"/>
          </p:cNvSpPr>
          <p:nvPr/>
        </p:nvSpPr>
        <p:spPr bwMode="auto">
          <a:xfrm>
            <a:off x="4094163" y="44884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0" name="Line 415"/>
          <p:cNvSpPr>
            <a:spLocks noChangeShapeType="1"/>
          </p:cNvSpPr>
          <p:nvPr/>
        </p:nvSpPr>
        <p:spPr bwMode="auto">
          <a:xfrm flipH="1" flipV="1">
            <a:off x="4398962" y="403442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1" name="Line 416"/>
          <p:cNvSpPr>
            <a:spLocks noChangeShapeType="1"/>
          </p:cNvSpPr>
          <p:nvPr/>
        </p:nvSpPr>
        <p:spPr bwMode="auto">
          <a:xfrm>
            <a:off x="4403726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2" name="Line 417"/>
          <p:cNvSpPr>
            <a:spLocks noChangeShapeType="1"/>
          </p:cNvSpPr>
          <p:nvPr/>
        </p:nvSpPr>
        <p:spPr bwMode="auto">
          <a:xfrm>
            <a:off x="5313363" y="42471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3" name="Line 418"/>
          <p:cNvSpPr>
            <a:spLocks noChangeShapeType="1"/>
          </p:cNvSpPr>
          <p:nvPr/>
        </p:nvSpPr>
        <p:spPr bwMode="auto">
          <a:xfrm flipV="1">
            <a:off x="5614988" y="4031248"/>
            <a:ext cx="4763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4" name="Line 419"/>
          <p:cNvSpPr>
            <a:spLocks noChangeShapeType="1"/>
          </p:cNvSpPr>
          <p:nvPr/>
        </p:nvSpPr>
        <p:spPr bwMode="auto">
          <a:xfrm>
            <a:off x="5622926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5" name="Text Box 420"/>
          <p:cNvSpPr txBox="1">
            <a:spLocks noChangeArrowheads="1"/>
          </p:cNvSpPr>
          <p:nvPr/>
        </p:nvSpPr>
        <p:spPr bwMode="auto">
          <a:xfrm>
            <a:off x="5049045" y="2560834"/>
            <a:ext cx="2116157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VIRTUAL ADDRESS</a:t>
            </a:r>
          </a:p>
        </p:txBody>
      </p:sp>
      <p:sp>
        <p:nvSpPr>
          <p:cNvPr id="136" name="Text Box 421"/>
          <p:cNvSpPr txBox="1">
            <a:spLocks noChangeArrowheads="1"/>
          </p:cNvSpPr>
          <p:nvPr/>
        </p:nvSpPr>
        <p:spPr bwMode="auto">
          <a:xfrm>
            <a:off x="5544252" y="5769757"/>
            <a:ext cx="2263633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PHYSICAL ADDRESS</a:t>
            </a:r>
          </a:p>
        </p:txBody>
      </p:sp>
      <p:sp>
        <p:nvSpPr>
          <p:cNvPr id="137" name="Line 422"/>
          <p:cNvSpPr>
            <a:spLocks noChangeShapeType="1"/>
          </p:cNvSpPr>
          <p:nvPr/>
        </p:nvSpPr>
        <p:spPr bwMode="auto">
          <a:xfrm flipH="1">
            <a:off x="8586787" y="3419476"/>
            <a:ext cx="0" cy="19706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8" name="Line 423"/>
          <p:cNvSpPr>
            <a:spLocks noChangeShapeType="1"/>
          </p:cNvSpPr>
          <p:nvPr/>
        </p:nvSpPr>
        <p:spPr bwMode="auto">
          <a:xfrm>
            <a:off x="8081963" y="4609098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9" name="Line 424"/>
          <p:cNvSpPr>
            <a:spLocks noChangeShapeType="1"/>
          </p:cNvSpPr>
          <p:nvPr/>
        </p:nvSpPr>
        <p:spPr bwMode="auto">
          <a:xfrm>
            <a:off x="8297862" y="4613862"/>
            <a:ext cx="0" cy="534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0" name="Line 425"/>
          <p:cNvSpPr>
            <a:spLocks noChangeShapeType="1"/>
          </p:cNvSpPr>
          <p:nvPr/>
        </p:nvSpPr>
        <p:spPr bwMode="auto">
          <a:xfrm flipH="1">
            <a:off x="6303962" y="5145674"/>
            <a:ext cx="19939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1" name="Line 426"/>
          <p:cNvSpPr>
            <a:spLocks noChangeShapeType="1"/>
          </p:cNvSpPr>
          <p:nvPr/>
        </p:nvSpPr>
        <p:spPr bwMode="auto">
          <a:xfrm>
            <a:off x="6303962" y="5148848"/>
            <a:ext cx="0" cy="24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2" name="Line 427"/>
          <p:cNvSpPr>
            <a:spLocks noChangeShapeType="1"/>
          </p:cNvSpPr>
          <p:nvPr/>
        </p:nvSpPr>
        <p:spPr bwMode="auto">
          <a:xfrm>
            <a:off x="6710362" y="4031248"/>
            <a:ext cx="71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3" name="Text Box 428"/>
          <p:cNvSpPr txBox="1">
            <a:spLocks noChangeArrowheads="1"/>
          </p:cNvSpPr>
          <p:nvPr/>
        </p:nvSpPr>
        <p:spPr bwMode="auto">
          <a:xfrm>
            <a:off x="6033582" y="3813957"/>
            <a:ext cx="357791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4" name="Text Box 429"/>
          <p:cNvSpPr txBox="1">
            <a:spLocks noChangeArrowheads="1"/>
          </p:cNvSpPr>
          <p:nvPr/>
        </p:nvSpPr>
        <p:spPr bwMode="auto">
          <a:xfrm>
            <a:off x="6401882" y="3813957"/>
            <a:ext cx="357791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5" name="Text Box 430"/>
          <p:cNvSpPr txBox="1">
            <a:spLocks noChangeArrowheads="1"/>
          </p:cNvSpPr>
          <p:nvPr/>
        </p:nvSpPr>
        <p:spPr bwMode="auto">
          <a:xfrm>
            <a:off x="3390167" y="3396185"/>
            <a:ext cx="119936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Level 1</a:t>
            </a:r>
          </a:p>
          <a:p>
            <a:pPr algn="ctr"/>
            <a:r>
              <a:rPr lang="en-US" sz="1600"/>
              <a:t>page table</a:t>
            </a:r>
          </a:p>
        </p:txBody>
      </p:sp>
      <p:sp>
        <p:nvSpPr>
          <p:cNvPr id="146" name="Text Box 431"/>
          <p:cNvSpPr txBox="1">
            <a:spLocks noChangeArrowheads="1"/>
          </p:cNvSpPr>
          <p:nvPr/>
        </p:nvSpPr>
        <p:spPr bwMode="auto">
          <a:xfrm>
            <a:off x="4609367" y="3386660"/>
            <a:ext cx="119936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Level 2</a:t>
            </a:r>
          </a:p>
          <a:p>
            <a:pPr algn="ctr"/>
            <a:r>
              <a:rPr lang="en-US" sz="1600"/>
              <a:t>page table</a:t>
            </a:r>
          </a:p>
        </p:txBody>
      </p:sp>
      <p:sp>
        <p:nvSpPr>
          <p:cNvPr id="147" name="Text Box 432"/>
          <p:cNvSpPr txBox="1">
            <a:spLocks noChangeArrowheads="1"/>
          </p:cNvSpPr>
          <p:nvPr/>
        </p:nvSpPr>
        <p:spPr bwMode="auto">
          <a:xfrm>
            <a:off x="7114442" y="3377135"/>
            <a:ext cx="119936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Level k</a:t>
            </a:r>
          </a:p>
          <a:p>
            <a:pPr algn="ctr"/>
            <a:r>
              <a:rPr lang="en-US" sz="1600"/>
              <a:t>page table</a:t>
            </a:r>
          </a:p>
        </p:txBody>
      </p:sp>
      <p:sp>
        <p:nvSpPr>
          <p:cNvPr id="148" name="AutoShape 433"/>
          <p:cNvSpPr>
            <a:spLocks/>
          </p:cNvSpPr>
          <p:nvPr/>
        </p:nvSpPr>
        <p:spPr bwMode="auto">
          <a:xfrm rot="5400000">
            <a:off x="8538369" y="2905919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9" name="AutoShape 434"/>
          <p:cNvSpPr>
            <a:spLocks/>
          </p:cNvSpPr>
          <p:nvPr/>
        </p:nvSpPr>
        <p:spPr bwMode="auto">
          <a:xfrm>
            <a:off x="7970838" y="4539249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323097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Programmer’s view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has its own private linear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be corrupted by other processes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System </a:t>
            </a:r>
            <a:r>
              <a:rPr lang="en-GB" dirty="0"/>
              <a:t>v</a:t>
            </a:r>
            <a:r>
              <a:rPr lang="en-GB" dirty="0">
                <a:effectLst/>
              </a:rPr>
              <a:t>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Uses memory efficiently by caching virtual memory pages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Efficient only because of locality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memory management and programming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protection by providing a convenient </a:t>
            </a:r>
            <a:r>
              <a:rPr lang="en-GB" dirty="0" err="1"/>
              <a:t>interpositioning</a:t>
            </a:r>
            <a:r>
              <a:rPr lang="en-GB" dirty="0"/>
              <a:t> point to check permissions</a:t>
            </a:r>
          </a:p>
        </p:txBody>
      </p:sp>
    </p:spTree>
    <p:extLst>
      <p:ext uri="{BB962C8B-B14F-4D97-AF65-F5344CB8AC3E}">
        <p14:creationId xmlns:p14="http://schemas.microsoft.com/office/powerpoint/2010/main" val="2887137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Virtual Memory?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If you think it’s there, and it is there…it’s </a:t>
            </a:r>
            <a:r>
              <a:rPr lang="en-US" i="1" dirty="0"/>
              <a:t>real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/>
              <a:t>If you think it’s not there, and it really isn't there…it’s </a:t>
            </a:r>
            <a:r>
              <a:rPr lang="en-US" i="1" dirty="0"/>
              <a:t>nonexistent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/>
              <a:t>If you think it’s not there, and it really is there…it’s </a:t>
            </a:r>
            <a:r>
              <a:rPr lang="en-US" i="1" dirty="0"/>
              <a:t>transparent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r>
              <a:rPr lang="en-US" dirty="0"/>
              <a:t>If you think it’s there, and it’s not really there…it’s </a:t>
            </a:r>
            <a:r>
              <a:rPr lang="en-US" i="1" dirty="0"/>
              <a:t>imaginary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i="1" dirty="0">
                <a:solidFill>
                  <a:schemeClr val="accent2"/>
                </a:solidFill>
              </a:rPr>
              <a:t>Virtual memory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is imaginary memory: it gives you the illusion of a memory arrangement that’s not physically there.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8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990000"/>
                </a:solidFill>
              </a:rPr>
              <a:t>Linear address space: </a:t>
            </a:r>
            <a:r>
              <a:rPr lang="en-US" sz="2000" b="0" dirty="0"/>
              <a:t>Ordered set of contiguous non-negative integer addresses:</a:t>
            </a:r>
            <a:br>
              <a:rPr lang="en-US" sz="2000" b="0" dirty="0"/>
            </a:br>
            <a:r>
              <a:rPr lang="en-US" sz="2000" b="0" dirty="0"/>
              <a:t>		{0, 1, 2, 3 … }</a:t>
            </a:r>
          </a:p>
          <a:p>
            <a:pPr>
              <a:spcBef>
                <a:spcPts val="600"/>
              </a:spcBef>
            </a:pPr>
            <a:endParaRPr lang="en-US" sz="2000" dirty="0">
              <a:solidFill>
                <a:srgbClr val="99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990000"/>
                </a:solidFill>
              </a:rPr>
              <a:t>Virtual address space: </a:t>
            </a:r>
            <a:r>
              <a:rPr lang="en-US" sz="2000" b="0" dirty="0"/>
              <a:t>Set of N = 2</a:t>
            </a:r>
            <a:r>
              <a:rPr lang="en-US" sz="2000" b="0" baseline="30000" dirty="0"/>
              <a:t>n</a:t>
            </a:r>
            <a:r>
              <a:rPr lang="en-US" sz="2000" b="0" dirty="0"/>
              <a:t> virtual addresses</a:t>
            </a:r>
            <a:br>
              <a:rPr lang="en-US" sz="2000" b="0" dirty="0"/>
            </a:br>
            <a:r>
              <a:rPr lang="en-US" sz="2000" b="0" dirty="0"/>
              <a:t>		{0, 1, 2, 3, …, N-1}</a:t>
            </a:r>
          </a:p>
          <a:p>
            <a:pPr>
              <a:spcBef>
                <a:spcPts val="600"/>
              </a:spcBef>
            </a:pPr>
            <a:endParaRPr lang="en-US" sz="2000" dirty="0">
              <a:solidFill>
                <a:srgbClr val="99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990000"/>
                </a:solidFill>
              </a:rPr>
              <a:t>Physical address space: </a:t>
            </a:r>
            <a:r>
              <a:rPr lang="en-US" sz="2000" b="0" dirty="0"/>
              <a:t>Set of M = 2</a:t>
            </a:r>
            <a:r>
              <a:rPr lang="en-US" sz="2000" b="0" baseline="30000" dirty="0"/>
              <a:t>m</a:t>
            </a:r>
            <a:r>
              <a:rPr lang="en-US" sz="2000" b="0" dirty="0"/>
              <a:t> physical addresses</a:t>
            </a:r>
            <a:br>
              <a:rPr lang="en-US" sz="2000" b="0" dirty="0"/>
            </a:br>
            <a:r>
              <a:rPr lang="en-US" sz="2000" b="0" dirty="0"/>
              <a:t>		{0, 1, 2, 3, …, M-1}</a:t>
            </a:r>
          </a:p>
          <a:p>
            <a:pPr>
              <a:spcBef>
                <a:spcPts val="600"/>
              </a:spcBef>
            </a:pPr>
            <a:endParaRPr lang="en-US" sz="2000" b="0" dirty="0"/>
          </a:p>
          <a:p>
            <a:pPr>
              <a:spcBef>
                <a:spcPts val="600"/>
              </a:spcBef>
            </a:pPr>
            <a:r>
              <a:rPr lang="en-US" sz="2000" dirty="0"/>
              <a:t>Clean distinction between data (bytes) and their attributes (addresses)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Every byte in main memory has one physical address and zero or more virtual addresses</a:t>
            </a:r>
          </a:p>
        </p:txBody>
      </p:sp>
    </p:spTree>
    <p:extLst>
      <p:ext uri="{BB962C8B-B14F-4D97-AF65-F5344CB8AC3E}">
        <p14:creationId xmlns:p14="http://schemas.microsoft.com/office/powerpoint/2010/main" val="406446019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Why Virtual Memory (VM)?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Uses main </a:t>
            </a:r>
            <a:r>
              <a:rPr lang="en-GB" dirty="0"/>
              <a:t>memory efficiently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DRAM as a cache for parts of a virtual address space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Simplifies memory management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gets the same uniform linear address space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Isolates 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process can’t interfere with another’s memory	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User program can’t access privileged kernel information and code</a:t>
            </a:r>
          </a:p>
        </p:txBody>
      </p:sp>
    </p:spTree>
    <p:extLst>
      <p:ext uri="{BB962C8B-B14F-4D97-AF65-F5344CB8AC3E}">
        <p14:creationId xmlns:p14="http://schemas.microsoft.com/office/powerpoint/2010/main" val="1087206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VM</a:t>
            </a:r>
            <a:r>
              <a:rPr lang="en-GB" dirty="0"/>
              <a:t> as Tool for Caching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Conceptually,</a:t>
            </a:r>
            <a:r>
              <a:rPr lang="en-US" i="1" dirty="0">
                <a:solidFill>
                  <a:srgbClr val="990000"/>
                </a:solidFill>
              </a:rPr>
              <a:t> virtual memory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/>
              <a:t>is an array of N contiguous bytes stored on disk. </a:t>
            </a:r>
          </a:p>
          <a:p>
            <a:r>
              <a:rPr lang="en-US" dirty="0"/>
              <a:t>The contents of the array on disk are cached in </a:t>
            </a:r>
            <a:r>
              <a:rPr lang="en-US" i="1" dirty="0">
                <a:solidFill>
                  <a:srgbClr val="990000"/>
                </a:solidFill>
              </a:rPr>
              <a:t>physical memory</a:t>
            </a:r>
            <a:r>
              <a:rPr lang="en-US" dirty="0"/>
              <a:t> (</a:t>
            </a:r>
            <a:r>
              <a:rPr lang="en-US" i="1" dirty="0">
                <a:solidFill>
                  <a:srgbClr val="990000"/>
                </a:solidFill>
              </a:rPr>
              <a:t>DRAM cache</a:t>
            </a:r>
            <a:r>
              <a:rPr lang="en-US" dirty="0"/>
              <a:t>)</a:t>
            </a:r>
          </a:p>
          <a:p>
            <a:pPr lvl="1"/>
            <a:r>
              <a:rPr lang="en-GB" dirty="0"/>
              <a:t>These cache blocks are called </a:t>
            </a:r>
            <a:r>
              <a:rPr lang="en-GB" i="1" dirty="0"/>
              <a:t>pages </a:t>
            </a:r>
            <a:r>
              <a:rPr lang="en-GB" dirty="0"/>
              <a:t>(size is P = 2</a:t>
            </a:r>
            <a:r>
              <a:rPr lang="en-GB" baseline="30000" dirty="0"/>
              <a:t>p</a:t>
            </a:r>
            <a:r>
              <a:rPr lang="en-GB" dirty="0"/>
              <a:t> bytes)</a:t>
            </a:r>
            <a:endParaRPr lang="en-GB" baseline="30000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669248" y="53022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545510" y="5281614"/>
            <a:ext cx="850938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PP 2</a:t>
            </a:r>
            <a:r>
              <a:rPr lang="en-GB" baseline="30000" dirty="0">
                <a:latin typeface="Calibri" pitchFamily="34" charset="0"/>
              </a:rPr>
              <a:t>m-p</a:t>
            </a:r>
            <a:r>
              <a:rPr lang="en-GB" dirty="0">
                <a:latin typeface="Calibri" pitchFamily="34" charset="0"/>
              </a:rPr>
              <a:t>-1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286662" y="3503914"/>
            <a:ext cx="162788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669248" y="41719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669248" y="44005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669248" y="46291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853023" y="55086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358984" y="3916364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358984" y="4144964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048000" y="5505451"/>
            <a:ext cx="826892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  <a:r>
              <a:rPr lang="en-GB" baseline="30000" dirty="0">
                <a:latin typeface="Calibri" pitchFamily="34" charset="0"/>
              </a:rPr>
              <a:t>n-p</a:t>
            </a:r>
            <a:r>
              <a:rPr lang="en-GB" dirty="0">
                <a:latin typeface="Calibri" pitchFamily="34" charset="0"/>
              </a:rPr>
              <a:t>-1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543462" y="3503914"/>
            <a:ext cx="152509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memory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3853023" y="3927024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3853023" y="4155624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853023" y="4384224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3853023" y="461010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3853023" y="483552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3853023" y="50641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7545510" y="41417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PP 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7545510" y="43703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PP 1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4767423" y="4264025"/>
            <a:ext cx="1905000" cy="26035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6669248" y="50736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4767423" y="4981575"/>
            <a:ext cx="1905000" cy="45720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3853023" y="52863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6669248" y="48577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V="1">
            <a:off x="4767423" y="4979989"/>
            <a:ext cx="1905000" cy="38417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4713448" y="3810001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4727286" y="5606794"/>
            <a:ext cx="370486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N-1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6323217" y="5414351"/>
            <a:ext cx="398101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M-1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6472131" y="4055886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3420578" y="5899918"/>
            <a:ext cx="182849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pages (VPs)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stored on disk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6209813" y="5899918"/>
            <a:ext cx="1918452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pages (</a:t>
            </a:r>
            <a:r>
              <a:rPr lang="en-GB" sz="1600" dirty="0" err="1">
                <a:latin typeface="Calibri" pitchFamily="34" charset="0"/>
              </a:rPr>
              <a:t>PPs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cached in DRAM</a:t>
            </a:r>
          </a:p>
        </p:txBody>
      </p:sp>
    </p:spTree>
    <p:extLst>
      <p:ext uri="{BB962C8B-B14F-4D97-AF65-F5344CB8AC3E}">
        <p14:creationId xmlns:p14="http://schemas.microsoft.com/office/powerpoint/2010/main" val="23301499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DRAM Cache Organization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cache organization driven by the enormous miss penalty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is about </a:t>
            </a:r>
            <a:r>
              <a:rPr lang="en-GB" b="1" i="1" dirty="0">
                <a:solidFill>
                  <a:srgbClr val="C00000"/>
                </a:solidFill>
              </a:rPr>
              <a:t>10x</a:t>
            </a:r>
            <a:r>
              <a:rPr lang="en-GB" dirty="0"/>
              <a:t> slower than SRAM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Disk is about </a:t>
            </a:r>
            <a:r>
              <a:rPr lang="en-GB" b="1" i="1" dirty="0">
                <a:solidFill>
                  <a:srgbClr val="C00000"/>
                </a:solidFill>
              </a:rPr>
              <a:t>10,000x</a:t>
            </a:r>
            <a:r>
              <a:rPr lang="en-GB" dirty="0"/>
              <a:t> slower than DRAM</a:t>
            </a:r>
          </a:p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Consequences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Large page (block) size: typically 4-8 KB, sometimes 4 MB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Fully associative </a:t>
            </a:r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Any VP can be placed in any PP</a:t>
            </a:r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Requires a “large” mapping function – different from CPU caches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Highly sophisticated, expensive replacement algorithms</a:t>
            </a:r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Too complicated and open-ended to be implemented in hardware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Write-back rather than write-through</a:t>
            </a:r>
          </a:p>
        </p:txBody>
      </p:sp>
    </p:spTree>
    <p:extLst>
      <p:ext uri="{BB962C8B-B14F-4D97-AF65-F5344CB8AC3E}">
        <p14:creationId xmlns:p14="http://schemas.microsoft.com/office/powerpoint/2010/main" val="159781843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Enabling Data Structure: Page Table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i="1" dirty="0">
                <a:solidFill>
                  <a:srgbClr val="C00000"/>
                </a:solidFill>
              </a:rPr>
              <a:t>page table </a:t>
            </a:r>
            <a:r>
              <a:rPr lang="en-GB" dirty="0"/>
              <a:t>is an array of page table entries (PTEs) that maps virtual pages to physical 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44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644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644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644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644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644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644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644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605962" y="5175162"/>
            <a:ext cx="16740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Memory-resident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872289" y="2362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989764" y="3400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989764" y="3609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470400" y="47974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470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495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445000" y="29702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924676" y="4359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3340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3340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3340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3340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3340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3340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3340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3340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3111500" y="30003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3348128" y="3275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3348920" y="3507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3348128" y="3973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3348920" y="41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3348128" y="4420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3348920" y="4879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3348128" y="46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3348920" y="3740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711575" y="25114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733498" y="32399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730323" y="48528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8355013" y="29098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989764" y="3175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989764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419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419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419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419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8367713" y="3570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997700" y="4987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997700" y="5298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997700" y="5919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997700" y="6229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997700" y="6540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419600" y="4076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432300" y="4121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419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464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997700" y="5608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  <p:extLst>
      <p:ext uri="{BB962C8B-B14F-4D97-AF65-F5344CB8AC3E}">
        <p14:creationId xmlns:p14="http://schemas.microsoft.com/office/powerpoint/2010/main" val="443079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48395</TotalTime>
  <Pages>35</Pages>
  <Words>2671</Words>
  <Application>Microsoft Office PowerPoint</Application>
  <PresentationFormat>Widescreen</PresentationFormat>
  <Paragraphs>905</Paragraphs>
  <Slides>35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Calibri</vt:lpstr>
      <vt:lpstr>Century Gothic</vt:lpstr>
      <vt:lpstr>Courier New</vt:lpstr>
      <vt:lpstr>Helvetica</vt:lpstr>
      <vt:lpstr>Wingdings</vt:lpstr>
      <vt:lpstr>class02</vt:lpstr>
      <vt:lpstr>Virtual Memory </vt:lpstr>
      <vt:lpstr>Physically Addressed System</vt:lpstr>
      <vt:lpstr>Virtually Addressed System</vt:lpstr>
      <vt:lpstr>What Is Virtual Memory?</vt:lpstr>
      <vt:lpstr>Address Spaces</vt:lpstr>
      <vt:lpstr>Why Virtual Memory (VM)?</vt:lpstr>
      <vt:lpstr>VM as Tool for Caching</vt:lpstr>
      <vt:lpstr>DRAM Cache Organization</vt:lpstr>
      <vt:lpstr>Enabling Data Structure: Page Table</vt:lpstr>
      <vt:lpstr>Page Hit</vt:lpstr>
      <vt:lpstr>Page Fault</vt:lpstr>
      <vt:lpstr>Handling Page Fault</vt:lpstr>
      <vt:lpstr>Handling Page Fault</vt:lpstr>
      <vt:lpstr>Handling Page Fault</vt:lpstr>
      <vt:lpstr>Handling Page Fault</vt:lpstr>
      <vt:lpstr>Allocating Pages</vt:lpstr>
      <vt:lpstr>Locality to the Rescue Again!</vt:lpstr>
      <vt:lpstr>VM as Tool for Memory Management</vt:lpstr>
      <vt:lpstr>VM as Tool for Memory Management</vt:lpstr>
      <vt:lpstr>Simplifying Linking and Loading</vt:lpstr>
      <vt:lpstr>VM as Tool for Memory Protection</vt:lpstr>
      <vt:lpstr>VM Address Translation</vt:lpstr>
      <vt:lpstr>Summary of Address-Translation Symbols</vt:lpstr>
      <vt:lpstr>Address Translation With a Page Table</vt:lpstr>
      <vt:lpstr>Address Translation: Page Hit</vt:lpstr>
      <vt:lpstr>Address Translation: Page Fault</vt:lpstr>
      <vt:lpstr>Integrating VM and Cache</vt:lpstr>
      <vt:lpstr>Speeding up Translation With a TLB</vt:lpstr>
      <vt:lpstr>Accessing the TLB</vt:lpstr>
      <vt:lpstr>TLB Hit</vt:lpstr>
      <vt:lpstr>TLB Miss</vt:lpstr>
      <vt:lpstr>Multi-Level Page Tables</vt:lpstr>
      <vt:lpstr>A Two-Level Page Table Hierarchy</vt:lpstr>
      <vt:lpstr>Translating With a k-level Page Table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Memory</dc:title>
  <dc:subject/>
  <dc:creator>Randal E. Bryant &amp; David R. O'Hallaron</dc:creator>
  <cp:keywords/>
  <dc:description/>
  <cp:lastModifiedBy>Kuenning</cp:lastModifiedBy>
  <cp:revision>191</cp:revision>
  <cp:lastPrinted>2019-11-18T00:14:37Z</cp:lastPrinted>
  <dcterms:created xsi:type="dcterms:W3CDTF">1998-08-11T09:19:24Z</dcterms:created>
  <dcterms:modified xsi:type="dcterms:W3CDTF">2019-12-29T02:33:24Z</dcterms:modified>
</cp:coreProperties>
</file>