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343" r:id="rId2"/>
    <p:sldId id="345" r:id="rId3"/>
    <p:sldId id="346" r:id="rId4"/>
    <p:sldId id="347" r:id="rId5"/>
    <p:sldId id="348" r:id="rId6"/>
    <p:sldId id="448" r:id="rId7"/>
    <p:sldId id="350" r:id="rId8"/>
    <p:sldId id="449" r:id="rId9"/>
    <p:sldId id="450" r:id="rId10"/>
    <p:sldId id="451" r:id="rId11"/>
    <p:sldId id="452" r:id="rId12"/>
    <p:sldId id="453" r:id="rId13"/>
    <p:sldId id="454" r:id="rId14"/>
    <p:sldId id="455" r:id="rId15"/>
    <p:sldId id="456" r:id="rId16"/>
    <p:sldId id="457" r:id="rId17"/>
    <p:sldId id="458" r:id="rId18"/>
    <p:sldId id="459" r:id="rId19"/>
    <p:sldId id="460" r:id="rId20"/>
    <p:sldId id="461" r:id="rId21"/>
    <p:sldId id="462" r:id="rId22"/>
    <p:sldId id="463" r:id="rId23"/>
    <p:sldId id="464" r:id="rId24"/>
    <p:sldId id="465" r:id="rId25"/>
    <p:sldId id="466" r:id="rId26"/>
    <p:sldId id="467" r:id="rId27"/>
  </p:sldIdLst>
  <p:sldSz cx="12192000" cy="6858000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0000"/>
    <a:srgbClr val="FFCCCC"/>
    <a:srgbClr val="CCCCFF"/>
    <a:srgbClr val="CCECFF"/>
    <a:srgbClr val="9999FF"/>
    <a:srgbClr val="A50021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11" autoAdjust="0"/>
    <p:restoredTop sz="94568" autoAdjust="0"/>
  </p:normalViewPr>
  <p:slideViewPr>
    <p:cSldViewPr>
      <p:cViewPr varScale="1">
        <p:scale>
          <a:sx n="68" d="100"/>
          <a:sy n="68" d="100"/>
        </p:scale>
        <p:origin x="438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-54"/>
    </p:cViewPr>
  </p:notesTextViewPr>
  <p:sorterViewPr>
    <p:cViewPr>
      <p:scale>
        <a:sx n="66" d="100"/>
        <a:sy n="66" d="100"/>
      </p:scale>
      <p:origin x="0" y="216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lower-haswel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lower-haswel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cpe-examp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842173350582"/>
          <c:y val="7.3107049608355096E-2"/>
          <c:w val="0.82923673997412695"/>
          <c:h val="0.71801566579634502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</c:v>
                </c:pt>
                <c:pt idx="1">
                  <c:v>0.38247999999999999</c:v>
                </c:pt>
                <c:pt idx="2">
                  <c:v>1.529026</c:v>
                </c:pt>
                <c:pt idx="3">
                  <c:v>3.439454</c:v>
                </c:pt>
                <c:pt idx="4">
                  <c:v>6.1138879999999913</c:v>
                </c:pt>
                <c:pt idx="5">
                  <c:v>9.5525529999999996</c:v>
                </c:pt>
                <c:pt idx="6">
                  <c:v>13.75432</c:v>
                </c:pt>
                <c:pt idx="7">
                  <c:v>18.721091999999999</c:v>
                </c:pt>
                <c:pt idx="8">
                  <c:v>24.451184000000001</c:v>
                </c:pt>
                <c:pt idx="9">
                  <c:v>30.945739999999919</c:v>
                </c:pt>
                <c:pt idx="10">
                  <c:v>38.204385000000002</c:v>
                </c:pt>
                <c:pt idx="11">
                  <c:v>46.226627999999998</c:v>
                </c:pt>
                <c:pt idx="12">
                  <c:v>55.013938000000003</c:v>
                </c:pt>
                <c:pt idx="13">
                  <c:v>64.564981000000003</c:v>
                </c:pt>
                <c:pt idx="14">
                  <c:v>74.879954999999995</c:v>
                </c:pt>
                <c:pt idx="15">
                  <c:v>85.968007999999998</c:v>
                </c:pt>
                <c:pt idx="16">
                  <c:v>97.809497999999977</c:v>
                </c:pt>
                <c:pt idx="17">
                  <c:v>110.416061</c:v>
                </c:pt>
                <c:pt idx="18">
                  <c:v>123.79652900000001</c:v>
                </c:pt>
                <c:pt idx="19">
                  <c:v>137.93689800000001</c:v>
                </c:pt>
                <c:pt idx="20">
                  <c:v>152.830521</c:v>
                </c:pt>
                <c:pt idx="21">
                  <c:v>168.48597100000001</c:v>
                </c:pt>
                <c:pt idx="22">
                  <c:v>184.916539</c:v>
                </c:pt>
                <c:pt idx="23">
                  <c:v>202.114667</c:v>
                </c:pt>
                <c:pt idx="24">
                  <c:v>220.06251</c:v>
                </c:pt>
                <c:pt idx="25">
                  <c:v>238.807323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C29-4C08-B5E1-C4DF01E1A4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3974272"/>
        <c:axId val="154112768"/>
      </c:scatterChart>
      <c:valAx>
        <c:axId val="153974272"/>
        <c:scaling>
          <c:orientation val="minMax"/>
          <c:max val="50000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01"/>
              <c:y val="0.885117493472584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4112768"/>
        <c:crosses val="autoZero"/>
        <c:crossBetween val="midCat"/>
      </c:valAx>
      <c:valAx>
        <c:axId val="154112768"/>
        <c:scaling>
          <c:orientation val="minMax"/>
          <c:max val="25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2.0698576972833099E-2"/>
              <c:y val="0.287206266318538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3974272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842173350582"/>
          <c:y val="7.3107049608355096E-2"/>
          <c:w val="0.82923673997412695"/>
          <c:h val="0.71801566579634502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</c:v>
                </c:pt>
                <c:pt idx="1">
                  <c:v>0.38247999999999999</c:v>
                </c:pt>
                <c:pt idx="2">
                  <c:v>1.529026</c:v>
                </c:pt>
                <c:pt idx="3">
                  <c:v>3.439454</c:v>
                </c:pt>
                <c:pt idx="4">
                  <c:v>6.1138879999999887</c:v>
                </c:pt>
                <c:pt idx="5">
                  <c:v>9.5525529999999996</c:v>
                </c:pt>
                <c:pt idx="6">
                  <c:v>13.75432</c:v>
                </c:pt>
                <c:pt idx="7">
                  <c:v>18.721091999999999</c:v>
                </c:pt>
                <c:pt idx="8">
                  <c:v>24.451184000000001</c:v>
                </c:pt>
                <c:pt idx="9">
                  <c:v>30.945739999999901</c:v>
                </c:pt>
                <c:pt idx="10">
                  <c:v>38.204385000000002</c:v>
                </c:pt>
                <c:pt idx="11">
                  <c:v>46.226627999999998</c:v>
                </c:pt>
                <c:pt idx="12">
                  <c:v>55.013938000000003</c:v>
                </c:pt>
                <c:pt idx="13">
                  <c:v>64.564981000000003</c:v>
                </c:pt>
                <c:pt idx="14">
                  <c:v>74.879954999999995</c:v>
                </c:pt>
                <c:pt idx="15">
                  <c:v>85.968007999999998</c:v>
                </c:pt>
                <c:pt idx="16">
                  <c:v>97.809497999999977</c:v>
                </c:pt>
                <c:pt idx="17">
                  <c:v>110.416061</c:v>
                </c:pt>
                <c:pt idx="18">
                  <c:v>123.79652900000001</c:v>
                </c:pt>
                <c:pt idx="19">
                  <c:v>137.93689800000001</c:v>
                </c:pt>
                <c:pt idx="20">
                  <c:v>152.830521</c:v>
                </c:pt>
                <c:pt idx="21">
                  <c:v>168.48597100000001</c:v>
                </c:pt>
                <c:pt idx="22">
                  <c:v>184.916539</c:v>
                </c:pt>
                <c:pt idx="23">
                  <c:v>202.114667</c:v>
                </c:pt>
                <c:pt idx="24">
                  <c:v>220.06251</c:v>
                </c:pt>
                <c:pt idx="25">
                  <c:v>238.807323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C7A7-4217-A272-46C6AF94B1DF}"/>
            </c:ext>
          </c:extLst>
        </c:ser>
        <c:ser>
          <c:idx val="1"/>
          <c:order val="1"/>
          <c:tx>
            <c:strRef>
              <c:f>lower!$I$24</c:f>
              <c:strCache>
                <c:ptCount val="1"/>
                <c:pt idx="0">
                  <c:v>lower2</c:v>
                </c:pt>
              </c:strCache>
            </c:strRef>
          </c:tx>
          <c:spPr>
            <a:ln w="25400">
              <a:solidFill>
                <a:srgbClr val="333333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lower!$I$25:$I$50</c:f>
              <c:numCache>
                <c:formatCode>General</c:formatCode>
                <c:ptCount val="26"/>
                <c:pt idx="0">
                  <c:v>0</c:v>
                </c:pt>
                <c:pt idx="1">
                  <c:v>3.8000000000000002E-5</c:v>
                </c:pt>
                <c:pt idx="2">
                  <c:v>7.7000000000000001E-5</c:v>
                </c:pt>
                <c:pt idx="3">
                  <c:v>1.15E-4</c:v>
                </c:pt>
                <c:pt idx="4">
                  <c:v>1.5300000000000001E-4</c:v>
                </c:pt>
                <c:pt idx="5">
                  <c:v>1.9100000000000001E-4</c:v>
                </c:pt>
                <c:pt idx="6">
                  <c:v>2.2900000000000001E-4</c:v>
                </c:pt>
                <c:pt idx="7">
                  <c:v>2.6699999999999998E-4</c:v>
                </c:pt>
                <c:pt idx="8">
                  <c:v>3.0600000000000001E-4</c:v>
                </c:pt>
                <c:pt idx="9">
                  <c:v>3.4400000000000001E-4</c:v>
                </c:pt>
                <c:pt idx="10">
                  <c:v>3.8200000000000002E-4</c:v>
                </c:pt>
                <c:pt idx="11">
                  <c:v>4.2000000000000002E-4</c:v>
                </c:pt>
                <c:pt idx="12">
                  <c:v>4.5800000000000002E-4</c:v>
                </c:pt>
                <c:pt idx="13">
                  <c:v>4.9700000000000005E-4</c:v>
                </c:pt>
                <c:pt idx="14">
                  <c:v>5.3499999999999999E-4</c:v>
                </c:pt>
                <c:pt idx="15">
                  <c:v>5.7300000000000005E-4</c:v>
                </c:pt>
                <c:pt idx="16">
                  <c:v>6.11E-4</c:v>
                </c:pt>
                <c:pt idx="17">
                  <c:v>6.4899999999999995E-4</c:v>
                </c:pt>
                <c:pt idx="18">
                  <c:v>6.87E-4</c:v>
                </c:pt>
                <c:pt idx="19">
                  <c:v>7.2599999999999997E-4</c:v>
                </c:pt>
                <c:pt idx="20">
                  <c:v>7.6400000000000003E-4</c:v>
                </c:pt>
                <c:pt idx="21">
                  <c:v>8.0199999999999998E-4</c:v>
                </c:pt>
                <c:pt idx="22">
                  <c:v>8.4000000000000003E-4</c:v>
                </c:pt>
                <c:pt idx="23">
                  <c:v>8.7799999999999998E-4</c:v>
                </c:pt>
                <c:pt idx="24">
                  <c:v>9.1699999999999995E-4</c:v>
                </c:pt>
                <c:pt idx="25">
                  <c:v>9.5500000000000001E-4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7A7-4217-A272-46C6AF94B1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9631232"/>
        <c:axId val="160233344"/>
      </c:scatterChart>
      <c:valAx>
        <c:axId val="159631232"/>
        <c:scaling>
          <c:orientation val="minMax"/>
          <c:max val="50000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01"/>
              <c:y val="0.885117493472584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60233344"/>
        <c:crosses val="autoZero"/>
        <c:crossBetween val="midCat"/>
      </c:valAx>
      <c:valAx>
        <c:axId val="160233344"/>
        <c:scaling>
          <c:orientation val="minMax"/>
          <c:max val="25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2.0698576972833099E-2"/>
              <c:y val="0.287206266318538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9631232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6807817589577"/>
          <c:y val="6.3380426983446495E-2"/>
          <c:w val="0.81758957654723097"/>
          <c:h val="0.76995481668779497"/>
        </c:manualLayout>
      </c:layout>
      <c:scatterChart>
        <c:scatterStyle val="lineMarker"/>
        <c:varyColors val="0"/>
        <c:ser>
          <c:idx val="0"/>
          <c:order val="0"/>
          <c:tx>
            <c:strRef>
              <c:f>'cpe2'!$A$3</c:f>
              <c:strCache>
                <c:ptCount val="1"/>
                <c:pt idx="0">
                  <c:v>psum1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'cpe2'!$B$3:$AE$3</c:f>
              <c:numCache>
                <c:formatCode>General</c:formatCode>
                <c:ptCount val="30"/>
                <c:pt idx="1">
                  <c:v>2112.6</c:v>
                </c:pt>
                <c:pt idx="2">
                  <c:v>1451.1</c:v>
                </c:pt>
                <c:pt idx="3">
                  <c:v>1188.5999999999999</c:v>
                </c:pt>
                <c:pt idx="4">
                  <c:v>1218</c:v>
                </c:pt>
                <c:pt idx="5">
                  <c:v>2131.5</c:v>
                </c:pt>
                <c:pt idx="6">
                  <c:v>1247.4000000000001</c:v>
                </c:pt>
                <c:pt idx="7">
                  <c:v>2003.4</c:v>
                </c:pt>
                <c:pt idx="8">
                  <c:v>1190.7</c:v>
                </c:pt>
                <c:pt idx="9">
                  <c:v>1117.2</c:v>
                </c:pt>
                <c:pt idx="10">
                  <c:v>758.1</c:v>
                </c:pt>
                <c:pt idx="11">
                  <c:v>2020.2</c:v>
                </c:pt>
                <c:pt idx="12">
                  <c:v>1629.6</c:v>
                </c:pt>
                <c:pt idx="13">
                  <c:v>1686.3</c:v>
                </c:pt>
                <c:pt idx="14">
                  <c:v>1211.7</c:v>
                </c:pt>
                <c:pt idx="15">
                  <c:v>1568.7</c:v>
                </c:pt>
                <c:pt idx="16">
                  <c:v>1841.7</c:v>
                </c:pt>
                <c:pt idx="17">
                  <c:v>1543.5</c:v>
                </c:pt>
                <c:pt idx="18">
                  <c:v>1358.7</c:v>
                </c:pt>
                <c:pt idx="19">
                  <c:v>2011.8</c:v>
                </c:pt>
                <c:pt idx="20">
                  <c:v>2066.4</c:v>
                </c:pt>
                <c:pt idx="21">
                  <c:v>1373.4</c:v>
                </c:pt>
                <c:pt idx="22">
                  <c:v>1635.9</c:v>
                </c:pt>
                <c:pt idx="23">
                  <c:v>2032.8</c:v>
                </c:pt>
                <c:pt idx="24">
                  <c:v>2058</c:v>
                </c:pt>
                <c:pt idx="25">
                  <c:v>787.5</c:v>
                </c:pt>
                <c:pt idx="26">
                  <c:v>1539.3</c:v>
                </c:pt>
                <c:pt idx="27">
                  <c:v>1285.2</c:v>
                </c:pt>
                <c:pt idx="28">
                  <c:v>905.1</c:v>
                </c:pt>
                <c:pt idx="29">
                  <c:v>1938.3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C70-4167-BAB2-68D8E3193A7E}"/>
            </c:ext>
          </c:extLst>
        </c:ser>
        <c:ser>
          <c:idx val="1"/>
          <c:order val="1"/>
          <c:tx>
            <c:strRef>
              <c:f>'cpe2'!$A$4</c:f>
              <c:strCache>
                <c:ptCount val="1"/>
                <c:pt idx="0">
                  <c:v>psum1i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'cpe2'!$B$4:$AE$4</c:f>
              <c:numCache>
                <c:formatCode>General</c:formatCode>
                <c:ptCount val="30"/>
                <c:pt idx="0">
                  <c:v>367.79</c:v>
                </c:pt>
                <c:pt idx="1">
                  <c:v>2107.4299999999998</c:v>
                </c:pt>
                <c:pt idx="2">
                  <c:v>1449.43</c:v>
                </c:pt>
                <c:pt idx="3">
                  <c:v>1188.03</c:v>
                </c:pt>
                <c:pt idx="4">
                  <c:v>1224.0899999999999</c:v>
                </c:pt>
                <c:pt idx="5">
                  <c:v>2134.4699999999998</c:v>
                </c:pt>
                <c:pt idx="6">
                  <c:v>1242.1199999999999</c:v>
                </c:pt>
                <c:pt idx="7">
                  <c:v>1999.27</c:v>
                </c:pt>
                <c:pt idx="8">
                  <c:v>1188.03</c:v>
                </c:pt>
                <c:pt idx="9">
                  <c:v>1115.92</c:v>
                </c:pt>
                <c:pt idx="10">
                  <c:v>755.38</c:v>
                </c:pt>
                <c:pt idx="11">
                  <c:v>2017.29</c:v>
                </c:pt>
                <c:pt idx="12">
                  <c:v>1629.7</c:v>
                </c:pt>
                <c:pt idx="13">
                  <c:v>1683.79</c:v>
                </c:pt>
                <c:pt idx="14">
                  <c:v>1215.07</c:v>
                </c:pt>
                <c:pt idx="15">
                  <c:v>1575.62</c:v>
                </c:pt>
                <c:pt idx="16">
                  <c:v>1837.02</c:v>
                </c:pt>
                <c:pt idx="17">
                  <c:v>1548.58</c:v>
                </c:pt>
                <c:pt idx="18">
                  <c:v>1359.29</c:v>
                </c:pt>
                <c:pt idx="19">
                  <c:v>2008.28</c:v>
                </c:pt>
                <c:pt idx="20">
                  <c:v>2071.37</c:v>
                </c:pt>
                <c:pt idx="21">
                  <c:v>1377.32</c:v>
                </c:pt>
                <c:pt idx="22">
                  <c:v>1638.72</c:v>
                </c:pt>
                <c:pt idx="23">
                  <c:v>2035.32</c:v>
                </c:pt>
                <c:pt idx="24">
                  <c:v>2062.36</c:v>
                </c:pt>
                <c:pt idx="25">
                  <c:v>791.42999999999938</c:v>
                </c:pt>
                <c:pt idx="26">
                  <c:v>1539.57</c:v>
                </c:pt>
                <c:pt idx="27">
                  <c:v>1287.18</c:v>
                </c:pt>
                <c:pt idx="28">
                  <c:v>899.6</c:v>
                </c:pt>
                <c:pt idx="29">
                  <c:v>1936.17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C70-4167-BAB2-68D8E3193A7E}"/>
            </c:ext>
          </c:extLst>
        </c:ser>
        <c:ser>
          <c:idx val="2"/>
          <c:order val="2"/>
          <c:tx>
            <c:strRef>
              <c:f>'cpe2'!$A$5</c:f>
              <c:strCache>
                <c:ptCount val="1"/>
                <c:pt idx="0">
                  <c:v>psum2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'cpe2'!$B$5:$AE$5</c:f>
              <c:numCache>
                <c:formatCode>General</c:formatCode>
                <c:ptCount val="30"/>
                <c:pt idx="1">
                  <c:v>1535.1</c:v>
                </c:pt>
                <c:pt idx="2">
                  <c:v>1100.4000000000001</c:v>
                </c:pt>
                <c:pt idx="3">
                  <c:v>921.9</c:v>
                </c:pt>
                <c:pt idx="4">
                  <c:v>940.8</c:v>
                </c:pt>
                <c:pt idx="5">
                  <c:v>1545.6</c:v>
                </c:pt>
                <c:pt idx="6">
                  <c:v>949.2</c:v>
                </c:pt>
                <c:pt idx="7">
                  <c:v>1455.3</c:v>
                </c:pt>
                <c:pt idx="8">
                  <c:v>917.7</c:v>
                </c:pt>
                <c:pt idx="9">
                  <c:v>865.2</c:v>
                </c:pt>
                <c:pt idx="10">
                  <c:v>623.70000000000005</c:v>
                </c:pt>
                <c:pt idx="11">
                  <c:v>1467.9</c:v>
                </c:pt>
                <c:pt idx="12">
                  <c:v>1209.5999999999999</c:v>
                </c:pt>
                <c:pt idx="13">
                  <c:v>1253.7</c:v>
                </c:pt>
                <c:pt idx="14">
                  <c:v>936.6</c:v>
                </c:pt>
                <c:pt idx="15">
                  <c:v>1173.9000000000001</c:v>
                </c:pt>
                <c:pt idx="16">
                  <c:v>1352.4</c:v>
                </c:pt>
                <c:pt idx="17">
                  <c:v>1150.8</c:v>
                </c:pt>
                <c:pt idx="18">
                  <c:v>1029</c:v>
                </c:pt>
                <c:pt idx="19">
                  <c:v>1461.6</c:v>
                </c:pt>
                <c:pt idx="20">
                  <c:v>1509.9</c:v>
                </c:pt>
                <c:pt idx="21">
                  <c:v>1039.5</c:v>
                </c:pt>
                <c:pt idx="22">
                  <c:v>1215.9000000000001</c:v>
                </c:pt>
                <c:pt idx="23">
                  <c:v>1478.4</c:v>
                </c:pt>
                <c:pt idx="24">
                  <c:v>1505.7</c:v>
                </c:pt>
                <c:pt idx="25">
                  <c:v>642.6</c:v>
                </c:pt>
                <c:pt idx="26">
                  <c:v>1152.9000000000001</c:v>
                </c:pt>
                <c:pt idx="27">
                  <c:v>987</c:v>
                </c:pt>
                <c:pt idx="28">
                  <c:v>732.9</c:v>
                </c:pt>
                <c:pt idx="29">
                  <c:v>1419.6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C70-4167-BAB2-68D8E3193A7E}"/>
            </c:ext>
          </c:extLst>
        </c:ser>
        <c:ser>
          <c:idx val="3"/>
          <c:order val="3"/>
          <c:tx>
            <c:strRef>
              <c:f>'cpe2'!$A$6</c:f>
              <c:strCache>
                <c:ptCount val="1"/>
                <c:pt idx="0">
                  <c:v>psum2i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'cpe2'!$B$6:$AE$6</c:f>
              <c:numCache>
                <c:formatCode>General</c:formatCode>
                <c:ptCount val="30"/>
                <c:pt idx="0">
                  <c:v>367.66</c:v>
                </c:pt>
                <c:pt idx="1">
                  <c:v>1531.11</c:v>
                </c:pt>
                <c:pt idx="2">
                  <c:v>1091.05</c:v>
                </c:pt>
                <c:pt idx="3">
                  <c:v>916.23</c:v>
                </c:pt>
                <c:pt idx="4">
                  <c:v>940.33999999999912</c:v>
                </c:pt>
                <c:pt idx="5">
                  <c:v>1549.2</c:v>
                </c:pt>
                <c:pt idx="6">
                  <c:v>952.4</c:v>
                </c:pt>
                <c:pt idx="7">
                  <c:v>1458.77</c:v>
                </c:pt>
                <c:pt idx="8">
                  <c:v>916.23</c:v>
                </c:pt>
                <c:pt idx="9">
                  <c:v>868.01</c:v>
                </c:pt>
                <c:pt idx="10">
                  <c:v>626.87</c:v>
                </c:pt>
                <c:pt idx="11">
                  <c:v>1470.83</c:v>
                </c:pt>
                <c:pt idx="12">
                  <c:v>1211.6199999999999</c:v>
                </c:pt>
                <c:pt idx="13">
                  <c:v>1247.79</c:v>
                </c:pt>
                <c:pt idx="14">
                  <c:v>934.31999999999937</c:v>
                </c:pt>
                <c:pt idx="15">
                  <c:v>1175.45</c:v>
                </c:pt>
                <c:pt idx="16">
                  <c:v>1350.27</c:v>
                </c:pt>
                <c:pt idx="17">
                  <c:v>1157.3599999999999</c:v>
                </c:pt>
                <c:pt idx="18">
                  <c:v>1030.77</c:v>
                </c:pt>
                <c:pt idx="19">
                  <c:v>1464.8</c:v>
                </c:pt>
                <c:pt idx="20">
                  <c:v>1507</c:v>
                </c:pt>
                <c:pt idx="21">
                  <c:v>1042.82</c:v>
                </c:pt>
                <c:pt idx="22">
                  <c:v>1217.6400000000001</c:v>
                </c:pt>
                <c:pt idx="23">
                  <c:v>1482.89</c:v>
                </c:pt>
                <c:pt idx="24">
                  <c:v>1500.97</c:v>
                </c:pt>
                <c:pt idx="25">
                  <c:v>650.99</c:v>
                </c:pt>
                <c:pt idx="26">
                  <c:v>1151.33</c:v>
                </c:pt>
                <c:pt idx="27">
                  <c:v>982.54</c:v>
                </c:pt>
                <c:pt idx="28">
                  <c:v>723.32999999999936</c:v>
                </c:pt>
                <c:pt idx="29">
                  <c:v>1416.58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7C70-4167-BAB2-68D8E3193A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6296448"/>
        <c:axId val="216328064"/>
      </c:scatterChart>
      <c:valAx>
        <c:axId val="216296448"/>
        <c:scaling>
          <c:orientation val="minMax"/>
          <c:max val="200"/>
        </c:scaling>
        <c:delete val="0"/>
        <c:axPos val="b"/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Elements</a:t>
                </a:r>
              </a:p>
            </c:rich>
          </c:tx>
          <c:layout>
            <c:manualLayout>
              <c:xMode val="edge"/>
              <c:yMode val="edge"/>
              <c:x val="0.49022801302931601"/>
              <c:y val="0.90845267580988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6328064"/>
        <c:crosses val="autoZero"/>
        <c:crossBetween val="midCat"/>
      </c:valAx>
      <c:valAx>
        <c:axId val="21632806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Cycles</a:t>
                </a:r>
              </a:p>
            </c:rich>
          </c:tx>
          <c:layout>
            <c:manualLayout>
              <c:xMode val="edge"/>
              <c:yMode val="edge"/>
              <c:x val="2.6058631921824098E-2"/>
              <c:y val="0.3896723472946159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6296448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4122738" y="6653213"/>
            <a:ext cx="1027112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79" tIns="44485" rIns="87379" bIns="44485">
            <a:spAutoFit/>
          </a:bodyPr>
          <a:lstStyle>
            <a:lvl1pPr defTabSz="869950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99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B263824A-3C48-49C1-AA8F-B42ED36436B8}" type="slidenum">
              <a:rPr lang="en-US" altLang="en-US" sz="1200" b="0" smtClean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413094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7" tIns="44485" rIns="90557" bIns="444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4094163" y="6653213"/>
            <a:ext cx="1082675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79" tIns="44485" rIns="87379" bIns="44485">
            <a:spAutoFit/>
          </a:bodyPr>
          <a:lstStyle>
            <a:lvl1pPr defTabSz="869950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99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995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99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A5A47C74-C64B-4BC6-979E-3009F0E95004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7050"/>
            <a:ext cx="4640262" cy="2611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945776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Print notes slides for </a:t>
            </a:r>
            <a:r>
              <a:rPr lang="en-US" altLang="en-US"/>
              <a:t>this lecture</a:t>
            </a:r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/>
              <a:t>On pass 0,</a:t>
            </a:r>
            <a:r>
              <a:rPr lang="en-US" baseline="0" dirty="0"/>
              <a:t> B[0] is correctly set to 3.  Pass 1 is tricky: B[1] is set to 0, then 3, then 3+itself=6, and finally 6+16=22.  Pass 3 is again OK.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40262" cy="2611438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430855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290234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491468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645138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776997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014841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120674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439005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081780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935921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087737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721849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2139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B4978400-43D5-48A8-AFF6-3C8608E370B8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1521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1" y="1524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514601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Code Optimization and Performance</a:t>
            </a:r>
            <a:br>
              <a:rPr lang="en-US" altLang="en-US"/>
            </a:br>
            <a:r>
              <a:rPr lang="en-US" altLang="en-US"/>
              <a:t> 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1" y="4648201"/>
            <a:ext cx="5718175" cy="709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80000"/>
              </a:lnSpc>
              <a:defRPr/>
            </a:pPr>
            <a:endParaRPr lang="en-US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43250" y="762001"/>
            <a:ext cx="6142038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Lower-Case Conversion Performance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/>
              <a:t>Time quadruples when double string length</a:t>
            </a:r>
          </a:p>
          <a:p>
            <a:pPr lvl="1" eaLnBrk="1" hangingPunct="1"/>
            <a:r>
              <a:rPr lang="en-US"/>
              <a:t>Quadratic performance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7682118"/>
              </p:ext>
            </p:extLst>
          </p:nvPr>
        </p:nvGraphicFramePr>
        <p:xfrm>
          <a:off x="1993900" y="2620246"/>
          <a:ext cx="8128000" cy="344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7125161" y="3887295"/>
            <a:ext cx="585545" cy="198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7432" tIns="27432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sz="1200" b="0" dirty="0">
                <a:solidFill>
                  <a:srgbClr val="000000"/>
                </a:solidFill>
                <a:latin typeface="Courier New"/>
                <a:cs typeface="Courier New"/>
              </a:rPr>
              <a:t>lower1</a:t>
            </a:r>
          </a:p>
        </p:txBody>
      </p:sp>
    </p:spTree>
    <p:extLst>
      <p:ext uri="{BB962C8B-B14F-4D97-AF65-F5344CB8AC3E}">
        <p14:creationId xmlns:p14="http://schemas.microsoft.com/office/powerpoint/2010/main" val="397528537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Convert Loop To Goto Form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4988720"/>
            <a:ext cx="11076516" cy="1456529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z="1800" dirty="0"/>
              <a:t> </a:t>
            </a:r>
            <a:r>
              <a:rPr lang="en-US" sz="1800" dirty="0" err="1">
                <a:latin typeface="Courier New" pitchFamily="49" charset="0"/>
              </a:rPr>
              <a:t>strlen</a:t>
            </a:r>
            <a:r>
              <a:rPr lang="en-US" sz="1800" dirty="0"/>
              <a:t> executed every iteration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733801" y="1143001"/>
            <a:ext cx="4962525" cy="3693319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if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&gt;= </a:t>
            </a:r>
            <a:r>
              <a:rPr lang="en-US" dirty="0" err="1">
                <a:latin typeface="Courier New" pitchFamily="49" charset="0"/>
              </a:rPr>
              <a:t>strlen</a:t>
            </a:r>
            <a:r>
              <a:rPr lang="en-US" dirty="0">
                <a:latin typeface="Courier New" pitchFamily="49" charset="0"/>
              </a:rPr>
              <a:t>(s))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</a:t>
            </a:r>
            <a:r>
              <a:rPr lang="en-US" dirty="0" err="1">
                <a:latin typeface="Courier New" pitchFamily="49" charset="0"/>
              </a:rPr>
              <a:t>goto</a:t>
            </a:r>
            <a:r>
              <a:rPr lang="en-US" dirty="0">
                <a:latin typeface="Courier New" pitchFamily="49" charset="0"/>
              </a:rPr>
              <a:t> done;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loop: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if (s[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&gt;= 'A' &amp;&amp; 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&lt;= 'Z')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  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if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</a:t>
            </a:r>
            <a:r>
              <a:rPr lang="en-US" dirty="0" err="1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dirty="0">
                <a:latin typeface="Courier New" pitchFamily="49" charset="0"/>
              </a:rPr>
              <a:t>(s))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</a:t>
            </a:r>
            <a:r>
              <a:rPr lang="en-US" dirty="0" err="1">
                <a:latin typeface="Courier New" pitchFamily="49" charset="0"/>
              </a:rPr>
              <a:t>goto</a:t>
            </a:r>
            <a:r>
              <a:rPr lang="en-US" dirty="0">
                <a:latin typeface="Courier New" pitchFamily="49" charset="0"/>
              </a:rPr>
              <a:t> loop;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done: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8548353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Calling Strlen</a:t>
            </a:r>
          </a:p>
        </p:txBody>
      </p:sp>
      <p:sp>
        <p:nvSpPr>
          <p:cNvPr id="77209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4114800"/>
            <a:ext cx="11076516" cy="2330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 err="1"/>
              <a:t>Strlen</a:t>
            </a:r>
            <a:r>
              <a:rPr lang="en-US" sz="2000" dirty="0"/>
              <a:t> performance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Only way to determine length of string is to scan its entire length, looking for NUL character.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Overall performance, string of length 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N calls to </a:t>
            </a:r>
            <a:r>
              <a:rPr lang="en-US" sz="1800" dirty="0" err="1"/>
              <a:t>strlen</a:t>
            </a:r>
            <a:r>
              <a:rPr lang="en-US" sz="1800" dirty="0"/>
              <a:t>, each takes O(N) time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Overall O(N</a:t>
            </a:r>
            <a:r>
              <a:rPr lang="en-US" sz="1800" baseline="30000" dirty="0"/>
              <a:t>2</a:t>
            </a:r>
            <a:r>
              <a:rPr lang="en-US" sz="1800" dirty="0"/>
              <a:t>) performance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733801" y="990600"/>
            <a:ext cx="4962525" cy="286232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/* My version of strlen */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size_t strlen(const char *s)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  size_t length = 0;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	s++; 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	length++;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606817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Improving Performance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886200"/>
            <a:ext cx="11076516" cy="2559050"/>
          </a:xfrm>
        </p:spPr>
        <p:txBody>
          <a:bodyPr/>
          <a:lstStyle/>
          <a:p>
            <a:pPr lvl="1" eaLnBrk="1" hangingPunct="1"/>
            <a:r>
              <a:rPr lang="en-US" dirty="0"/>
              <a:t>Move call to </a:t>
            </a:r>
            <a:r>
              <a:rPr lang="en-US" dirty="0" err="1">
                <a:latin typeface="Courier New" pitchFamily="49" charset="0"/>
              </a:rPr>
              <a:t>strlen</a:t>
            </a:r>
            <a:r>
              <a:rPr lang="en-US" dirty="0"/>
              <a:t> outside of loop</a:t>
            </a:r>
          </a:p>
          <a:p>
            <a:pPr lvl="1" eaLnBrk="1" hangingPunct="1"/>
            <a:r>
              <a:rPr lang="en-US" dirty="0"/>
              <a:t>Since result does not change from one iteration to another</a:t>
            </a:r>
          </a:p>
          <a:p>
            <a:pPr lvl="1" eaLnBrk="1" hangingPunct="1"/>
            <a:r>
              <a:rPr lang="en-US" dirty="0"/>
              <a:t>Form of code motion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505200" y="1143001"/>
            <a:ext cx="5007780" cy="2305759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dirty="0">
                <a:solidFill>
                  <a:srgbClr val="A50021"/>
                </a:solidFill>
                <a:latin typeface="Courier New" pitchFamily="49" charset="0"/>
              </a:rPr>
              <a:t> = </a:t>
            </a:r>
            <a:r>
              <a:rPr lang="en-US" dirty="0" err="1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dirty="0">
                <a:latin typeface="Courier New" pitchFamily="49" charset="0"/>
              </a:rPr>
              <a:t>(s);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</a:t>
            </a:r>
            <a:r>
              <a:rPr lang="en-US" dirty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if (s[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&gt;= 'A' &amp;&amp; 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&lt;= 'Z')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  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8342239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Lower-Case Conversion Performance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/>
              <a:t>Time doubles when double string length</a:t>
            </a:r>
          </a:p>
          <a:p>
            <a:pPr lvl="1" eaLnBrk="1" hangingPunct="1"/>
            <a:r>
              <a:rPr lang="en-US"/>
              <a:t>Linear performance of lower2</a:t>
            </a:r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1993900" y="2620246"/>
            <a:ext cx="8128000" cy="3441700"/>
            <a:chOff x="0" y="0"/>
            <a:chExt cx="773" cy="383"/>
          </a:xfrm>
        </p:grpSpPr>
        <p:graphicFrame>
          <p:nvGraphicFramePr>
            <p:cNvPr id="15" name="Chart 14"/>
            <p:cNvGraphicFramePr>
              <a:graphicFrameLocks/>
            </p:cNvGraphicFramePr>
            <p:nvPr/>
          </p:nvGraphicFramePr>
          <p:xfrm>
            <a:off x="0" y="0"/>
            <a:ext cx="773" cy="38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488" y="141"/>
              <a:ext cx="56" cy="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n-US" sz="1200" b="0" dirty="0">
                  <a:solidFill>
                    <a:srgbClr val="000000"/>
                  </a:solidFill>
                  <a:latin typeface="Courier New"/>
                  <a:cs typeface="Courier New"/>
                </a:rPr>
                <a:t>lower1</a:t>
              </a:r>
            </a:p>
          </p:txBody>
        </p:sp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467" y="269"/>
              <a:ext cx="56" cy="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7432" tIns="27432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n-US" sz="1200" b="0" dirty="0">
                  <a:solidFill>
                    <a:srgbClr val="000000"/>
                  </a:solidFill>
                  <a:latin typeface="Courier New"/>
                  <a:cs typeface="Courier New"/>
                </a:rPr>
                <a:t>lower2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428439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Optimization Blocker: Procedure Calls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2000" i="1" dirty="0"/>
              <a:t>Why couldn’t compiler move </a:t>
            </a:r>
            <a:r>
              <a:rPr lang="en-US" sz="2000" dirty="0" err="1">
                <a:latin typeface="Courier New" pitchFamily="49" charset="0"/>
              </a:rPr>
              <a:t>strlen</a:t>
            </a:r>
            <a:r>
              <a:rPr lang="en-US" sz="2000" i="1" dirty="0"/>
              <a:t> out of  inner loop?</a:t>
            </a:r>
          </a:p>
          <a:p>
            <a:pPr lvl="1" eaLnBrk="1" hangingPunct="1">
              <a:defRPr/>
            </a:pPr>
            <a:r>
              <a:rPr lang="en-US" sz="1800" dirty="0"/>
              <a:t>Procedure may have side effects</a:t>
            </a:r>
          </a:p>
          <a:p>
            <a:pPr lvl="2" eaLnBrk="1" hangingPunct="1">
              <a:defRPr/>
            </a:pPr>
            <a:r>
              <a:rPr lang="en-US" sz="1600" dirty="0"/>
              <a:t>Might alter global state each time called</a:t>
            </a:r>
          </a:p>
          <a:p>
            <a:pPr lvl="1" eaLnBrk="1" hangingPunct="1">
              <a:defRPr/>
            </a:pPr>
            <a:r>
              <a:rPr lang="en-US" sz="1800" dirty="0"/>
              <a:t>Function may not return same value for given arguments</a:t>
            </a:r>
          </a:p>
          <a:p>
            <a:pPr lvl="2" eaLnBrk="1" hangingPunct="1">
              <a:defRPr/>
            </a:pPr>
            <a:r>
              <a:rPr lang="en-US" sz="1600" dirty="0"/>
              <a:t>Depends on other parts of global state</a:t>
            </a:r>
          </a:p>
          <a:p>
            <a:pPr lvl="2" eaLnBrk="1" hangingPunct="1">
              <a:defRPr/>
            </a:pPr>
            <a:r>
              <a:rPr lang="en-US" sz="1600" dirty="0"/>
              <a:t>Procedure </a:t>
            </a:r>
            <a:r>
              <a:rPr lang="en-US" sz="1600" dirty="0">
                <a:latin typeface="Courier New" pitchFamily="49" charset="0"/>
              </a:rPr>
              <a:t>lower</a:t>
            </a:r>
            <a:r>
              <a:rPr lang="en-US" sz="1600" dirty="0"/>
              <a:t> could interact with </a:t>
            </a:r>
            <a:r>
              <a:rPr lang="en-US" sz="1600" dirty="0" err="1">
                <a:latin typeface="Courier New" pitchFamily="49" charset="0"/>
              </a:rPr>
              <a:t>strlen</a:t>
            </a:r>
            <a:endParaRPr lang="en-US" sz="1600" dirty="0"/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Warning:</a:t>
            </a:r>
          </a:p>
          <a:p>
            <a:pPr lvl="1" eaLnBrk="1" hangingPunct="1">
              <a:defRPr/>
            </a:pPr>
            <a:r>
              <a:rPr lang="en-US" sz="1800" dirty="0"/>
              <a:t>Compiler treats procedure call as a black box</a:t>
            </a:r>
          </a:p>
          <a:p>
            <a:pPr lvl="1" eaLnBrk="1" hangingPunct="1">
              <a:defRPr/>
            </a:pPr>
            <a:r>
              <a:rPr lang="en-US" sz="1800" dirty="0"/>
              <a:t>Weak optimizations near them</a:t>
            </a:r>
          </a:p>
          <a:p>
            <a:pPr eaLnBrk="1" hangingPunct="1">
              <a:defRPr/>
            </a:pPr>
            <a:r>
              <a:rPr lang="en-US" sz="2000" dirty="0"/>
              <a:t>Remedies:</a:t>
            </a:r>
          </a:p>
          <a:p>
            <a:pPr lvl="1" eaLnBrk="1" hangingPunct="1">
              <a:defRPr/>
            </a:pPr>
            <a:r>
              <a:rPr lang="en-US" sz="1800" dirty="0"/>
              <a:t>Use inline functions</a:t>
            </a:r>
          </a:p>
          <a:p>
            <a:pPr lvl="2">
              <a:defRPr/>
            </a:pPr>
            <a:r>
              <a:rPr lang="en-US" dirty="0"/>
              <a:t>GCC does this with –O1</a:t>
            </a:r>
          </a:p>
          <a:p>
            <a:pPr lvl="3">
              <a:defRPr/>
            </a:pPr>
            <a:r>
              <a:rPr lang="en-US" dirty="0"/>
              <a:t>But only within single file</a:t>
            </a:r>
          </a:p>
          <a:p>
            <a:pPr lvl="1" eaLnBrk="1" hangingPunct="1">
              <a:defRPr/>
            </a:pPr>
            <a:r>
              <a:rPr lang="en-US" sz="1800" dirty="0"/>
              <a:t>Do your own code motion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324600" y="3733800"/>
            <a:ext cx="4038600" cy="286232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lencnt</a:t>
            </a:r>
            <a:r>
              <a:rPr lang="en-US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strlen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const</a:t>
            </a:r>
            <a:r>
              <a:rPr lang="en-US" dirty="0">
                <a:latin typeface="Courier New" pitchFamily="49" charset="0"/>
              </a:rPr>
              <a:t> char *s)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length = 0;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	s++; length++;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</a:rPr>
              <a:t>lencnt</a:t>
            </a:r>
            <a:r>
              <a:rPr lang="en-US" dirty="0">
                <a:latin typeface="Courier New" pitchFamily="49" charset="0"/>
              </a:rPr>
              <a:t> += length;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4962876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Memory Matters</a:t>
            </a:r>
          </a:p>
        </p:txBody>
      </p:sp>
      <p:sp>
        <p:nvSpPr>
          <p:cNvPr id="18435" name="Rectangle 9"/>
          <p:cNvSpPr>
            <a:spLocks noGrp="1" noChangeArrowheads="1"/>
          </p:cNvSpPr>
          <p:nvPr>
            <p:ph idx="1"/>
          </p:nvPr>
        </p:nvSpPr>
        <p:spPr>
          <a:xfrm>
            <a:off x="387351" y="5566792"/>
            <a:ext cx="11076516" cy="878458"/>
          </a:xfrm>
        </p:spPr>
        <p:txBody>
          <a:bodyPr/>
          <a:lstStyle/>
          <a:p>
            <a:pPr lvl="1" eaLnBrk="1" hangingPunct="1"/>
            <a:r>
              <a:rPr lang="en-US" dirty="0"/>
              <a:t>Code updates </a:t>
            </a:r>
            <a:r>
              <a:rPr lang="en-US" dirty="0">
                <a:latin typeface="Courier New" pitchFamily="49" charset="0"/>
              </a:rPr>
              <a:t>b[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</a:t>
            </a:r>
            <a:r>
              <a:rPr lang="en-US" dirty="0"/>
              <a:t> on every iteration</a:t>
            </a:r>
          </a:p>
          <a:p>
            <a:pPr lvl="1" eaLnBrk="1" hangingPunct="1"/>
            <a:r>
              <a:rPr lang="en-US" dirty="0"/>
              <a:t>Why couldn’t compiler optimize this away?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3276600" y="3657600"/>
            <a:ext cx="5873402" cy="1667892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# sum_rows1 inner loop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.L4: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   (%rsi,%rax,8), %xmm0	# FP load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addsd</a:t>
            </a:r>
            <a:r>
              <a:rPr lang="en-US" sz="1400" dirty="0">
                <a:latin typeface="Courier New" pitchFamily="49" charset="0"/>
              </a:rPr>
              <a:t>   (%</a:t>
            </a:r>
            <a:r>
              <a:rPr lang="en-US" sz="1400" dirty="0" err="1">
                <a:latin typeface="Courier New" pitchFamily="49" charset="0"/>
              </a:rPr>
              <a:t>rdi</a:t>
            </a:r>
            <a:r>
              <a:rPr lang="en-US" sz="1400" dirty="0">
                <a:latin typeface="Courier New" pitchFamily="49" charset="0"/>
              </a:rPr>
              <a:t>), %xmm0		# FP add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   %xmm0, (%rsi,%rax,8)	# FP store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 $8,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    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     .L4</a:t>
            </a:r>
          </a:p>
        </p:txBody>
      </p:sp>
      <p:sp>
        <p:nvSpPr>
          <p:cNvPr id="18437" name="Line 4"/>
          <p:cNvSpPr>
            <a:spLocks noChangeShapeType="1"/>
          </p:cNvSpPr>
          <p:nvPr/>
        </p:nvSpPr>
        <p:spPr bwMode="auto">
          <a:xfrm>
            <a:off x="3810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2057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4623186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Memory Aliasing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5562600"/>
            <a:ext cx="11076516" cy="882649"/>
          </a:xfrm>
        </p:spPr>
        <p:txBody>
          <a:bodyPr/>
          <a:lstStyle/>
          <a:p>
            <a:pPr lvl="1" eaLnBrk="1" hangingPunct="1"/>
            <a:r>
              <a:rPr lang="en-US" dirty="0"/>
              <a:t>Code updates </a:t>
            </a:r>
            <a:r>
              <a:rPr lang="en-US" dirty="0">
                <a:latin typeface="Courier New" pitchFamily="49" charset="0"/>
              </a:rPr>
              <a:t>b[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</a:t>
            </a:r>
            <a:r>
              <a:rPr lang="en-US" dirty="0"/>
              <a:t> on every iteration</a:t>
            </a:r>
          </a:p>
          <a:p>
            <a:pPr lvl="1" eaLnBrk="1" hangingPunct="1"/>
            <a:r>
              <a:rPr lang="en-US" dirty="0"/>
              <a:t>Must consider possibility that these updates will affect program behavior</a:t>
            </a:r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3810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2057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long i, j;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for (i = 0; i &lt; n; i++) {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b[i] = 0;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    b[i] += a[i*n + j];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}</a:t>
            </a: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2057400" y="3733801"/>
            <a:ext cx="2311400" cy="1813317"/>
          </a:xfrm>
          <a:prstGeom prst="rect">
            <a:avLst/>
          </a:prstGeom>
          <a:solidFill>
            <a:srgbClr val="D5F1CF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4,   8,  16,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32,  64, 128};</a:t>
            </a:r>
          </a:p>
          <a:p>
            <a:pPr algn="l">
              <a:lnSpc>
                <a:spcPct val="100000"/>
              </a:lnSpc>
            </a:pP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double* B = A+3;</a:t>
            </a:r>
          </a:p>
          <a:p>
            <a:pPr algn="l">
              <a:lnSpc>
                <a:spcPct val="100000"/>
              </a:lnSpc>
            </a:pP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sum_rows1(A, B, 3);</a:t>
            </a:r>
          </a:p>
        </p:txBody>
      </p:sp>
      <p:sp>
        <p:nvSpPr>
          <p:cNvPr id="777224" name="Rectangle 8"/>
          <p:cNvSpPr>
            <a:spLocks noChangeArrowheads="1"/>
          </p:cNvSpPr>
          <p:nvPr/>
        </p:nvSpPr>
        <p:spPr bwMode="auto">
          <a:xfrm>
            <a:off x="7442200" y="4267200"/>
            <a:ext cx="2311400" cy="305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0: [3, 8, 16]</a:t>
            </a:r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7442200" y="3810000"/>
            <a:ext cx="2311400" cy="305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init:  [4, 8, 16]</a:t>
            </a:r>
          </a:p>
        </p:txBody>
      </p:sp>
      <p:sp>
        <p:nvSpPr>
          <p:cNvPr id="777226" name="Rectangle 10"/>
          <p:cNvSpPr>
            <a:spLocks noChangeArrowheads="1"/>
          </p:cNvSpPr>
          <p:nvPr/>
        </p:nvSpPr>
        <p:spPr bwMode="auto">
          <a:xfrm>
            <a:off x="7442200" y="4724400"/>
            <a:ext cx="2311400" cy="305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1: [3, 22, 16]</a:t>
            </a:r>
          </a:p>
        </p:txBody>
      </p:sp>
      <p:sp>
        <p:nvSpPr>
          <p:cNvPr id="777227" name="Rectangle 11"/>
          <p:cNvSpPr>
            <a:spLocks noChangeArrowheads="1"/>
          </p:cNvSpPr>
          <p:nvPr/>
        </p:nvSpPr>
        <p:spPr bwMode="auto">
          <a:xfrm>
            <a:off x="7442200" y="5203825"/>
            <a:ext cx="2311400" cy="3052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2: [3, 22, 224]</a:t>
            </a:r>
          </a:p>
        </p:txBody>
      </p:sp>
      <p:sp>
        <p:nvSpPr>
          <p:cNvPr id="19467" name="Text Box 12"/>
          <p:cNvSpPr txBox="1">
            <a:spLocks noChangeArrowheads="1"/>
          </p:cNvSpPr>
          <p:nvPr/>
        </p:nvSpPr>
        <p:spPr bwMode="auto">
          <a:xfrm>
            <a:off x="7315200" y="3352801"/>
            <a:ext cx="1256178" cy="347596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Value of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774583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24" grpId="0" animBg="1"/>
      <p:bldP spid="777226" grpId="0" animBg="1"/>
      <p:bldP spid="7772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Removing Aliasing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5410200"/>
            <a:ext cx="11076516" cy="1035050"/>
          </a:xfrm>
        </p:spPr>
        <p:txBody>
          <a:bodyPr/>
          <a:lstStyle/>
          <a:p>
            <a:pPr lvl="1" eaLnBrk="1" hangingPunct="1"/>
            <a:r>
              <a:rPr lang="en-US" dirty="0"/>
              <a:t>No need to store intermediate results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133600" y="3810000"/>
            <a:ext cx="5638800" cy="1280094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# sum_rows2 inner loop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.L10: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addsd</a:t>
            </a:r>
            <a:r>
              <a:rPr lang="en-US" sz="1400" dirty="0">
                <a:latin typeface="Courier New" pitchFamily="49" charset="0"/>
              </a:rPr>
              <a:t>   (%</a:t>
            </a:r>
            <a:r>
              <a:rPr lang="en-US" sz="1400" dirty="0" err="1">
                <a:latin typeface="Courier New" pitchFamily="49" charset="0"/>
              </a:rPr>
              <a:t>rdi</a:t>
            </a:r>
            <a:r>
              <a:rPr lang="en-US" sz="1400" dirty="0">
                <a:latin typeface="Courier New" pitchFamily="49" charset="0"/>
              </a:rPr>
              <a:t>), %xmm0	# FP load + add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    $8,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   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rdi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        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     .L10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3810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057400" y="1143001"/>
            <a:ext cx="5130800" cy="24860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sum_rows2(double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double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 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5872408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Optimization Blocker: Memory Aliasing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223838" indent="-223838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/>
              <a:t>Aliasing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/>
              <a:t>Two different memory references specify single location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/>
              <a:t>Easy to have happen in 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/>
              <a:t> Since allowed to do address arithmetic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/>
              <a:t> Direct access to storage structures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/>
              <a:t>Get in habit of introducing local variables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/>
              <a:t> Accumulating within loops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/>
              <a:t> </a:t>
            </a:r>
            <a:r>
              <a:rPr lang="en-US">
                <a:solidFill>
                  <a:srgbClr val="FF0000"/>
                </a:solidFill>
              </a:rPr>
              <a:t>Your way of telling compiler not to check for aliasing</a:t>
            </a:r>
          </a:p>
        </p:txBody>
      </p:sp>
    </p:spTree>
    <p:extLst>
      <p:ext uri="{BB962C8B-B14F-4D97-AF65-F5344CB8AC3E}">
        <p14:creationId xmlns:p14="http://schemas.microsoft.com/office/powerpoint/2010/main" val="100474356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Great Reality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i="1"/>
              <a:t>There’s more to performance than</a:t>
            </a:r>
          </a:p>
          <a:p>
            <a:pPr algn="ctr" eaLnBrk="1" hangingPunct="1">
              <a:defRPr/>
            </a:pPr>
            <a:r>
              <a:rPr lang="en-US" i="1"/>
              <a:t>asymptotic complexity</a:t>
            </a:r>
            <a:endParaRPr lang="en-US"/>
          </a:p>
          <a:p>
            <a:pPr eaLnBrk="1" hangingPunct="1">
              <a:defRPr/>
            </a:pPr>
            <a:r>
              <a:rPr lang="en-US"/>
              <a:t>Constant factors matter too!</a:t>
            </a:r>
          </a:p>
          <a:p>
            <a:pPr lvl="1" eaLnBrk="1" hangingPunct="1">
              <a:defRPr/>
            </a:pPr>
            <a:r>
              <a:rPr lang="en-US"/>
              <a:t>Easily see 10:1 performance range depending on how code is written</a:t>
            </a:r>
          </a:p>
          <a:p>
            <a:pPr lvl="1" eaLnBrk="1" hangingPunct="1">
              <a:defRPr/>
            </a:pPr>
            <a:r>
              <a:rPr lang="en-US"/>
              <a:t>Must optimize at multiple levels: </a:t>
            </a:r>
          </a:p>
          <a:p>
            <a:pPr lvl="2" eaLnBrk="1" hangingPunct="1">
              <a:defRPr/>
            </a:pPr>
            <a:r>
              <a:rPr lang="en-US"/>
              <a:t>Algorithm, data representations, procedures, and loops</a:t>
            </a:r>
          </a:p>
          <a:p>
            <a:pPr eaLnBrk="1" hangingPunct="1">
              <a:defRPr/>
            </a:pPr>
            <a:r>
              <a:rPr lang="en-US"/>
              <a:t>Must understand system to optimize performance</a:t>
            </a:r>
          </a:p>
          <a:p>
            <a:pPr lvl="1" eaLnBrk="1" hangingPunct="1">
              <a:defRPr/>
            </a:pPr>
            <a:r>
              <a:rPr lang="en-US"/>
              <a:t>How programs are compiled and executed</a:t>
            </a:r>
          </a:p>
          <a:p>
            <a:pPr lvl="1" eaLnBrk="1" hangingPunct="1">
              <a:defRPr/>
            </a:pPr>
            <a:r>
              <a:rPr lang="en-US"/>
              <a:t>How to measure program performance and identify bottlenecks</a:t>
            </a:r>
          </a:p>
          <a:p>
            <a:pPr lvl="1" eaLnBrk="1" hangingPunct="1">
              <a:defRPr/>
            </a:pPr>
            <a:r>
              <a:rPr lang="en-US"/>
              <a:t>How to improve performance without destroying code modularity, generality, readability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Exploiting Instruction-Level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general understanding of modern processor design</a:t>
            </a:r>
          </a:p>
          <a:p>
            <a:pPr lvl="1"/>
            <a:r>
              <a:rPr lang="en-US" dirty="0"/>
              <a:t>Hardware can execute multiple instructions in parallel</a:t>
            </a:r>
          </a:p>
          <a:p>
            <a:r>
              <a:rPr lang="en-US" dirty="0"/>
              <a:t>Performance limited by data dependencies</a:t>
            </a:r>
          </a:p>
          <a:p>
            <a:r>
              <a:rPr lang="en-US" dirty="0"/>
              <a:t>Simple transformations can yield dramatic performance improvement</a:t>
            </a:r>
          </a:p>
          <a:p>
            <a:pPr lvl="1"/>
            <a:r>
              <a:rPr lang="en-US" dirty="0"/>
              <a:t>Compilers often cannot make these transformations</a:t>
            </a:r>
          </a:p>
          <a:p>
            <a:pPr lvl="1"/>
            <a:r>
              <a:rPr lang="en-US" dirty="0"/>
              <a:t>Lack of </a:t>
            </a:r>
            <a:r>
              <a:rPr lang="en-US" dirty="0" err="1"/>
              <a:t>associativity</a:t>
            </a:r>
            <a:r>
              <a:rPr lang="en-US" dirty="0"/>
              <a:t> and </a:t>
            </a:r>
            <a:r>
              <a:rPr lang="en-US" dirty="0" err="1"/>
              <a:t>distributivity</a:t>
            </a:r>
            <a:r>
              <a:rPr lang="en-US" dirty="0"/>
              <a:t> in floating-point arithmetic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44315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2" y="247650"/>
            <a:ext cx="10204448" cy="742950"/>
          </a:xfrm>
        </p:spPr>
        <p:txBody>
          <a:bodyPr/>
          <a:lstStyle/>
          <a:p>
            <a:r>
              <a:rPr lang="en-US" dirty="0"/>
              <a:t>Benchmark Example: Data Type for Vectors</a:t>
            </a:r>
          </a:p>
        </p:txBody>
      </p:sp>
      <p:sp>
        <p:nvSpPr>
          <p:cNvPr id="20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3429000"/>
            <a:ext cx="11076516" cy="3016250"/>
          </a:xfrm>
        </p:spPr>
        <p:txBody>
          <a:bodyPr/>
          <a:lstStyle/>
          <a:p>
            <a:pPr marL="0" indent="0"/>
            <a:r>
              <a:rPr lang="en-US" dirty="0"/>
              <a:t>Data Types</a:t>
            </a:r>
          </a:p>
          <a:p>
            <a:pPr lvl="1"/>
            <a:r>
              <a:rPr lang="en-US" dirty="0"/>
              <a:t>Use different declarations for </a:t>
            </a:r>
            <a:r>
              <a:rPr lang="en-US" dirty="0" err="1">
                <a:latin typeface="Courier New" pitchFamily="49" charset="0"/>
              </a:rPr>
              <a:t>data_t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 err="1">
                <a:latin typeface="Courier New" pitchFamily="49" charset="0"/>
              </a:rPr>
              <a:t>int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>
                <a:latin typeface="Courier New" pitchFamily="49" charset="0"/>
              </a:rPr>
              <a:t>long</a:t>
            </a:r>
          </a:p>
          <a:p>
            <a:pPr lvl="1"/>
            <a:r>
              <a:rPr lang="en-US" dirty="0">
                <a:latin typeface="Courier New" pitchFamily="49" charset="0"/>
              </a:rPr>
              <a:t>float</a:t>
            </a:r>
          </a:p>
          <a:p>
            <a:pPr lvl="1"/>
            <a:r>
              <a:rPr lang="en-US" dirty="0">
                <a:latin typeface="Courier New" pitchFamily="49" charset="0"/>
              </a:rPr>
              <a:t>double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038822" y="1498526"/>
            <a:ext cx="4132541" cy="1320874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/* data structure for vectors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*data;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 </a:t>
            </a:r>
            <a:r>
              <a:rPr lang="en-US" sz="1600" dirty="0" err="1">
                <a:latin typeface="Courier New" pitchFamily="49" charset="0"/>
              </a:rPr>
              <a:t>vec</a:t>
            </a:r>
            <a:r>
              <a:rPr lang="en-US" sz="1600" dirty="0">
                <a:latin typeface="Courier New" pitchFamily="49" charset="0"/>
              </a:rPr>
              <a:t>;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171362" y="3733800"/>
            <a:ext cx="4492314" cy="2551980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/* retrieve vector element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and store at 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get_vec_element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(</a:t>
            </a:r>
            <a:r>
              <a:rPr lang="en-US" sz="1600" dirty="0" err="1">
                <a:latin typeface="Courier New" pitchFamily="49" charset="0"/>
              </a:rPr>
              <a:t>vec</a:t>
            </a:r>
            <a:r>
              <a:rPr lang="en-US" sz="1600" dirty="0">
                <a:latin typeface="Courier New" pitchFamily="49" charset="0"/>
              </a:rPr>
              <a:t> *v,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if (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 &gt;= v-&gt;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	return 0;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*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 = v-&gt;data[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return 1;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8027350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6324600" y="18415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dirty="0" err="1">
                <a:latin typeface="Courier New" pitchFamily="49" charset="0"/>
              </a:rPr>
              <a:t>len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324600" y="21336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data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8382001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9780902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cxnSp>
        <p:nvCxnSpPr>
          <p:cNvPr id="15" name="Straight Arrow Connector 14"/>
          <p:cNvCxnSpPr>
            <a:stCxn id="11" idx="3"/>
            <a:endCxn id="7" idx="1"/>
          </p:cNvCxnSpPr>
          <p:nvPr/>
        </p:nvCxnSpPr>
        <p:spPr bwMode="auto">
          <a:xfrm>
            <a:off x="7101137" y="2279650"/>
            <a:ext cx="926213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8739499" y="2133600"/>
            <a:ext cx="1041402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40034" y="1837381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415868" y="1837267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561378" y="1837267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len-1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8892989" y="2286000"/>
            <a:ext cx="733612" cy="1390"/>
          </a:xfrm>
          <a:prstGeom prst="line">
            <a:avLst/>
          </a:prstGeom>
          <a:noFill/>
          <a:ln w="635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05717235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Computation</a:t>
            </a:r>
          </a:p>
        </p:txBody>
      </p:sp>
      <p:sp>
        <p:nvSpPr>
          <p:cNvPr id="775171" name="Rectangle 3"/>
          <p:cNvSpPr>
            <a:spLocks noGrp="1" noChangeArrowheads="1"/>
          </p:cNvSpPr>
          <p:nvPr>
            <p:ph idx="1"/>
          </p:nvPr>
        </p:nvSpPr>
        <p:spPr>
          <a:xfrm>
            <a:off x="963084" y="4168270"/>
            <a:ext cx="11076516" cy="2276979"/>
          </a:xfrm>
        </p:spPr>
        <p:txBody>
          <a:bodyPr/>
          <a:lstStyle/>
          <a:p>
            <a:pPr marL="0" indent="0"/>
            <a:r>
              <a:rPr lang="en-US" sz="2400" dirty="0"/>
              <a:t>Data Types</a:t>
            </a:r>
          </a:p>
          <a:p>
            <a:pPr lvl="1"/>
            <a:r>
              <a:rPr lang="en-US" sz="2000" dirty="0"/>
              <a:t>Use different declarations for </a:t>
            </a:r>
            <a:r>
              <a:rPr lang="en-US" sz="2000" dirty="0" err="1">
                <a:latin typeface="Courier New" pitchFamily="49" charset="0"/>
              </a:rPr>
              <a:t>data_t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 err="1">
                <a:latin typeface="Courier New" pitchFamily="49" charset="0"/>
              </a:rPr>
              <a:t>int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>
                <a:latin typeface="Courier New" pitchFamily="49" charset="0"/>
              </a:rPr>
              <a:t>long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float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double</a:t>
            </a:r>
          </a:p>
        </p:txBody>
      </p:sp>
      <p:sp>
        <p:nvSpPr>
          <p:cNvPr id="775173" name="Rectangle 5"/>
          <p:cNvSpPr>
            <a:spLocks noGrp="1" noChangeArrowheads="1"/>
          </p:cNvSpPr>
          <p:nvPr>
            <p:ph sz="half" idx="4294967295"/>
          </p:nvPr>
        </p:nvSpPr>
        <p:spPr>
          <a:xfrm>
            <a:off x="7634288" y="4191000"/>
            <a:ext cx="3871912" cy="2219325"/>
          </a:xfrm>
        </p:spPr>
        <p:txBody>
          <a:bodyPr/>
          <a:lstStyle/>
          <a:p>
            <a:pPr marL="0" indent="0"/>
            <a:r>
              <a:rPr lang="en-US" sz="2400" dirty="0"/>
              <a:t>Operations</a:t>
            </a:r>
          </a:p>
          <a:p>
            <a:pPr lvl="1"/>
            <a:r>
              <a:rPr lang="en-US" sz="2000" dirty="0"/>
              <a:t>Use different definitions of </a:t>
            </a:r>
            <a:r>
              <a:rPr lang="en-US" sz="2000" dirty="0">
                <a:latin typeface="Courier New" pitchFamily="49" charset="0"/>
              </a:rPr>
              <a:t>OP</a:t>
            </a:r>
            <a:r>
              <a:rPr lang="en-US" sz="2000" dirty="0"/>
              <a:t> and </a:t>
            </a:r>
            <a:r>
              <a:rPr lang="en-US" sz="2000" dirty="0">
                <a:latin typeface="Courier New" pitchFamily="49" charset="0"/>
              </a:rPr>
              <a:t>IDENT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+ </a:t>
            </a:r>
            <a:r>
              <a:rPr lang="en-US" sz="2000" dirty="0"/>
              <a:t>/</a:t>
            </a:r>
            <a:r>
              <a:rPr lang="en-US" sz="2000" dirty="0">
                <a:latin typeface="Courier New" pitchFamily="49" charset="0"/>
              </a:rPr>
              <a:t> 0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* </a:t>
            </a:r>
            <a:r>
              <a:rPr lang="en-US" sz="2000" dirty="0"/>
              <a:t>/</a:t>
            </a:r>
            <a:r>
              <a:rPr lang="en-US" sz="2000" dirty="0">
                <a:latin typeface="Courier New" pitchFamily="49" charset="0"/>
              </a:rPr>
              <a:t> 1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2162175" y="1133183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combine1(</a:t>
            </a:r>
            <a:r>
              <a:rPr lang="en-US" dirty="0" err="1">
                <a:latin typeface="Courier New" pitchFamily="49" charset="0"/>
              </a:rPr>
              <a:t>vec_ptr</a:t>
            </a:r>
            <a:r>
              <a:rPr lang="en-US" dirty="0">
                <a:latin typeface="Courier New" pitchFamily="49" charset="0"/>
              </a:rPr>
              <a:t> v,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long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</a:t>
            </a:r>
            <a:r>
              <a:rPr lang="en-US" dirty="0" err="1">
                <a:latin typeface="Courier New" pitchFamily="49" charset="0"/>
              </a:rPr>
              <a:t>vec_length</a:t>
            </a:r>
            <a:r>
              <a:rPr lang="en-US" dirty="0">
                <a:latin typeface="Courier New" pitchFamily="49" charset="0"/>
              </a:rPr>
              <a:t>(v);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get_vec_element</a:t>
            </a:r>
            <a:r>
              <a:rPr lang="en-US" dirty="0">
                <a:latin typeface="Courier New" pitchFamily="49" charset="0"/>
              </a:rPr>
              <a:t>(v,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, &amp;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OP 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77200" y="1600201"/>
            <a:ext cx="2438400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Compute sum or product of vector elements</a:t>
            </a:r>
          </a:p>
        </p:txBody>
      </p:sp>
    </p:spTree>
    <p:extLst>
      <p:ext uri="{BB962C8B-B14F-4D97-AF65-F5344CB8AC3E}">
        <p14:creationId xmlns:p14="http://schemas.microsoft.com/office/powerpoint/2010/main" val="119692636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Cycles Per Element (CPE)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Convenient way to express performance of program that operates on vectors or lists</a:t>
            </a:r>
          </a:p>
          <a:p>
            <a:r>
              <a:rPr lang="en-US" sz="2000" dirty="0"/>
              <a:t>Length = n</a:t>
            </a:r>
          </a:p>
          <a:p>
            <a:r>
              <a:rPr lang="en-US" sz="2000" dirty="0"/>
              <a:t>In our case: </a:t>
            </a:r>
            <a:r>
              <a:rPr lang="en-US" sz="2000" dirty="0">
                <a:solidFill>
                  <a:srgbClr val="C00000"/>
                </a:solidFill>
              </a:rPr>
              <a:t>CPE = cycles per OP</a:t>
            </a:r>
            <a:endParaRPr lang="en-US" sz="2000" dirty="0"/>
          </a:p>
          <a:p>
            <a:r>
              <a:rPr lang="en-US" sz="2000" dirty="0"/>
              <a:t>T = CPE*n + Overhead</a:t>
            </a:r>
          </a:p>
          <a:p>
            <a:pPr lvl="1"/>
            <a:r>
              <a:rPr lang="en-US" sz="1600" dirty="0"/>
              <a:t>CPE is slope of line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013694"/>
              </p:ext>
            </p:extLst>
          </p:nvPr>
        </p:nvGraphicFramePr>
        <p:xfrm>
          <a:off x="3276601" y="3276600"/>
          <a:ext cx="5754977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672769" y="4169221"/>
            <a:ext cx="836063" cy="3600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7432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>
                <a:solidFill>
                  <a:srgbClr val="000000"/>
                </a:solidFill>
                <a:latin typeface="Courier New"/>
                <a:cs typeface="Courier New"/>
              </a:rPr>
              <a:t>psum1</a:t>
            </a:r>
            <a:endParaRPr lang="en-US" sz="1200" b="0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>
                <a:solidFill>
                  <a:srgbClr val="000000"/>
                </a:solidFill>
                <a:latin typeface="Arial"/>
                <a:cs typeface="Arial"/>
              </a:rPr>
              <a:t>Slope = 9.0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051123" y="5225123"/>
            <a:ext cx="836063" cy="35548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2860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b="0" dirty="0">
                <a:solidFill>
                  <a:srgbClr val="000000"/>
                </a:solidFill>
                <a:latin typeface="Courier New"/>
                <a:cs typeface="Courier New"/>
              </a:rPr>
              <a:t>psum2</a:t>
            </a:r>
            <a:endParaRPr lang="en-US" sz="1200" b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 dirty="0">
                <a:solidFill>
                  <a:srgbClr val="000000"/>
                </a:solidFill>
                <a:latin typeface="Arial"/>
                <a:cs typeface="Arial"/>
              </a:rPr>
              <a:t>Slope = 6.0</a:t>
            </a:r>
          </a:p>
        </p:txBody>
      </p:sp>
    </p:spTree>
    <p:extLst>
      <p:ext uri="{BB962C8B-B14F-4D97-AF65-F5344CB8AC3E}">
        <p14:creationId xmlns:p14="http://schemas.microsoft.com/office/powerpoint/2010/main" val="3751009336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Performance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2162175" y="1133183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combine1(</a:t>
            </a:r>
            <a:r>
              <a:rPr lang="en-US" dirty="0" err="1">
                <a:latin typeface="Courier New" pitchFamily="49" charset="0"/>
              </a:rPr>
              <a:t>vec_ptr</a:t>
            </a:r>
            <a:r>
              <a:rPr lang="en-US" dirty="0">
                <a:latin typeface="Courier New" pitchFamily="49" charset="0"/>
              </a:rPr>
              <a:t> v,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long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</a:t>
            </a:r>
            <a:r>
              <a:rPr lang="en-US" dirty="0" err="1">
                <a:latin typeface="Courier New" pitchFamily="49" charset="0"/>
              </a:rPr>
              <a:t>vec_length</a:t>
            </a:r>
            <a:r>
              <a:rPr lang="en-US" dirty="0">
                <a:latin typeface="Courier New" pitchFamily="49" charset="0"/>
              </a:rPr>
              <a:t>(v);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get_vec_element</a:t>
            </a:r>
            <a:r>
              <a:rPr lang="en-US" dirty="0">
                <a:latin typeface="Courier New" pitchFamily="49" charset="0"/>
              </a:rPr>
              <a:t>(v,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, &amp;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	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OP 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29600" y="1600200"/>
            <a:ext cx="243840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Compute sum or product of vector elements</a:t>
            </a:r>
          </a:p>
        </p:txBody>
      </p:sp>
      <p:graphicFrame>
        <p:nvGraphicFramePr>
          <p:cNvPr id="10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407973"/>
              </p:ext>
            </p:extLst>
          </p:nvPr>
        </p:nvGraphicFramePr>
        <p:xfrm>
          <a:off x="1920875" y="4267201"/>
          <a:ext cx="8229600" cy="1777873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unoptimized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22.68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20.02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19.98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20.18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092988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Optimizations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7351" y="4531644"/>
            <a:ext cx="11076516" cy="1913605"/>
          </a:xfrm>
        </p:spPr>
        <p:txBody>
          <a:bodyPr/>
          <a:lstStyle/>
          <a:p>
            <a:r>
              <a:rPr lang="en-US" dirty="0"/>
              <a:t>Move </a:t>
            </a:r>
            <a:r>
              <a:rPr lang="en-US" dirty="0" err="1"/>
              <a:t>vec_length</a:t>
            </a:r>
            <a:r>
              <a:rPr lang="en-US" dirty="0"/>
              <a:t> out of loop</a:t>
            </a:r>
          </a:p>
          <a:p>
            <a:r>
              <a:rPr lang="en-US" dirty="0"/>
              <a:t>Avoid bounds check on each cycle</a:t>
            </a:r>
          </a:p>
          <a:p>
            <a:r>
              <a:rPr lang="en-US" dirty="0"/>
              <a:t>Accumulate in temporary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2819401" y="1331244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combine4(</a:t>
            </a:r>
            <a:r>
              <a:rPr lang="en-US" dirty="0" err="1">
                <a:latin typeface="Courier New" pitchFamily="49" charset="0"/>
              </a:rPr>
              <a:t>vec_ptr</a:t>
            </a:r>
            <a:r>
              <a:rPr lang="en-US" dirty="0">
                <a:latin typeface="Courier New" pitchFamily="49" charset="0"/>
              </a:rPr>
              <a:t> v,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long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long length = </a:t>
            </a:r>
            <a:r>
              <a:rPr lang="en-US" dirty="0" err="1">
                <a:latin typeface="Courier New" pitchFamily="49" charset="0"/>
              </a:rPr>
              <a:t>vec_length</a:t>
            </a:r>
            <a:r>
              <a:rPr lang="en-US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*d = </a:t>
            </a:r>
            <a:r>
              <a:rPr lang="en-US" dirty="0" err="1">
                <a:latin typeface="Courier New" pitchFamily="49" charset="0"/>
              </a:rPr>
              <a:t>get_vec_start</a:t>
            </a:r>
            <a:r>
              <a:rPr lang="en-US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t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length;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t = t OP d[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828594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Basic Optimizations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9751" y="5895976"/>
            <a:ext cx="10924115" cy="549274"/>
          </a:xfrm>
        </p:spPr>
        <p:txBody>
          <a:bodyPr/>
          <a:lstStyle/>
          <a:p>
            <a:r>
              <a:rPr lang="en-US" dirty="0"/>
              <a:t>Eliminates sources of overhead in loop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2370138" y="1150268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combine4(</a:t>
            </a:r>
            <a:r>
              <a:rPr lang="en-US" dirty="0" err="1">
                <a:latin typeface="Courier New" pitchFamily="49" charset="0"/>
              </a:rPr>
              <a:t>vec_ptr</a:t>
            </a:r>
            <a:r>
              <a:rPr lang="en-US" dirty="0">
                <a:latin typeface="Courier New" pitchFamily="49" charset="0"/>
              </a:rPr>
              <a:t> v,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long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long length = </a:t>
            </a:r>
            <a:r>
              <a:rPr lang="en-US" dirty="0" err="1">
                <a:latin typeface="Courier New" pitchFamily="49" charset="0"/>
              </a:rPr>
              <a:t>vec_length</a:t>
            </a:r>
            <a:r>
              <a:rPr lang="en-US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*d = </a:t>
            </a:r>
            <a:r>
              <a:rPr lang="en-US" dirty="0" err="1">
                <a:latin typeface="Courier New" pitchFamily="49" charset="0"/>
              </a:rPr>
              <a:t>get_vec_start</a:t>
            </a:r>
            <a:r>
              <a:rPr lang="en-US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data_t</a:t>
            </a:r>
            <a:r>
              <a:rPr lang="en-US" dirty="0">
                <a:latin typeface="Courier New" pitchFamily="49" charset="0"/>
              </a:rPr>
              <a:t> t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length;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t = t OP d[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graphicFrame>
        <p:nvGraphicFramePr>
          <p:cNvPr id="5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620645"/>
              </p:ext>
            </p:extLst>
          </p:nvPr>
        </p:nvGraphicFramePr>
        <p:xfrm>
          <a:off x="2078853" y="4191000"/>
          <a:ext cx="6003925" cy="1552575"/>
        </p:xfrm>
        <a:graphic>
          <a:graphicData uri="http://schemas.openxmlformats.org/drawingml/2006/table">
            <a:tbl>
              <a:tblPr/>
              <a:tblGrid>
                <a:gridCol w="1723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01501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Optimizing Compilers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Provide efficient mapping of program to machine</a:t>
            </a:r>
          </a:p>
          <a:p>
            <a:pPr lvl="1" eaLnBrk="1" hangingPunct="1">
              <a:defRPr/>
            </a:pPr>
            <a:r>
              <a:rPr lang="en-US"/>
              <a:t>Register allocation</a:t>
            </a:r>
          </a:p>
          <a:p>
            <a:pPr lvl="1" eaLnBrk="1" hangingPunct="1">
              <a:defRPr/>
            </a:pPr>
            <a:r>
              <a:rPr lang="en-US"/>
              <a:t>Code selection and ordering</a:t>
            </a:r>
          </a:p>
          <a:p>
            <a:pPr lvl="1" eaLnBrk="1" hangingPunct="1">
              <a:defRPr/>
            </a:pPr>
            <a:r>
              <a:rPr lang="en-US"/>
              <a:t>Eliminating minor inefficiencies</a:t>
            </a:r>
          </a:p>
          <a:p>
            <a:pPr eaLnBrk="1" hangingPunct="1">
              <a:defRPr/>
            </a:pPr>
            <a:r>
              <a:rPr lang="en-US"/>
              <a:t>Don’t (usually) improve asymptotic efficiency</a:t>
            </a:r>
          </a:p>
          <a:p>
            <a:pPr lvl="1" eaLnBrk="1" hangingPunct="1">
              <a:defRPr/>
            </a:pPr>
            <a:r>
              <a:rPr lang="en-US"/>
              <a:t>Up to programmer to select best overall algorithm</a:t>
            </a:r>
          </a:p>
          <a:p>
            <a:pPr lvl="1" eaLnBrk="1" hangingPunct="1">
              <a:defRPr/>
            </a:pPr>
            <a:r>
              <a:rPr lang="en-US"/>
              <a:t>Big-O savings are (often) more important than constant factors</a:t>
            </a:r>
          </a:p>
          <a:p>
            <a:pPr lvl="2" eaLnBrk="1" hangingPunct="1">
              <a:defRPr/>
            </a:pPr>
            <a:r>
              <a:rPr lang="en-US"/>
              <a:t>But constant factors also matter</a:t>
            </a:r>
          </a:p>
          <a:p>
            <a:pPr eaLnBrk="1" hangingPunct="1">
              <a:defRPr/>
            </a:pPr>
            <a:r>
              <a:rPr lang="en-US"/>
              <a:t>Have difficulty overcoming “optimization blockers”</a:t>
            </a:r>
          </a:p>
          <a:p>
            <a:pPr lvl="1" eaLnBrk="1" hangingPunct="1">
              <a:defRPr/>
            </a:pPr>
            <a:r>
              <a:rPr lang="en-US"/>
              <a:t>Potential memory aliasing</a:t>
            </a:r>
          </a:p>
          <a:p>
            <a:pPr lvl="1" eaLnBrk="1" hangingPunct="1">
              <a:defRPr/>
            </a:pPr>
            <a:r>
              <a:rPr lang="en-US"/>
              <a:t>Potential procedure side effects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Limitations of Optimizing Compilers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2000" dirty="0"/>
              <a:t>Operate Under Fundamental Constraint</a:t>
            </a:r>
          </a:p>
          <a:p>
            <a:pPr lvl="1" eaLnBrk="1" hangingPunct="1">
              <a:defRPr/>
            </a:pPr>
            <a:r>
              <a:rPr lang="en-US" sz="1800" dirty="0"/>
              <a:t>Must not cause any change in program behavior under any possible condition</a:t>
            </a:r>
          </a:p>
          <a:p>
            <a:pPr lvl="1" eaLnBrk="1" hangingPunct="1">
              <a:defRPr/>
            </a:pPr>
            <a:r>
              <a:rPr lang="en-US" sz="1800" dirty="0"/>
              <a:t>Often prevents making optimizations that would only affect behavior under pathological conditions</a:t>
            </a:r>
          </a:p>
          <a:p>
            <a:pPr eaLnBrk="1" hangingPunct="1">
              <a:defRPr/>
            </a:pPr>
            <a:r>
              <a:rPr lang="en-US" sz="2000" dirty="0"/>
              <a:t>Behavior that may be obvious to the programmer can  be obfuscated by languages and coding styles</a:t>
            </a:r>
          </a:p>
          <a:p>
            <a:pPr lvl="1" eaLnBrk="1" hangingPunct="1">
              <a:defRPr/>
            </a:pPr>
            <a:r>
              <a:rPr lang="en-US" sz="1800" dirty="0"/>
              <a:t>E.g., data ranges may be more limited than variable types suggest</a:t>
            </a:r>
          </a:p>
          <a:p>
            <a:pPr eaLnBrk="1" hangingPunct="1">
              <a:defRPr/>
            </a:pPr>
            <a:r>
              <a:rPr lang="en-US" sz="2000" dirty="0"/>
              <a:t>Most analysis is performed only within procedures</a:t>
            </a:r>
          </a:p>
          <a:p>
            <a:pPr lvl="1" eaLnBrk="1" hangingPunct="1">
              <a:defRPr/>
            </a:pPr>
            <a:r>
              <a:rPr lang="en-US" sz="1800" dirty="0"/>
              <a:t>Whole-program analysis is too expensive in most cases</a:t>
            </a:r>
          </a:p>
          <a:p>
            <a:pPr lvl="1" eaLnBrk="1" hangingPunct="1">
              <a:defRPr/>
            </a:pPr>
            <a:r>
              <a:rPr lang="en-US" sz="1800" dirty="0"/>
              <a:t>(</a:t>
            </a:r>
            <a:r>
              <a:rPr lang="en-US" sz="1800" dirty="0" err="1"/>
              <a:t>gcc</a:t>
            </a:r>
            <a:r>
              <a:rPr lang="en-US" sz="1800" dirty="0"/>
              <a:t> does some </a:t>
            </a:r>
            <a:r>
              <a:rPr lang="en-US" sz="1800" dirty="0" err="1"/>
              <a:t>interprocedural</a:t>
            </a:r>
            <a:r>
              <a:rPr lang="en-US" sz="1800" dirty="0"/>
              <a:t> analysis but not across files)</a:t>
            </a:r>
          </a:p>
          <a:p>
            <a:pPr eaLnBrk="1" hangingPunct="1">
              <a:defRPr/>
            </a:pPr>
            <a:r>
              <a:rPr lang="en-US" sz="2000" dirty="0"/>
              <a:t>Most analysis is based only on </a:t>
            </a:r>
            <a:r>
              <a:rPr lang="en-US" sz="2000" i="1" dirty="0"/>
              <a:t>static</a:t>
            </a:r>
            <a:r>
              <a:rPr lang="en-US" sz="2000" dirty="0"/>
              <a:t> information</a:t>
            </a:r>
          </a:p>
          <a:p>
            <a:pPr lvl="1" eaLnBrk="1" hangingPunct="1">
              <a:defRPr/>
            </a:pPr>
            <a:r>
              <a:rPr lang="en-US" sz="1800" dirty="0"/>
              <a:t>Compiler has difficulty anticipating run-time inputs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When in doubt, the compiler must be conservative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Generally Useful Optimizations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1" eaLnBrk="1" hangingPunct="1">
              <a:defRPr/>
            </a:pPr>
            <a:r>
              <a:rPr lang="en-US"/>
              <a:t>Optimizations you should do regardless of processor / compiler</a:t>
            </a:r>
          </a:p>
          <a:p>
            <a:pPr eaLnBrk="1" hangingPunct="1">
              <a:defRPr/>
            </a:pPr>
            <a:r>
              <a:rPr lang="en-US"/>
              <a:t>Code Motion</a:t>
            </a:r>
          </a:p>
          <a:p>
            <a:pPr lvl="1" eaLnBrk="1" hangingPunct="1">
              <a:defRPr/>
            </a:pPr>
            <a:r>
              <a:rPr lang="en-US"/>
              <a:t>Reduce frequency with which computation performed</a:t>
            </a:r>
          </a:p>
          <a:p>
            <a:pPr lvl="2" eaLnBrk="1" hangingPunct="1">
              <a:defRPr/>
            </a:pPr>
            <a:r>
              <a:rPr lang="en-US"/>
              <a:t>If it will always produce same result</a:t>
            </a:r>
          </a:p>
          <a:p>
            <a:pPr lvl="2" eaLnBrk="1" hangingPunct="1">
              <a:defRPr/>
            </a:pPr>
            <a:r>
              <a:rPr lang="en-US"/>
              <a:t>Especially moving code out of loop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981201" y="3962399"/>
            <a:ext cx="3294063" cy="828432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for (i = 0; i &lt; n; i++)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a[n*i + j] = b[j];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6553201" y="3810000"/>
            <a:ext cx="3294063" cy="1368425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for (i = 0; i &lt; n; i++) {</a:t>
            </a:r>
          </a:p>
          <a:p>
            <a:pPr algn="l">
              <a:lnSpc>
                <a:spcPct val="100000"/>
              </a:lnSpc>
            </a:pPr>
            <a:r>
              <a:rPr lang="en-US" altLang="en-US" sz="1600" i="1">
                <a:latin typeface="Courier New" pitchFamily="49" charset="0"/>
              </a:rPr>
              <a:t>  int ni = n*i;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a[ni + j] = b[j];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5638800" y="4419599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Compiler-Generated Code Motion (-O1)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2895601" y="3514856"/>
            <a:ext cx="7054815" cy="2809744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: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testq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		# Test n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jle</a:t>
            </a:r>
            <a:r>
              <a:rPr lang="en-US" sz="1400" dirty="0">
                <a:latin typeface="Courier New" pitchFamily="49" charset="0"/>
              </a:rPr>
              <a:t>	.L1			# If 0, </a:t>
            </a:r>
            <a:r>
              <a:rPr lang="en-US" sz="1400" dirty="0" err="1">
                <a:latin typeface="Courier New" pitchFamily="49" charset="0"/>
              </a:rPr>
              <a:t>goto</a:t>
            </a:r>
            <a:r>
              <a:rPr lang="en-US" sz="1400" dirty="0">
                <a:latin typeface="Courier New" pitchFamily="49" charset="0"/>
              </a:rPr>
              <a:t> done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rcx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,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rdx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	# 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ni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 = n*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endParaRPr lang="en-US" sz="1400" dirty="0">
              <a:solidFill>
                <a:srgbClr val="C00000"/>
              </a:solidFill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leaq</a:t>
            </a:r>
            <a:r>
              <a:rPr lang="en-US" sz="1400" dirty="0">
                <a:latin typeface="Courier New" pitchFamily="49" charset="0"/>
              </a:rPr>
              <a:t>	(%rdi,%rdx,8), 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	# </a:t>
            </a:r>
            <a:r>
              <a:rPr lang="en-US" sz="1400" dirty="0" err="1">
                <a:latin typeface="Courier New" pitchFamily="49" charset="0"/>
              </a:rPr>
              <a:t>rowp</a:t>
            </a:r>
            <a:r>
              <a:rPr lang="en-US" sz="1400" dirty="0">
                <a:latin typeface="Courier New" pitchFamily="49" charset="0"/>
              </a:rPr>
              <a:t> = A + </a:t>
            </a:r>
            <a:r>
              <a:rPr lang="en-US" sz="1400" dirty="0" err="1">
                <a:latin typeface="Courier New" pitchFamily="49" charset="0"/>
              </a:rPr>
              <a:t>ni</a:t>
            </a:r>
            <a:r>
              <a:rPr lang="en-US" sz="1400" dirty="0">
                <a:latin typeface="Courier New" pitchFamily="49" charset="0"/>
              </a:rPr>
              <a:t>*8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movl</a:t>
            </a:r>
            <a:r>
              <a:rPr lang="en-US" sz="1400" dirty="0">
                <a:latin typeface="Courier New" pitchFamily="49" charset="0"/>
              </a:rPr>
              <a:t>	$0, %</a:t>
            </a:r>
            <a:r>
              <a:rPr lang="en-US" sz="1400" dirty="0" err="1">
                <a:latin typeface="Courier New" pitchFamily="49" charset="0"/>
              </a:rPr>
              <a:t>eax</a:t>
            </a:r>
            <a:r>
              <a:rPr lang="en-US" sz="1400" dirty="0">
                <a:latin typeface="Courier New" pitchFamily="49" charset="0"/>
              </a:rPr>
              <a:t>	               	# j = 0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.L3:				      	# loop: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	(%rsi,%rax,8), %xmm0    	# t = b[j]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movsd</a:t>
            </a:r>
            <a:r>
              <a:rPr lang="en-US" sz="1400" dirty="0">
                <a:latin typeface="Courier New" pitchFamily="49" charset="0"/>
              </a:rPr>
              <a:t>	%xmm0, (%rdx,%rax,8)   	# M[</a:t>
            </a:r>
            <a:r>
              <a:rPr lang="en-US" sz="1400" dirty="0" err="1">
                <a:latin typeface="Courier New" pitchFamily="49" charset="0"/>
              </a:rPr>
              <a:t>A+ni</a:t>
            </a:r>
            <a:r>
              <a:rPr lang="en-US" sz="1400" dirty="0">
                <a:latin typeface="Courier New" pitchFamily="49" charset="0"/>
              </a:rPr>
              <a:t>*8 + j*8] = t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	$1,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			# j++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rcx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		# </a:t>
            </a:r>
            <a:r>
              <a:rPr lang="en-US" sz="1400" dirty="0" err="1">
                <a:latin typeface="Courier New" pitchFamily="49" charset="0"/>
              </a:rPr>
              <a:t>j:n</a:t>
            </a:r>
            <a:endParaRPr lang="en-US" sz="1400" dirty="0">
              <a:latin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jne</a:t>
            </a:r>
            <a:r>
              <a:rPr lang="en-US" sz="1400" dirty="0">
                <a:latin typeface="Courier New" pitchFamily="49" charset="0"/>
              </a:rPr>
              <a:t>	.L3			# if !=, </a:t>
            </a:r>
            <a:r>
              <a:rPr lang="en-US" sz="1400" dirty="0" err="1">
                <a:latin typeface="Courier New" pitchFamily="49" charset="0"/>
              </a:rPr>
              <a:t>goto</a:t>
            </a:r>
            <a:r>
              <a:rPr lang="en-US" sz="1400" dirty="0">
                <a:latin typeface="Courier New" pitchFamily="49" charset="0"/>
              </a:rPr>
              <a:t> loop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.L1:				      	# done:</a:t>
            </a:r>
          </a:p>
          <a:p>
            <a:pPr algn="l"/>
            <a:r>
              <a:rPr lang="en-US" sz="1400" dirty="0">
                <a:latin typeface="Courier New" pitchFamily="49" charset="0"/>
              </a:rPr>
              <a:t>	rep ; ret</a:t>
            </a:r>
          </a:p>
        </p:txBody>
      </p:sp>
      <p:sp>
        <p:nvSpPr>
          <p:cNvPr id="10244" name="Line 6"/>
          <p:cNvSpPr>
            <a:spLocks noChangeShapeType="1"/>
          </p:cNvSpPr>
          <p:nvPr/>
        </p:nvSpPr>
        <p:spPr bwMode="auto">
          <a:xfrm>
            <a:off x="3810000" y="2981456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 rot="5400000" flipH="1" flipV="1">
            <a:off x="6781800" y="28194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9"/>
          <p:cNvSpPr>
            <a:spLocks noChangeArrowheads="1"/>
          </p:cNvSpPr>
          <p:nvPr/>
        </p:nvSpPr>
        <p:spPr bwMode="auto">
          <a:xfrm>
            <a:off x="6781800" y="1457457"/>
            <a:ext cx="3124200" cy="120967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ni</a:t>
            </a:r>
            <a:r>
              <a:rPr lang="en-US" sz="1400" dirty="0">
                <a:latin typeface="Courier New" pitchFamily="49" charset="0"/>
              </a:rPr>
              <a:t> = n*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double *</a:t>
            </a:r>
            <a:r>
              <a:rPr lang="en-US" sz="1400" dirty="0" err="1">
                <a:latin typeface="Courier New" pitchFamily="49" charset="0"/>
              </a:rPr>
              <a:t>rowp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</a:rPr>
              <a:t>a+ni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</a:t>
            </a:r>
            <a:r>
              <a:rPr lang="en-US" sz="1400" dirty="0" err="1">
                <a:latin typeface="Courier New" pitchFamily="49" charset="0"/>
              </a:rPr>
              <a:t>j++</a:t>
            </a:r>
            <a:r>
              <a:rPr lang="en-US" sz="14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rowp</a:t>
            </a:r>
            <a:r>
              <a:rPr lang="en-US" sz="1400" dirty="0">
                <a:latin typeface="Courier New" pitchFamily="49" charset="0"/>
              </a:rPr>
              <a:t>[j] = b[j];	</a:t>
            </a:r>
          </a:p>
        </p:txBody>
      </p:sp>
      <p:sp>
        <p:nvSpPr>
          <p:cNvPr id="10247" name="Rectangle 10"/>
          <p:cNvSpPr>
            <a:spLocks noChangeArrowheads="1"/>
          </p:cNvSpPr>
          <p:nvPr/>
        </p:nvSpPr>
        <p:spPr bwMode="auto">
          <a:xfrm>
            <a:off x="1828800" y="1305057"/>
            <a:ext cx="3854450" cy="16351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(double *a, double *b,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long n)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n*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 err="1">
                <a:latin typeface="Courier New" pitchFamily="49" charset="0"/>
              </a:rPr>
              <a:t>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7472352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Strength Reduction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1" eaLnBrk="1" hangingPunct="1"/>
            <a:r>
              <a:rPr lang="en-US" altLang="en-US" dirty="0"/>
              <a:t>Replace costly operation with simpler one</a:t>
            </a:r>
          </a:p>
          <a:p>
            <a:pPr lvl="1" eaLnBrk="1" hangingPunct="1"/>
            <a:r>
              <a:rPr lang="en-US" altLang="en-US" dirty="0"/>
              <a:t>Shift, add instead of multiply or divide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altLang="en-US" dirty="0">
                <a:latin typeface="Courier New" pitchFamily="49" charset="0"/>
              </a:rPr>
              <a:t>16*x	</a:t>
            </a:r>
            <a:r>
              <a:rPr lang="en-US" altLang="en-US" dirty="0">
                <a:latin typeface="Courier New" pitchFamily="49" charset="0"/>
                <a:sym typeface="Symbol" pitchFamily="18" charset="2"/>
              </a:rPr>
              <a:t></a:t>
            </a:r>
            <a:r>
              <a:rPr lang="en-US" altLang="en-US" dirty="0">
                <a:latin typeface="Courier New" pitchFamily="49" charset="0"/>
              </a:rPr>
              <a:t>	x &lt;&lt; 4</a:t>
            </a:r>
          </a:p>
          <a:p>
            <a:pPr lvl="2" eaLnBrk="1" hangingPunct="1"/>
            <a:r>
              <a:rPr lang="en-US" altLang="en-US" dirty="0"/>
              <a:t>Utility is machine-dependent</a:t>
            </a:r>
          </a:p>
          <a:p>
            <a:pPr lvl="2" eaLnBrk="1" hangingPunct="1"/>
            <a:r>
              <a:rPr lang="en-US" altLang="en-US" dirty="0"/>
              <a:t>Depends on cost of multiply or divide instruction</a:t>
            </a:r>
          </a:p>
          <a:p>
            <a:pPr lvl="2" eaLnBrk="1" hangingPunct="1"/>
            <a:r>
              <a:rPr lang="en-US" altLang="en-US" dirty="0"/>
              <a:t>On </a:t>
            </a:r>
            <a:r>
              <a:rPr lang="en-US" dirty="0"/>
              <a:t>Intel Nehalem, integer multiply requires 3 CPU cycles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Recognize sequence of products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362200" y="4216401"/>
            <a:ext cx="2867772" cy="736099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for (i = 0; i &lt; n; i++)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a[n*i + j] = b[j];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400800" y="3987800"/>
            <a:ext cx="2897188" cy="1422400"/>
          </a:xfrm>
          <a:prstGeom prst="rect">
            <a:avLst/>
          </a:prstGeom>
          <a:solidFill>
            <a:srgbClr val="FFFF66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i="1">
                <a:latin typeface="Courier New" pitchFamily="49" charset="0"/>
              </a:rPr>
              <a:t>int ni = 0;</a:t>
            </a:r>
            <a:endParaRPr lang="en-US" altLang="en-US" sz="14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for (i = 0; i &lt; n; i++) {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a[ni + j] = b[j];</a:t>
            </a:r>
          </a:p>
          <a:p>
            <a:pPr algn="l">
              <a:lnSpc>
                <a:spcPct val="100000"/>
              </a:lnSpc>
            </a:pPr>
            <a:r>
              <a:rPr lang="en-US" altLang="en-US" sz="1400" i="1">
                <a:latin typeface="Courier New" pitchFamily="49" charset="0"/>
              </a:rPr>
              <a:t>  ni += n;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}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5541963" y="4525963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Share Common Subexpressions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1" eaLnBrk="1" hangingPunct="1"/>
            <a:r>
              <a:rPr lang="en-US" dirty="0"/>
              <a:t>Reuse portions of expressions</a:t>
            </a:r>
          </a:p>
          <a:p>
            <a:pPr lvl="1" eaLnBrk="1" hangingPunct="1"/>
            <a:r>
              <a:rPr lang="en-US" dirty="0"/>
              <a:t>GCC will do this with –O1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057401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neighbors of </a:t>
            </a:r>
            <a:r>
              <a:rPr lang="en-US" sz="1400" dirty="0" err="1">
                <a:latin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[(i-1)*n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[(i+1)*n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    + j-1];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    + j+1];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943601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long 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987551" y="3716339"/>
            <a:ext cx="335879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/>
                <a:cs typeface="Calibri"/>
              </a:rPr>
              <a:t>3 multiplications: </a:t>
            </a:r>
            <a:r>
              <a:rPr lang="en-US" sz="1600" dirty="0" err="1">
                <a:latin typeface="Calibri"/>
                <a:cs typeface="Calibri"/>
              </a:rPr>
              <a:t>i</a:t>
            </a:r>
            <a:r>
              <a:rPr lang="en-US" sz="1600" dirty="0">
                <a:latin typeface="Calibri"/>
                <a:cs typeface="Calibri"/>
              </a:rPr>
              <a:t>*n, (</a:t>
            </a:r>
            <a:r>
              <a:rPr lang="en-US" sz="1600" dirty="0" err="1">
                <a:latin typeface="Calibri"/>
                <a:cs typeface="Calibri"/>
              </a:rPr>
              <a:t>i</a:t>
            </a:r>
            <a:r>
              <a:rPr lang="en-US" sz="1600" dirty="0">
                <a:latin typeface="Calibri"/>
                <a:cs typeface="Calibri"/>
              </a:rPr>
              <a:t>–1)*n, (i+1)*n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178550" y="3716339"/>
            <a:ext cx="1884930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alibri"/>
                <a:cs typeface="Calibri"/>
              </a:rPr>
              <a:t>1 multiplication: i*n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2057400" y="4191001"/>
            <a:ext cx="3733800" cy="2041525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   1(%rsi), %rax  # i+1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   -1(%rsi), %r8  # i-1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%rsi     # i*n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%rax     # (i+1)*n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%r8      # (i-1)*n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%rsi   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%rax     # (i+1)*n+j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%r8      # (i-1)*n+j</a:t>
            </a:r>
          </a:p>
          <a:p>
            <a:pPr algn="l">
              <a:lnSpc>
                <a:spcPct val="100000"/>
              </a:lnSpc>
            </a:pPr>
            <a:endParaRPr lang="en-US" sz="1400">
              <a:latin typeface="Courier New" pitchFamily="49" charset="0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5943600" y="4191001"/>
            <a:ext cx="4419600" cy="1190625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	%rcx, %rsi  # i*n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	%rdx, %rsi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movq	%rsi, %rax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subq	%rcx, %rax  # i*n+j-n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	(%rsi,%rcx), %rcx # i*n+j+n</a:t>
            </a:r>
          </a:p>
        </p:txBody>
      </p:sp>
    </p:spTree>
    <p:extLst>
      <p:ext uri="{BB962C8B-B14F-4D97-AF65-F5344CB8AC3E}">
        <p14:creationId xmlns:p14="http://schemas.microsoft.com/office/powerpoint/2010/main" val="245771847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Optimization Blocker #1: Procedure Calls</a:t>
            </a:r>
          </a:p>
        </p:txBody>
      </p:sp>
      <p:sp>
        <p:nvSpPr>
          <p:cNvPr id="65331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Procedure to Convert String to Lower Case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Extracted from </a:t>
            </a:r>
            <a:r>
              <a:rPr lang="en-US" i="1" dirty="0"/>
              <a:t>many</a:t>
            </a:r>
            <a:r>
              <a:rPr lang="en-US" dirty="0"/>
              <a:t> student programs</a:t>
            </a:r>
            <a:endParaRPr lang="en-US" i="1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597275" y="1905000"/>
            <a:ext cx="4732064" cy="2582758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</a:rPr>
              <a:t>ctype.h</a:t>
            </a:r>
            <a:r>
              <a:rPr lang="en-US" dirty="0">
                <a:latin typeface="Courier New" pitchFamily="49" charset="0"/>
              </a:rPr>
              <a:t>&gt;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</a:t>
            </a:r>
            <a:r>
              <a:rPr lang="en-US" dirty="0" err="1">
                <a:latin typeface="Courier New" pitchFamily="49" charset="0"/>
              </a:rPr>
              <a:t>strlen</a:t>
            </a:r>
            <a:r>
              <a:rPr lang="en-US" dirty="0">
                <a:latin typeface="Courier New" pitchFamily="49" charset="0"/>
              </a:rPr>
              <a:t>(s);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if (</a:t>
            </a:r>
            <a:r>
              <a:rPr lang="en-US" dirty="0" err="1">
                <a:latin typeface="Courier New" pitchFamily="49" charset="0"/>
              </a:rPr>
              <a:t>isupper</a:t>
            </a:r>
            <a:r>
              <a:rPr lang="en-US" dirty="0">
                <a:latin typeface="Courier New" pitchFamily="49" charset="0"/>
              </a:rPr>
              <a:t>(s[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]))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      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= </a:t>
            </a:r>
            <a:r>
              <a:rPr lang="en-US" dirty="0" err="1">
                <a:latin typeface="Courier New" pitchFamily="49" charset="0"/>
              </a:rPr>
              <a:t>tolower</a:t>
            </a:r>
            <a:r>
              <a:rPr lang="en-US" dirty="0">
                <a:latin typeface="Courier New" pitchFamily="49" charset="0"/>
              </a:rPr>
              <a:t>(s[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8401328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24129</TotalTime>
  <Pages>35</Pages>
  <Words>2283</Words>
  <Application>Microsoft Office PowerPoint</Application>
  <PresentationFormat>Widescreen</PresentationFormat>
  <Paragraphs>446</Paragraphs>
  <Slides>26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Century Gothic</vt:lpstr>
      <vt:lpstr>Courier New</vt:lpstr>
      <vt:lpstr>Helvetica</vt:lpstr>
      <vt:lpstr>Times New Roman</vt:lpstr>
      <vt:lpstr>Wingdings</vt:lpstr>
      <vt:lpstr>class02</vt:lpstr>
      <vt:lpstr>Code Optimization and Performance   </vt:lpstr>
      <vt:lpstr>Great Reality</vt:lpstr>
      <vt:lpstr>Optimizing Compilers</vt:lpstr>
      <vt:lpstr>Limitations of Optimizing Compilers</vt:lpstr>
      <vt:lpstr>Generally Useful Optimizations</vt:lpstr>
      <vt:lpstr>Compiler-Generated Code Motion (-O1)</vt:lpstr>
      <vt:lpstr>Strength Reduction</vt:lpstr>
      <vt:lpstr>Share Common Subexpressions</vt:lpstr>
      <vt:lpstr>Optimization Blocker #1: Procedure Calls</vt:lpstr>
      <vt:lpstr>Lower-Case Conversion Performance</vt:lpstr>
      <vt:lpstr>Convert Loop To Goto Form</vt:lpstr>
      <vt:lpstr>Calling Strlen</vt:lpstr>
      <vt:lpstr>Improving Performance</vt:lpstr>
      <vt:lpstr>Lower-Case Conversion Performance</vt:lpstr>
      <vt:lpstr>Optimization Blocker: Procedure Calls</vt:lpstr>
      <vt:lpstr>Memory Matters</vt:lpstr>
      <vt:lpstr>Memory Aliasing</vt:lpstr>
      <vt:lpstr>Removing Aliasing</vt:lpstr>
      <vt:lpstr>Optimization Blocker: Memory Aliasing</vt:lpstr>
      <vt:lpstr>Exploiting Instruction-Level Parallelism</vt:lpstr>
      <vt:lpstr>Benchmark Example: Data Type for Vectors</vt:lpstr>
      <vt:lpstr>Benchmark Computation</vt:lpstr>
      <vt:lpstr>Cycles Per Element (CPE)</vt:lpstr>
      <vt:lpstr>Benchmark Performance</vt:lpstr>
      <vt:lpstr>Basic Optimizations</vt:lpstr>
      <vt:lpstr>Effect of Basic Optimizations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Optimization I</dc:title>
  <dc:subject/>
  <dc:creator>Randal E. Bryant and David R. O'Hallaron</dc:creator>
  <cp:keywords/>
  <dc:description/>
  <cp:lastModifiedBy>Kuenning</cp:lastModifiedBy>
  <cp:revision>172</cp:revision>
  <cp:lastPrinted>2019-12-02T22:33:58Z</cp:lastPrinted>
  <dcterms:created xsi:type="dcterms:W3CDTF">1998-08-11T09:19:24Z</dcterms:created>
  <dcterms:modified xsi:type="dcterms:W3CDTF">2019-12-29T00:02:08Z</dcterms:modified>
  <cp:category/>
</cp:coreProperties>
</file>