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43" r:id="rId2"/>
    <p:sldId id="446" r:id="rId3"/>
    <p:sldId id="448" r:id="rId4"/>
    <p:sldId id="449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394" r:id="rId31"/>
    <p:sldId id="474" r:id="rId32"/>
    <p:sldId id="397" r:id="rId33"/>
    <p:sldId id="398" r:id="rId34"/>
    <p:sldId id="407" r:id="rId35"/>
    <p:sldId id="408" r:id="rId36"/>
    <p:sldId id="475" r:id="rId37"/>
    <p:sldId id="476" r:id="rId38"/>
    <p:sldId id="477" r:id="rId39"/>
  </p:sldIdLst>
  <p:sldSz cx="12192000" cy="6858000"/>
  <p:notesSz cx="9271000" cy="69850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568" autoAdjust="0"/>
  </p:normalViewPr>
  <p:slideViewPr>
    <p:cSldViewPr>
      <p:cViewPr varScale="1">
        <p:scale>
          <a:sx n="68" d="100"/>
          <a:sy n="68" d="100"/>
        </p:scale>
        <p:origin x="438" y="78"/>
      </p:cViewPr>
      <p:guideLst>
        <p:guide orient="horz" pos="9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4" y="-108"/>
      </p:cViewPr>
      <p:guideLst>
        <p:guide orient="horz" pos="2200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254500" y="6651625"/>
            <a:ext cx="765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319463"/>
            <a:ext cx="68008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4726" rIns="91048" bIns="44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30688" y="6651625"/>
            <a:ext cx="809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6163" y="527050"/>
            <a:ext cx="4638675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3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4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5019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65125"/>
            <a:ext cx="103632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5267" y="247650"/>
            <a:ext cx="27686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1" y="247650"/>
            <a:ext cx="8104716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2" y="247650"/>
            <a:ext cx="10280648" cy="742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1" y="1220788"/>
            <a:ext cx="54356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1" y="1220788"/>
            <a:ext cx="5437716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1" y="1220788"/>
            <a:ext cx="11076516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247650"/>
            <a:ext cx="9721849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139" y="6399772"/>
            <a:ext cx="608490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61521" y="6390247"/>
            <a:ext cx="69024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152400"/>
            <a:ext cx="777240" cy="9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1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/>
              <a:t>Machine-Dependent Optimization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1" y="4648201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43250" y="762001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 dirty="0"/>
              <a:t>CS 105</a:t>
            </a:r>
            <a:br>
              <a:rPr lang="en-US" altLang="en-US" sz="3800" dirty="0"/>
            </a:br>
            <a:r>
              <a:rPr lang="en-US" altLang="en-US" sz="2500" i="1" dirty="0"/>
              <a:t>“Tour of the Black Holes of Computing”</a:t>
            </a:r>
            <a:endParaRPr lang="en-US" altLang="en-US" sz="3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5702298"/>
            <a:ext cx="11076516" cy="742951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45222" y="1295401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(Almost) 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212472" y="3900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0993"/>
              </p:ext>
            </p:extLst>
          </p:nvPr>
        </p:nvGraphicFramePr>
        <p:xfrm>
          <a:off x="3094038" y="1346328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Reassociation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5562598"/>
            <a:ext cx="10320867" cy="882651"/>
          </a:xfrm>
        </p:spPr>
        <p:txBody>
          <a:bodyPr/>
          <a:lstStyle/>
          <a:p>
            <a:r>
              <a:rPr lang="en-US" sz="2800" dirty="0"/>
              <a:t>Can this change result of computation?</a:t>
            </a:r>
          </a:p>
          <a:p>
            <a:r>
              <a:rPr lang="en-US" sz="2800" dirty="0"/>
              <a:t>Yes, for FP.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1" y="1295401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7238999" y="3456701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087368"/>
            <a:ext cx="1981953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262144" y="54102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3094038" y="1066801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8915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257413" y="4782598"/>
            <a:ext cx="263059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 functional units for FP *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791200" y="4267200"/>
            <a:ext cx="1695614" cy="15056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17702" y="5696635"/>
            <a:ext cx="26589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4 functional units for int +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648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5698963" y="1220788"/>
            <a:ext cx="5764904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Operations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2590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743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00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2895600" y="39352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636838" y="3082926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794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3489325" y="44686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4387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4083050" y="50020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2895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3200401" y="24384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2971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2819743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2971639" y="32494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3352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3505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810001" y="29718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3581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3429343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3581239" y="37828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3962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4114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4419601" y="35052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4191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4038943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4190839" y="43162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4572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4724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5029201" y="40386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4800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4648543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4800439" y="48496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5181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981200" y="1614434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</a:t>
            </a:r>
            <a:br>
              <a:rPr lang="en-US" dirty="0"/>
            </a:br>
            <a:r>
              <a:rPr lang="en-US" dirty="0"/>
              <a:t>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6096000"/>
            <a:ext cx="10397067" cy="349249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1323976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4495800"/>
            <a:ext cx="11076516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219200" y="502920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1881017" y="1241426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5029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3581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3733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4191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4572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38862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36274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38100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44196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4784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5165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44799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50133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5378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5759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50736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56070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5257801" y="5043050"/>
            <a:ext cx="40957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4724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2133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2286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2743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3124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24384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21796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23622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29718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3336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3717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30321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35655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3930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4311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36258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41592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4219575" y="5043050"/>
            <a:ext cx="50482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2133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232525" y="1600200"/>
            <a:ext cx="48164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What changed:</a:t>
            </a:r>
          </a:p>
          <a:p>
            <a:pPr marL="628650" lvl="1" indent="-23018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Two independent “streams” of operations</a:t>
            </a: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US" sz="2400" kern="0" dirty="0">
              <a:latin typeface="Calibri" pitchFamily="34" charset="0"/>
            </a:endParaRP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Overall Performance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N elements, D cycles latency/operation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Should be (N/2+1)*D cycles:</a:t>
            </a:r>
            <a:br>
              <a:rPr lang="en-US" b="0" kern="0" dirty="0">
                <a:latin typeface="Calibri" pitchFamily="34" charset="0"/>
              </a:rPr>
            </a:b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CPE = D/2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CPE matches prediction!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21592" y="4953001"/>
            <a:ext cx="1323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0922"/>
              </p:ext>
            </p:extLst>
          </p:nvPr>
        </p:nvGraphicFramePr>
        <p:xfrm>
          <a:off x="28956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Need to understand the architecture</a:t>
            </a:r>
          </a:p>
          <a:p>
            <a:pPr eaLnBrk="1" hangingPunct="1">
              <a:defRPr/>
            </a:pPr>
            <a:r>
              <a:rPr lang="en-US"/>
              <a:t>Not portable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Not often needed</a:t>
            </a:r>
          </a:p>
          <a:p>
            <a:pPr eaLnBrk="1" hangingPunct="1">
              <a:defRPr/>
            </a:pPr>
            <a:r>
              <a:rPr lang="en-US">
                <a:sym typeface="Symbol" pitchFamily="18" charset="2"/>
              </a:rPr>
              <a:t>but critically important when it is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Also helps in understanding modern machines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2630"/>
              </p:ext>
            </p:extLst>
          </p:nvPr>
        </p:nvGraphicFramePr>
        <p:xfrm>
          <a:off x="2898648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80AE5-2414-4405-AE3C-8918980C77C0}"/>
              </a:ext>
            </a:extLst>
          </p:cNvPr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3581400"/>
            <a:ext cx="11076516" cy="286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1881017" y="1168528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1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7316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852199" y="2562750"/>
            <a:ext cx="11008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430375" y="3045768"/>
            <a:ext cx="1877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1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690199" y="4800601"/>
            <a:ext cx="14543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6172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314287" y="4038601"/>
            <a:ext cx="18807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4565207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98914" y="4021073"/>
            <a:ext cx="14648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6553200" y="533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57586" y="5232375"/>
            <a:ext cx="111530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33304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4776606" y="421774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072111" y="4248151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6042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9413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413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951143" y="4220743"/>
            <a:ext cx="104836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4553" y="5425655"/>
            <a:ext cx="93647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9261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9261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9261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7549" y="4928557"/>
            <a:ext cx="11252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209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209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209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209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209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209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7086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2209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3646614"/>
            <a:ext cx="11076516" cy="2798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  <a:p>
            <a:pPr lvl="1" eaLnBrk="1" hangingPunct="1">
              <a:defRPr/>
            </a:pPr>
            <a:r>
              <a:rPr lang="en-US" dirty="0"/>
              <a:t>Current CPUs (2019) speculate </a:t>
            </a:r>
            <a:r>
              <a:rPr lang="en-US" i="1" dirty="0"/>
              <a:t>150 or more</a:t>
            </a:r>
            <a:r>
              <a:rPr lang="en-US" dirty="0"/>
              <a:t> instructions ahead!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13862" y="1354029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5317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385234" y="167640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7808561" y="1796231"/>
            <a:ext cx="20792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82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59402" y="2370026"/>
            <a:ext cx="95410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Use a good compiler and appropriate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/>
              <a:t>code cache-friendly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7813" y="3032125"/>
            <a:ext cx="6072187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  <a:p>
            <a:pPr lvl="1" eaLnBrk="1" hangingPunct="1">
              <a:defRPr/>
            </a:pPr>
            <a:r>
              <a:rPr lang="en-US" dirty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/>
              <a:t>Height denotes latency</a:t>
            </a:r>
          </a:p>
          <a:p>
            <a:pPr eaLnBrk="1" hangingPunct="1">
              <a:defRPr/>
            </a:pPr>
            <a:r>
              <a:rPr lang="en-US" dirty="0"/>
              <a:t>Operands</a:t>
            </a:r>
          </a:p>
          <a:p>
            <a:pPr lvl="1" eaLnBrk="1" hangingPunct="1">
              <a:defRPr/>
            </a:pPr>
            <a:r>
              <a:rPr lang="en-US" dirty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335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6096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(%rax,%rdx.0,4)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%ecx.0	  %ecx.1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%rdx.0	  %rdx.1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</a:t>
            </a: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%rdx.1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2057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660526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287551" y="2191384"/>
            <a:ext cx="92398" cy="3416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071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405975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88382" y="990600"/>
            <a:ext cx="3797122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lvl="1" eaLnBrk="1" hangingPunct="1">
              <a:defRPr/>
            </a:pPr>
            <a:r>
              <a:rPr lang="en-US" dirty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dirty="0"/>
              <a:t>Gives CPE of 4.0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702702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29296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6777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2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1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5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34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44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0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34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31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46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56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9189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3470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479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1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989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9270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801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902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1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8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5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56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856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9456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Cycle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1" y="2438400"/>
            <a:ext cx="506869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4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9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40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743201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2362201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606236" y="1600646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87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2487473" y="2240975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096870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048001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436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811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3627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612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973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421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77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425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4342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73782" y="1600646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4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425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6431281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864427" y="2240976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37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267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14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4393975" y="2514601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5770421" y="2926774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606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3037609" y="3581401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4436494" y="4928756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5811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4244976"/>
            <a:ext cx="11076516" cy="2200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/>
              <a:t>Should give </a:t>
            </a:r>
            <a:r>
              <a:rPr lang="en-US" dirty="0" err="1"/>
              <a:t>CPE</a:t>
            </a:r>
            <a:r>
              <a:rPr lang="en-US" dirty="0"/>
              <a:t> of 1.0</a:t>
            </a:r>
          </a:p>
          <a:p>
            <a:pPr lvl="1" eaLnBrk="1" hangingPunct="1">
              <a:defRPr/>
            </a:pPr>
            <a:r>
              <a:rPr lang="en-US" dirty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95401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Combining Sum: 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1066800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idx="1"/>
          </p:nvPr>
        </p:nvSpPr>
        <p:spPr>
          <a:xfrm>
            <a:off x="925512" y="4419600"/>
            <a:ext cx="7304088" cy="194945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Suppose 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Sustains CPE of 2.0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Parallel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1220788"/>
            <a:ext cx="5556249" cy="5224462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Two multiplies within loop no longer have data dependency</a:t>
            </a:r>
          </a:p>
          <a:p>
            <a:pPr lvl="1" eaLnBrk="1" hangingPunct="1"/>
            <a:r>
              <a:rPr lang="en-US" altLang="en-US" dirty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00" y="4191001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829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432926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867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8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9129932" y="35144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 dirty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10120532" y="22952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9890550" y="1808872"/>
            <a:ext cx="228600" cy="987552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idx="1"/>
          </p:nvPr>
        </p:nvSpPr>
        <p:spPr>
          <a:xfrm>
            <a:off x="387351" y="5295900"/>
            <a:ext cx="7385049" cy="114935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dirty="0"/>
              <a:t>Predicted Performance</a:t>
            </a:r>
          </a:p>
          <a:p>
            <a:pPr lvl="2" eaLnBrk="1" hangingPunct="1"/>
            <a:r>
              <a:rPr lang="en-US" altLang="en-US" sz="1600" dirty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dirty="0"/>
              <a:t>Gives CPE of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a few things</a:t>
            </a:r>
          </a:p>
          <a:p>
            <a:pPr lvl="1" eaLnBrk="1" hangingPunct="1">
              <a:defRPr/>
            </a:pPr>
            <a:r>
              <a:rPr lang="en-US" dirty="0"/>
              <a:t>Access to cached things is </a:t>
            </a:r>
            <a:r>
              <a:rPr lang="en-US" i="1" dirty="0"/>
              <a:t>much</a:t>
            </a:r>
            <a:r>
              <a:rPr lang="en-US" dirty="0"/>
              <a:t> faster than to non-cached ones</a:t>
            </a:r>
          </a:p>
          <a:p>
            <a:pPr lvl="1" eaLnBrk="1" hangingPunct="1">
              <a:defRPr/>
            </a:pPr>
            <a:r>
              <a:rPr lang="en-US" dirty="0"/>
              <a:t>Programs have access to detailed timing information</a:t>
            </a:r>
          </a:p>
          <a:p>
            <a:pPr lvl="2" eaLnBrk="1" hangingPunct="1">
              <a:defRPr/>
            </a:pPr>
            <a:r>
              <a:rPr lang="en-US" dirty="0"/>
              <a:t>Intel offers free-running cycle counter to all programs</a:t>
            </a:r>
          </a:p>
          <a:p>
            <a:pPr lvl="2" eaLnBrk="1" hangingPunct="1">
              <a:defRPr/>
            </a:pPr>
            <a:r>
              <a:rPr lang="en-US" dirty="0"/>
              <a:t>Thus, can tell whether something was cached</a:t>
            </a:r>
          </a:p>
          <a:p>
            <a:pPr lvl="1" eaLnBrk="1" hangingPunct="1">
              <a:defRPr/>
            </a:pPr>
            <a:r>
              <a:rPr lang="en-US" dirty="0"/>
              <a:t>OS has access to everything</a:t>
            </a:r>
          </a:p>
          <a:p>
            <a:pPr lvl="2" eaLnBrk="1" hangingPunct="1">
              <a:defRPr/>
            </a:pPr>
            <a:r>
              <a:rPr lang="en-US" dirty="0"/>
              <a:t>Carefully checks whether </a:t>
            </a:r>
            <a:r>
              <a:rPr lang="en-US" i="1" dirty="0"/>
              <a:t>you</a:t>
            </a:r>
            <a:r>
              <a:rPr lang="en-US" dirty="0"/>
              <a:t> have access before giving stuff to you</a:t>
            </a:r>
          </a:p>
          <a:p>
            <a:pPr lvl="1" eaLnBrk="1" hangingPunct="1">
              <a:defRPr/>
            </a:pPr>
            <a:r>
              <a:rPr lang="en-US" dirty="0"/>
              <a:t>CPU speculates many instructions ahead</a:t>
            </a:r>
          </a:p>
          <a:p>
            <a:pPr lvl="2" eaLnBrk="1" hangingPunct="1">
              <a:defRPr/>
            </a:pPr>
            <a:r>
              <a:rPr lang="en-US" dirty="0"/>
              <a:t>Must guess about branch directions</a:t>
            </a:r>
          </a:p>
          <a:p>
            <a:pPr lvl="1" eaLnBrk="1" hangingPunct="1">
              <a:defRPr/>
            </a:pPr>
            <a:r>
              <a:rPr lang="en-US" dirty="0"/>
              <a:t>User programs can either flush cache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instruction) or clobber with loop</a:t>
            </a:r>
          </a:p>
        </p:txBody>
      </p:sp>
    </p:spTree>
    <p:extLst>
      <p:ext uri="{BB962C8B-B14F-4D97-AF65-F5344CB8AC3E}">
        <p14:creationId xmlns:p14="http://schemas.microsoft.com/office/powerpoint/2010/main" val="13532100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Trick OS into doing these steps:</a:t>
            </a:r>
          </a:p>
          <a:p>
            <a:pPr lvl="1" eaLnBrk="1" hangingPunct="1">
              <a:defRPr/>
            </a:pPr>
            <a:r>
              <a:rPr lang="en-US" dirty="0"/>
              <a:t>Check whether you have access to arbitrary location </a:t>
            </a:r>
            <a:r>
              <a:rPr lang="en-US" i="1" dirty="0"/>
              <a:t>x</a:t>
            </a:r>
            <a:r>
              <a:rPr lang="en-US" dirty="0"/>
              <a:t> (you don’t)</a:t>
            </a:r>
          </a:p>
          <a:p>
            <a:pPr lvl="1" eaLnBrk="1" hangingPunct="1">
              <a:defRPr/>
            </a:pPr>
            <a:r>
              <a:rPr lang="en-US" dirty="0" err="1"/>
              <a:t>Mispredict</a:t>
            </a:r>
            <a:r>
              <a:rPr lang="en-US" dirty="0"/>
              <a:t> that branch</a:t>
            </a:r>
          </a:p>
          <a:p>
            <a:pPr lvl="1" eaLnBrk="1" hangingPunct="1">
              <a:defRPr/>
            </a:pPr>
            <a:r>
              <a:rPr lang="en-US" dirty="0"/>
              <a:t>Read location </a:t>
            </a:r>
            <a:r>
              <a:rPr lang="en-US" i="1" dirty="0"/>
              <a:t>x</a:t>
            </a:r>
            <a:r>
              <a:rPr lang="en-US" dirty="0"/>
              <a:t> and use its contents as follows:</a:t>
            </a:r>
          </a:p>
          <a:p>
            <a:pPr lvl="2" eaLnBrk="1" hangingPunct="1">
              <a:defRPr/>
            </a:pPr>
            <a:r>
              <a:rPr lang="en-US" dirty="0"/>
              <a:t>Extract bit </a:t>
            </a:r>
            <a:r>
              <a:rPr lang="en-US" i="1" dirty="0"/>
              <a:t>b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Multiply (shift left) bit </a:t>
            </a:r>
            <a:r>
              <a:rPr lang="en-US" i="1" dirty="0"/>
              <a:t>b</a:t>
            </a:r>
            <a:r>
              <a:rPr lang="en-US" dirty="0"/>
              <a:t> by, e.g., 1024</a:t>
            </a:r>
          </a:p>
          <a:p>
            <a:pPr lvl="2" eaLnBrk="1" hangingPunct="1">
              <a:defRPr/>
            </a:pPr>
            <a:r>
              <a:rPr lang="en-US" dirty="0"/>
              <a:t>Access array </a:t>
            </a:r>
            <a:r>
              <a:rPr lang="en-US" i="1" dirty="0"/>
              <a:t>y[b*1024]</a:t>
            </a:r>
            <a:r>
              <a:rPr lang="en-US" dirty="0"/>
              <a:t> that you </a:t>
            </a:r>
            <a:r>
              <a:rPr lang="en-US" i="1" dirty="0"/>
              <a:t>do</a:t>
            </a:r>
            <a:r>
              <a:rPr lang="en-US" dirty="0"/>
              <a:t> have access to</a:t>
            </a:r>
          </a:p>
          <a:p>
            <a:pPr lvl="1" eaLnBrk="1" hangingPunct="1">
              <a:defRPr/>
            </a:pPr>
            <a:r>
              <a:rPr lang="en-US" dirty="0"/>
              <a:t>Hardware will eventually discover </a:t>
            </a:r>
            <a:r>
              <a:rPr lang="en-US" dirty="0" err="1"/>
              <a:t>mispredicted</a:t>
            </a:r>
            <a:r>
              <a:rPr lang="en-US" dirty="0"/>
              <a:t> branch and cancel all those instructions</a:t>
            </a:r>
          </a:p>
          <a:p>
            <a:pPr lvl="2" eaLnBrk="1" hangingPunct="1">
              <a:defRPr/>
            </a:pPr>
            <a:r>
              <a:rPr lang="en-US" dirty="0"/>
              <a:t>…but cache now contains </a:t>
            </a:r>
            <a:r>
              <a:rPr lang="en-US" i="1" dirty="0"/>
              <a:t>y[b*1024]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Scan cache to see whether </a:t>
            </a:r>
            <a:r>
              <a:rPr lang="en-US" i="1" dirty="0"/>
              <a:t>y[0]</a:t>
            </a:r>
            <a:r>
              <a:rPr lang="en-US" dirty="0"/>
              <a:t> or </a:t>
            </a:r>
            <a:r>
              <a:rPr lang="en-US" i="1" dirty="0"/>
              <a:t>y[1024] </a:t>
            </a:r>
            <a:r>
              <a:rPr lang="en-US" dirty="0"/>
              <a:t>is fast (i.e., in cache)</a:t>
            </a:r>
          </a:p>
          <a:p>
            <a:pPr lvl="1" eaLnBrk="1" hangingPunct="1">
              <a:defRPr/>
            </a:pPr>
            <a:r>
              <a:rPr lang="en-US" dirty="0"/>
              <a:t>You now know bit </a:t>
            </a:r>
            <a:r>
              <a:rPr lang="en-US" i="1" dirty="0"/>
              <a:t>b</a:t>
            </a:r>
            <a:r>
              <a:rPr lang="en-US" dirty="0"/>
              <a:t> of location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Lather, rinse, repeat until you know all bits of </a:t>
            </a:r>
            <a:r>
              <a:rPr lang="en-US" i="1" dirty="0"/>
              <a:t>x</a:t>
            </a:r>
          </a:p>
          <a:p>
            <a:pPr lvl="1" eaLnBrk="1" hangingPunct="1">
              <a:defRPr/>
            </a:pPr>
            <a:r>
              <a:rPr lang="en-US" dirty="0"/>
              <a:t>Lather, rinse, repeat for all locations you want to read</a:t>
            </a:r>
          </a:p>
        </p:txBody>
      </p:sp>
    </p:spTree>
    <p:extLst>
      <p:ext uri="{BB962C8B-B14F-4D97-AF65-F5344CB8AC3E}">
        <p14:creationId xmlns:p14="http://schemas.microsoft.com/office/powerpoint/2010/main" val="42506253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 What?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 read arbitrary memory at about 2K bits/second</a:t>
            </a:r>
          </a:p>
          <a:p>
            <a:pPr lvl="1" eaLnBrk="1" hangingPunct="1">
              <a:defRPr/>
            </a:pPr>
            <a:r>
              <a:rPr lang="en-US" dirty="0"/>
              <a:t>No biggie on your laptop</a:t>
            </a:r>
          </a:p>
          <a:p>
            <a:pPr lvl="1" eaLnBrk="1" hangingPunct="1">
              <a:defRPr/>
            </a:pPr>
            <a:r>
              <a:rPr lang="en-US" dirty="0"/>
              <a:t>Huge issue in the cloud</a:t>
            </a:r>
          </a:p>
          <a:p>
            <a:pPr lvl="2" eaLnBrk="1" hangingPunct="1">
              <a:defRPr/>
            </a:pPr>
            <a:r>
              <a:rPr lang="en-US" dirty="0"/>
              <a:t>Physical machines often shared</a:t>
            </a:r>
          </a:p>
          <a:p>
            <a:pPr lvl="2" eaLnBrk="1" hangingPunct="1">
              <a:defRPr/>
            </a:pPr>
            <a:r>
              <a:rPr lang="en-US" dirty="0"/>
              <a:t>Supposedly isolated by virtual-machine technology</a:t>
            </a:r>
          </a:p>
          <a:p>
            <a:pPr lvl="1" eaLnBrk="1" hangingPunct="1">
              <a:defRPr/>
            </a:pPr>
            <a:r>
              <a:rPr lang="en-US" dirty="0"/>
              <a:t>Grab people’s encryption keys, passwords, all sorts of stuff</a:t>
            </a:r>
          </a:p>
          <a:p>
            <a:pPr lvl="1" eaLnBrk="1" hangingPunct="1">
              <a:defRPr/>
            </a:pPr>
            <a:r>
              <a:rPr lang="en-US" dirty="0"/>
              <a:t>Next stop: Putin</a:t>
            </a:r>
          </a:p>
          <a:p>
            <a:pPr eaLnBrk="1" hangingPunct="1">
              <a:defRPr/>
            </a:pPr>
            <a:r>
              <a:rPr lang="en-US" dirty="0"/>
              <a:t>What to do?</a:t>
            </a:r>
          </a:p>
          <a:p>
            <a:pPr lvl="1" eaLnBrk="1" hangingPunct="1">
              <a:defRPr/>
            </a:pPr>
            <a:r>
              <a:rPr lang="en-US" dirty="0"/>
              <a:t>Disabling speculation kills performance</a:t>
            </a:r>
          </a:p>
          <a:p>
            <a:pPr lvl="1" eaLnBrk="1" hangingPunct="1">
              <a:defRPr/>
            </a:pPr>
            <a:r>
              <a:rPr lang="en-US" dirty="0"/>
              <a:t>Only certain branches are vulnerable</a:t>
            </a:r>
          </a:p>
          <a:p>
            <a:pPr lvl="2" eaLnBrk="1" hangingPunct="1">
              <a:defRPr/>
            </a:pPr>
            <a:r>
              <a:rPr lang="en-US" dirty="0"/>
              <a:t>Can do special things for those branches</a:t>
            </a:r>
          </a:p>
          <a:p>
            <a:pPr lvl="2" eaLnBrk="1" hangingPunct="1">
              <a:defRPr/>
            </a:pPr>
            <a:r>
              <a:rPr lang="en-US" dirty="0"/>
              <a:t>But hard to find (millions of lines in kernel)</a:t>
            </a:r>
          </a:p>
          <a:p>
            <a:pPr lvl="1" eaLnBrk="1" hangingPunct="1">
              <a:defRPr/>
            </a:pPr>
            <a:r>
              <a:rPr lang="en-US" dirty="0"/>
              <a:t>Compiler can try to identify risky branches</a:t>
            </a:r>
          </a:p>
          <a:p>
            <a:pPr lvl="2" eaLnBrk="1" hangingPunct="1">
              <a:defRPr/>
            </a:pPr>
            <a:r>
              <a:rPr lang="en-US" dirty="0"/>
              <a:t>But will be conservative </a:t>
            </a:r>
            <a:r>
              <a:rPr lang="en-US" dirty="0">
                <a:sym typeface="Wingdings" panose="05000000000000000000" pitchFamily="2" charset="2"/>
              </a:rPr>
              <a:t> OS will slow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6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90648" y="2286000"/>
            <a:ext cx="6748752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589214" y="2274889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10112216" y="4220339"/>
            <a:ext cx="1470184" cy="10081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 dirty="0"/>
              <a:t>Result</a:t>
            </a:r>
          </a:p>
          <a:p>
            <a:r>
              <a:rPr lang="en-US" altLang="en-US" dirty="0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35200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0283952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Functional Units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7351" y="4728252"/>
            <a:ext cx="11076516" cy="1716997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51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3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2743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6F4F62-AB25-427C-80BF-7D418BBB2F3C}"/>
              </a:ext>
            </a:extLst>
          </p:cNvPr>
          <p:cNvCxnSpPr/>
          <p:nvPr/>
        </p:nvCxnSpPr>
        <p:spPr bwMode="auto">
          <a:xfrm flipV="1">
            <a:off x="6858000" y="3716104"/>
            <a:ext cx="609600" cy="6488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062D6F-83E5-4607-AB69-68EC122EB00E}"/>
              </a:ext>
            </a:extLst>
          </p:cNvPr>
          <p:cNvCxnSpPr/>
          <p:nvPr/>
        </p:nvCxnSpPr>
        <p:spPr bwMode="auto">
          <a:xfrm flipV="1">
            <a:off x="6126480" y="3716104"/>
            <a:ext cx="1036320" cy="6311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20788"/>
            <a:ext cx="10778067" cy="5224462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15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3094038" y="4013328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3696501" y="1220788"/>
            <a:ext cx="7767366" cy="5224462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None/>
              <a:defRPr/>
            </a:pPr>
            <a:r>
              <a:rPr lang="en-US" sz="1400" dirty="0"/>
              <a:t> </a:t>
            </a:r>
            <a:r>
              <a:rPr lang="en-US" sz="1600" dirty="0">
                <a:latin typeface="Courier New" pitchFamily="49" charset="0"/>
              </a:rPr>
              <a:t>((((((((1 * d[0]) * d[1]) * d[2]) * d[3]) 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2123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2276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2504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2521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2673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2902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2428501" y="2223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2169740" y="13716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2352302" y="1371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2749862" y="1905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2909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3061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3290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2810186" y="2757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3137960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293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3445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3674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3198284" y="32904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3522135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3692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3845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4073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3582459" y="38238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3921437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4075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4227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4456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3981761" y="43572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4303742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4463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4616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4844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4364066" y="4890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4692588" y="4572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4858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5016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5239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4752912" y="5424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5087036" y="5105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26713</TotalTime>
  <Pages>35</Pages>
  <Words>2829</Words>
  <Application>Microsoft Office PowerPoint</Application>
  <PresentationFormat>Widescreen</PresentationFormat>
  <Paragraphs>869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class02</vt:lpstr>
      <vt:lpstr>Machine-Dependent Optimization  </vt:lpstr>
      <vt:lpstr>Machine-Dependent Optimization</vt:lpstr>
      <vt:lpstr>Modern CPU Design</vt:lpstr>
      <vt:lpstr>Superscalar Processor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Getting High Performance</vt:lpstr>
      <vt:lpstr>Visualizing Operations</vt:lpstr>
      <vt:lpstr>3 Iterations of Combining Product</vt:lpstr>
      <vt:lpstr>4 Iterations of Combining Sum</vt:lpstr>
      <vt:lpstr>Combining Sum: Resource Constraints</vt:lpstr>
      <vt:lpstr>Visualizing Parallel Loop</vt:lpstr>
      <vt:lpstr>Executing with Parallel Loop</vt:lpstr>
      <vt:lpstr>Meltdown and Spectre</vt:lpstr>
      <vt:lpstr>Meltdown and Spectre</vt:lpstr>
      <vt:lpstr>So What?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Kuenning</cp:lastModifiedBy>
  <cp:revision>185</cp:revision>
  <cp:lastPrinted>2019-12-02T23:20:45Z</cp:lastPrinted>
  <dcterms:created xsi:type="dcterms:W3CDTF">1998-08-11T09:19:24Z</dcterms:created>
  <dcterms:modified xsi:type="dcterms:W3CDTF">2019-12-29T00:12:45Z</dcterms:modified>
  <cp:category/>
</cp:coreProperties>
</file>