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96" r:id="rId2"/>
    <p:sldId id="287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3" r:id="rId11"/>
    <p:sldId id="312" r:id="rId12"/>
    <p:sldId id="297" r:id="rId13"/>
    <p:sldId id="288" r:id="rId14"/>
    <p:sldId id="289" r:id="rId15"/>
    <p:sldId id="301" r:id="rId16"/>
    <p:sldId id="300" r:id="rId17"/>
    <p:sldId id="290" r:id="rId18"/>
    <p:sldId id="291" r:id="rId19"/>
    <p:sldId id="292" r:id="rId20"/>
    <p:sldId id="298" r:id="rId21"/>
    <p:sldId id="293" r:id="rId22"/>
    <p:sldId id="294" r:id="rId23"/>
    <p:sldId id="299" r:id="rId24"/>
    <p:sldId id="302" r:id="rId25"/>
    <p:sldId id="303" r:id="rId26"/>
    <p:sldId id="304" r:id="rId27"/>
    <p:sldId id="295" r:id="rId28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58662F9-831A-42F7-81F9-A921B8D6A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86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8225" y="523875"/>
            <a:ext cx="4654550" cy="2619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7875"/>
            <a:ext cx="68008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EFE28BF-1B5D-4D5E-8F8D-C7FD3A7BF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67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34D0243-7590-45E6-A009-2943B689A1AF}" type="slidenum">
              <a:rPr lang="en-US" altLang="en-US" sz="1200" b="0" smtClean="0">
                <a:latin typeface="Arial" pitchFamily="34" charset="0"/>
              </a:rPr>
              <a:pPr/>
              <a:t>2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F801DB48-E22A-4E78-B450-72DF61475261}" type="slidenum">
              <a:rPr lang="en-US" altLang="en-US" sz="1200" b="0" smtClean="0">
                <a:latin typeface="Arial" pitchFamily="34" charset="0"/>
              </a:rPr>
              <a:pPr/>
              <a:t>22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E10FCCA-3A27-4B86-BD07-02003F88A263}" type="slidenum">
              <a:rPr lang="en-US" altLang="en-US" sz="1200" b="0" smtClean="0">
                <a:latin typeface="Arial" pitchFamily="34" charset="0"/>
              </a:rPr>
              <a:pPr/>
              <a:t>27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34D0243-7590-45E6-A009-2943B689A1AF}" type="slidenum">
              <a:rPr lang="en-US" altLang="en-US" sz="1200" b="0" smtClean="0">
                <a:latin typeface="Arial" pitchFamily="34" charset="0"/>
              </a:rPr>
              <a:pPr/>
              <a:t>11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074CE2BC-69FA-410B-8F28-1911CC35BFC5}" type="slidenum">
              <a:rPr lang="en-US" altLang="en-US" sz="1200" b="0" smtClean="0">
                <a:latin typeface="Arial" pitchFamily="34" charset="0"/>
              </a:rPr>
              <a:pPr/>
              <a:t>13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E5B34B72-0154-400A-9475-90D8AE7ECD01}" type="slidenum">
              <a:rPr lang="en-US" altLang="en-US" sz="1200" b="0" smtClean="0">
                <a:latin typeface="Arial" pitchFamily="34" charset="0"/>
              </a:rPr>
              <a:pPr/>
              <a:t>14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29E8B6CF-D454-4E8E-B83E-E4B8A87A4D09}" type="slidenum">
              <a:rPr lang="en-US" altLang="en-US" sz="1200" b="0" smtClean="0">
                <a:latin typeface="Arial" pitchFamily="34" charset="0"/>
              </a:rPr>
              <a:pPr/>
              <a:t>15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41DCBA06-3B06-47D5-8746-AD168670FFDD}" type="slidenum">
              <a:rPr lang="en-US" altLang="en-US" sz="1200" b="0" smtClean="0">
                <a:latin typeface="Arial" pitchFamily="34" charset="0"/>
              </a:rPr>
              <a:pPr/>
              <a:t>17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64FD2E3D-3824-4D0D-A047-3CA5D21FDC09}" type="slidenum">
              <a:rPr lang="en-US" altLang="en-US" sz="1200" b="0" smtClean="0">
                <a:latin typeface="Arial" pitchFamily="34" charset="0"/>
              </a:rPr>
              <a:pPr/>
              <a:t>18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66BD9BD2-1C95-4A65-9931-73DCF0522C6C}" type="slidenum">
              <a:rPr lang="en-US" altLang="en-US" sz="1200" b="0" smtClean="0">
                <a:latin typeface="Arial" pitchFamily="34" charset="0"/>
              </a:rPr>
              <a:pPr/>
              <a:t>19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>
                <a:latin typeface="Arial" pitchFamily="34" charset="0"/>
              </a:rPr>
              <a:t>With 4K blocks and 8-byte pointers, triple indirect can address only 0.5 TB.  But 8K and 8-byte gives 8 TB.  Some new FSes have quad indirect blocks.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84C5526-2624-483B-8ED6-B09434F102C1}" type="slidenum">
              <a:rPr lang="en-US" altLang="en-US" sz="1200" b="0" smtClean="0">
                <a:latin typeface="Arial" pitchFamily="34" charset="0"/>
              </a:rPr>
              <a:pPr/>
              <a:t>21</a:t>
            </a:fld>
            <a:endParaRPr lang="en-US" altLang="en-US" sz="1200" b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523875"/>
            <a:ext cx="4654550" cy="2619375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35521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853029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644257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617343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45865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157337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665276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6225238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790342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686401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22657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99568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1E90F0C7-FCC0-4D3D-AE53-710EA43DB915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0" y="76200"/>
            <a:ext cx="834390" cy="1070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File Systems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1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/>
              <a:t>Topics</a:t>
            </a:r>
          </a:p>
          <a:p>
            <a:pPr lvl="1" eaLnBrk="1" hangingPunct="1">
              <a:defRPr/>
            </a:pPr>
            <a:r>
              <a:rPr lang="en-US"/>
              <a:t>Design criteria</a:t>
            </a:r>
          </a:p>
          <a:p>
            <a:pPr lvl="1" eaLnBrk="1" hangingPunct="1">
              <a:defRPr/>
            </a:pPr>
            <a:r>
              <a:rPr lang="en-US"/>
              <a:t>History of file systems</a:t>
            </a:r>
          </a:p>
          <a:p>
            <a:pPr lvl="1" eaLnBrk="1" hangingPunct="1">
              <a:defRPr/>
            </a:pPr>
            <a:r>
              <a:rPr lang="en-US"/>
              <a:t>Berkeley Fast File System</a:t>
            </a:r>
          </a:p>
          <a:p>
            <a:pPr lvl="1" eaLnBrk="1" hangingPunct="1">
              <a:defRPr/>
            </a:pPr>
            <a:r>
              <a:rPr lang="en-US"/>
              <a:t>Effect of file systems on programs</a:t>
            </a:r>
          </a:p>
          <a:p>
            <a:pPr lvl="1" eaLnBrk="1" hangingPunct="1">
              <a:defRPr/>
            </a:pPr>
            <a:endParaRPr lang="en-US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51189" y="762001"/>
            <a:ext cx="61436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Block Access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Disks can only read and write complete sectors (blocks)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Not possible to work with individual bytes (or words or…)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File system data structures are usually smaller than a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OS must pack structures together to create a block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Disk treats all data as uninterpreted bytes (one block at a time)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OS must read block into (byte) buffer and then convert into meaningful data structures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Conversion process is called </a:t>
            </a:r>
            <a:r>
              <a:rPr lang="en-US" i="1" dirty="0"/>
              <a:t>serialization </a:t>
            </a:r>
            <a:r>
              <a:rPr lang="en-US" dirty="0"/>
              <a:t>(for write) and </a:t>
            </a:r>
            <a:r>
              <a:rPr lang="en-US" i="1" dirty="0"/>
              <a:t>deserialization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OS carefully arranges for this to happen by simple C type-casting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Need to work in units of blocks affects file system design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Writing (e.g.) a new file name inherently rewrites other data in same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But block writes are atomic </a:t>
            </a:r>
            <a:r>
              <a:rPr lang="en-US" dirty="0">
                <a:sym typeface="Wingdings" panose="05000000000000000000" pitchFamily="2" charset="2"/>
              </a:rPr>
              <a:t> can update multiple values at once</a:t>
            </a: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98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Aside: Solid-State Disks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They aren’t disks!  But for backwards compatibility they pretend to be…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SSDs</a:t>
            </a:r>
            <a:r>
              <a:rPr lang="en-US" dirty="0"/>
              <a:t> are divided into </a:t>
            </a:r>
            <a:r>
              <a:rPr lang="en-US" i="1" dirty="0"/>
              <a:t>erase blocks</a:t>
            </a:r>
            <a:r>
              <a:rPr lang="en-US" dirty="0"/>
              <a:t> made up of </a:t>
            </a:r>
            <a:r>
              <a:rPr lang="en-US" i="1" dirty="0"/>
              <a:t>pages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Typical page: 4K-8K bytes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Typical erase block: 128K-512K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Can only change bits from 1 to 0 when writing</a:t>
            </a:r>
            <a:endParaRPr lang="en-US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Erase sets entire block to all 1’s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Erase is slow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Can only erase 10</a:t>
            </a:r>
            <a:r>
              <a:rPr lang="en-US" baseline="30000" dirty="0"/>
              <a:t>4</a:t>
            </a:r>
            <a:r>
              <a:rPr lang="en-US" dirty="0"/>
              <a:t> to 10</a:t>
            </a:r>
            <a:r>
              <a:rPr lang="en-US" baseline="30000" dirty="0"/>
              <a:t>6</a:t>
            </a:r>
            <a:r>
              <a:rPr lang="en-US" dirty="0"/>
              <a:t> times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Must pre-plan erases and manage wear-out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Net result: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Reads are fast (and almost truly random-access)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Writes are 100X slower (and have weird side effects)</a:t>
            </a:r>
          </a:p>
        </p:txBody>
      </p:sp>
    </p:spTree>
    <p:extLst>
      <p:ext uri="{BB962C8B-B14F-4D97-AF65-F5344CB8AC3E}">
        <p14:creationId xmlns:p14="http://schemas.microsoft.com/office/powerpoint/2010/main" val="366628607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Design Problems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So, disks have mechanical delays (and </a:t>
            </a:r>
            <a:r>
              <a:rPr lang="en-US" dirty="0" err="1"/>
              <a:t>SSDs</a:t>
            </a:r>
            <a:r>
              <a:rPr lang="en-US" dirty="0"/>
              <a:t> have their own strange behaviors)</a:t>
            </a:r>
          </a:p>
          <a:p>
            <a:pPr eaLnBrk="1" hangingPunct="1">
              <a:defRPr/>
            </a:pPr>
            <a:r>
              <a:rPr lang="en-US" dirty="0"/>
              <a:t>Fundamental problem in file-system design: how to hide (or at least minimize) these delays?</a:t>
            </a:r>
          </a:p>
          <a:p>
            <a:pPr eaLnBrk="1" hangingPunct="1">
              <a:defRPr/>
            </a:pPr>
            <a:r>
              <a:rPr lang="en-US" dirty="0"/>
              <a:t>Side problems also critical:</a:t>
            </a:r>
          </a:p>
          <a:p>
            <a:pPr lvl="1" eaLnBrk="1" hangingPunct="1">
              <a:defRPr/>
            </a:pPr>
            <a:r>
              <a:rPr lang="en-US" dirty="0"/>
              <a:t>Making things reliable (in face of s/w and h/w failures)</a:t>
            </a:r>
          </a:p>
          <a:p>
            <a:pPr lvl="2" eaLnBrk="1" hangingPunct="1">
              <a:defRPr/>
            </a:pPr>
            <a:r>
              <a:rPr lang="en-US" dirty="0"/>
              <a:t>People frown on losing data</a:t>
            </a:r>
          </a:p>
          <a:p>
            <a:pPr lvl="1" eaLnBrk="1" hangingPunct="1">
              <a:defRPr/>
            </a:pPr>
            <a:r>
              <a:rPr lang="en-US" dirty="0"/>
              <a:t>Organizing data (e.g., in directories or databases)</a:t>
            </a:r>
          </a:p>
          <a:p>
            <a:pPr lvl="2" eaLnBrk="1" hangingPunct="1">
              <a:defRPr/>
            </a:pPr>
            <a:r>
              <a:rPr lang="en-US" dirty="0"/>
              <a:t>Not finding stuff is almost as bad as losing it</a:t>
            </a:r>
          </a:p>
          <a:p>
            <a:pPr lvl="1" eaLnBrk="1" hangingPunct="1">
              <a:defRPr/>
            </a:pPr>
            <a:r>
              <a:rPr lang="en-US" dirty="0"/>
              <a:t>Enforcing security</a:t>
            </a:r>
          </a:p>
          <a:p>
            <a:pPr lvl="2" eaLnBrk="1" hangingPunct="1">
              <a:defRPr/>
            </a:pPr>
            <a:r>
              <a:rPr lang="en-US" dirty="0"/>
              <a:t>System should only share what you </a:t>
            </a:r>
            <a:r>
              <a:rPr lang="en-US" i="1" dirty="0"/>
              <a:t>want</a:t>
            </a:r>
            <a:r>
              <a:rPr lang="en-US" dirty="0"/>
              <a:t> to share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Important File Systems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FAT: old Windows and </a:t>
            </a:r>
            <a:r>
              <a:rPr lang="en-US" dirty="0" err="1"/>
              <a:t>MSDOS</a:t>
            </a:r>
            <a:r>
              <a:rPr lang="en-US" dirty="0"/>
              <a:t>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NTFS</a:t>
            </a:r>
            <a:r>
              <a:rPr lang="en-US" dirty="0"/>
              <a:t>: Windows current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FFS</a:t>
            </a:r>
            <a:r>
              <a:rPr lang="en-US" dirty="0"/>
              <a:t>: Unix standard since 80’s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AFS: distributed system developed at CMU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LFS</a:t>
            </a:r>
            <a:r>
              <a:rPr lang="en-US" dirty="0"/>
              <a:t>: Berkeley redesign for high performance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ZFS</a:t>
            </a:r>
            <a:r>
              <a:rPr lang="en-US" dirty="0"/>
              <a:t>: redesigned Unix system, recently released by Sun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ISO 9660: CD-ROM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EXT2/EXT3/EXT4: Linux standards, variants of </a:t>
            </a:r>
            <a:r>
              <a:rPr lang="en-US" dirty="0" err="1"/>
              <a:t>FFS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BtrFS</a:t>
            </a:r>
            <a:r>
              <a:rPr lang="en-US" dirty="0"/>
              <a:t>: new Linux kid on the block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Other OS’s have own file organization:  VMS, </a:t>
            </a:r>
            <a:r>
              <a:rPr lang="en-US" dirty="0" err="1"/>
              <a:t>MVS</a:t>
            </a:r>
            <a:r>
              <a:rPr lang="en-US" dirty="0"/>
              <a:t>, </a:t>
            </a:r>
            <a:r>
              <a:rPr lang="en-US" dirty="0">
                <a:sym typeface="Symbol" pitchFamily="18" charset="2"/>
              </a:rPr>
              <a:t>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Typical Similarities Among File Systems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(secondary) boot record</a:t>
            </a:r>
          </a:p>
          <a:p>
            <a:pPr eaLnBrk="1" hangingPunct="1">
              <a:defRPr/>
            </a:pPr>
            <a:r>
              <a:rPr lang="en-US" dirty="0"/>
              <a:t>A top-level directory</a:t>
            </a:r>
          </a:p>
          <a:p>
            <a:pPr eaLnBrk="1" hangingPunct="1">
              <a:defRPr/>
            </a:pPr>
            <a:r>
              <a:rPr lang="en-US" dirty="0"/>
              <a:t>Support for hierarchical directories</a:t>
            </a:r>
          </a:p>
          <a:p>
            <a:pPr eaLnBrk="1" hangingPunct="1">
              <a:defRPr/>
            </a:pPr>
            <a:r>
              <a:rPr lang="en-US" dirty="0"/>
              <a:t>Management of free and used space</a:t>
            </a:r>
          </a:p>
          <a:p>
            <a:pPr eaLnBrk="1" hangingPunct="1">
              <a:defRPr/>
            </a:pPr>
            <a:r>
              <a:rPr lang="en-US" dirty="0"/>
              <a:t>Metadata about files (e.g., creation date)</a:t>
            </a:r>
          </a:p>
          <a:p>
            <a:pPr eaLnBrk="1" hangingPunct="1">
              <a:defRPr/>
            </a:pPr>
            <a:r>
              <a:rPr lang="en-US" dirty="0"/>
              <a:t>Protection and security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Typical Differences Between File Systems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  <a:defRPr/>
            </a:pPr>
            <a:r>
              <a:rPr lang="en-US" dirty="0"/>
              <a:t>Naming conventions:  case, length, special symbols</a:t>
            </a:r>
          </a:p>
          <a:p>
            <a:pPr eaLnBrk="1" hangingPunct="1">
              <a:defRPr/>
            </a:pPr>
            <a:r>
              <a:rPr lang="en-US" dirty="0"/>
              <a:t>File size and placement</a:t>
            </a:r>
          </a:p>
          <a:p>
            <a:pPr eaLnBrk="1" hangingPunct="1">
              <a:defRPr/>
            </a:pPr>
            <a:r>
              <a:rPr lang="en-US" dirty="0"/>
              <a:t>Speed</a:t>
            </a:r>
          </a:p>
          <a:p>
            <a:pPr eaLnBrk="1" hangingPunct="1">
              <a:defRPr/>
            </a:pPr>
            <a:r>
              <a:rPr lang="en-US" dirty="0"/>
              <a:t>Error recovery</a:t>
            </a:r>
          </a:p>
          <a:p>
            <a:pPr eaLnBrk="1" hangingPunct="1">
              <a:defRPr/>
            </a:pPr>
            <a:r>
              <a:rPr lang="en-US" dirty="0"/>
              <a:t>Metadata details</a:t>
            </a:r>
          </a:p>
          <a:p>
            <a:pPr eaLnBrk="1" hangingPunct="1">
              <a:defRPr/>
            </a:pPr>
            <a:r>
              <a:rPr lang="en-US" dirty="0"/>
              <a:t>Support for special files</a:t>
            </a:r>
          </a:p>
          <a:p>
            <a:pPr eaLnBrk="1" hangingPunct="1">
              <a:defRPr/>
            </a:pPr>
            <a:r>
              <a:rPr lang="en-US" dirty="0"/>
              <a:t>Snapshot support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Case Study: Berkeley Fast File System (FFS)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First public Unix (Unix V7) introduced many important concepts in Unix File System (UFS)</a:t>
            </a:r>
          </a:p>
          <a:p>
            <a:pPr lvl="1" eaLnBrk="1" hangingPunct="1">
              <a:defRPr/>
            </a:pPr>
            <a:r>
              <a:rPr lang="en-US"/>
              <a:t>I-nodes</a:t>
            </a:r>
          </a:p>
          <a:p>
            <a:pPr lvl="1" eaLnBrk="1" hangingPunct="1">
              <a:defRPr/>
            </a:pPr>
            <a:r>
              <a:rPr lang="en-US"/>
              <a:t>Indirect blocks</a:t>
            </a:r>
          </a:p>
          <a:p>
            <a:pPr lvl="1" eaLnBrk="1" hangingPunct="1">
              <a:defRPr/>
            </a:pPr>
            <a:r>
              <a:rPr lang="en-US"/>
              <a:t>Unix directory structure and permissions system</a:t>
            </a:r>
          </a:p>
          <a:p>
            <a:pPr eaLnBrk="1" hangingPunct="1">
              <a:defRPr/>
            </a:pPr>
            <a:r>
              <a:rPr lang="en-US"/>
              <a:t>UFS was simple, elegant, and slow</a:t>
            </a:r>
          </a:p>
          <a:p>
            <a:pPr eaLnBrk="1" hangingPunct="1">
              <a:defRPr/>
            </a:pPr>
            <a:r>
              <a:rPr lang="en-US"/>
              <a:t>Berkeley initiated project to solve the slowness</a:t>
            </a:r>
          </a:p>
          <a:p>
            <a:pPr eaLnBrk="1" hangingPunct="1">
              <a:defRPr/>
            </a:pPr>
            <a:r>
              <a:rPr lang="en-US"/>
              <a:t>Many modern file systems are direct or indirect descendants of FFS</a:t>
            </a:r>
          </a:p>
          <a:p>
            <a:pPr lvl="1" eaLnBrk="1" hangingPunct="1">
              <a:defRPr/>
            </a:pPr>
            <a:r>
              <a:rPr lang="en-US"/>
              <a:t>In particular, EXT2 through EXT4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Headers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Boot block: first few sectors</a:t>
            </a:r>
          </a:p>
          <a:p>
            <a:pPr lvl="1" eaLnBrk="1" hangingPunct="1">
              <a:defRPr/>
            </a:pPr>
            <a:r>
              <a:rPr lang="en-US" dirty="0"/>
              <a:t>Typically all of cylinder 0 is reserved for boot blocks, partition tables, etc.</a:t>
            </a:r>
          </a:p>
          <a:p>
            <a:pPr eaLnBrk="1" hangingPunct="1">
              <a:defRPr/>
            </a:pPr>
            <a:r>
              <a:rPr lang="en-US" dirty="0"/>
              <a:t>Superblock: file system parameters, including</a:t>
            </a:r>
          </a:p>
          <a:p>
            <a:pPr lvl="1" eaLnBrk="1" hangingPunct="1">
              <a:defRPr/>
            </a:pPr>
            <a:r>
              <a:rPr lang="en-US" sz="1800" dirty="0"/>
              <a:t>Size of partition (note that this is dangerously redundant)</a:t>
            </a:r>
          </a:p>
          <a:p>
            <a:pPr lvl="1" eaLnBrk="1" hangingPunct="1">
              <a:defRPr/>
            </a:pPr>
            <a:r>
              <a:rPr lang="en-US" sz="1800" dirty="0"/>
              <a:t>Location of root directory</a:t>
            </a:r>
          </a:p>
          <a:p>
            <a:pPr lvl="1" eaLnBrk="1" hangingPunct="1">
              <a:defRPr/>
            </a:pPr>
            <a:r>
              <a:rPr lang="en-US" sz="1800" dirty="0"/>
              <a:t>Block size</a:t>
            </a:r>
          </a:p>
          <a:p>
            <a:pPr eaLnBrk="1" hangingPunct="1">
              <a:defRPr/>
            </a:pPr>
            <a:r>
              <a:rPr lang="en-US" dirty="0"/>
              <a:t>Cylinder groups, each including</a:t>
            </a:r>
          </a:p>
          <a:p>
            <a:pPr lvl="1" eaLnBrk="1" hangingPunct="1">
              <a:defRPr/>
            </a:pPr>
            <a:r>
              <a:rPr lang="en-US" sz="1800" dirty="0"/>
              <a:t>Data blocks</a:t>
            </a:r>
          </a:p>
          <a:p>
            <a:pPr lvl="1" eaLnBrk="1" hangingPunct="1">
              <a:defRPr/>
            </a:pPr>
            <a:r>
              <a:rPr lang="en-US" sz="1800" dirty="0"/>
              <a:t>List of </a:t>
            </a:r>
            <a:r>
              <a:rPr lang="en-US" sz="1800" i="1" dirty="0" err="1"/>
              <a:t>inodes</a:t>
            </a:r>
            <a:endParaRPr lang="en-US" sz="1800" i="1" dirty="0"/>
          </a:p>
          <a:p>
            <a:pPr lvl="1" eaLnBrk="1" hangingPunct="1">
              <a:defRPr/>
            </a:pPr>
            <a:r>
              <a:rPr lang="en-US" sz="1800" dirty="0"/>
              <a:t>Bitmap of used blocks and fragments in the group</a:t>
            </a:r>
          </a:p>
          <a:p>
            <a:pPr lvl="1" eaLnBrk="1" hangingPunct="1">
              <a:defRPr/>
            </a:pPr>
            <a:r>
              <a:rPr lang="en-US" sz="1800" dirty="0"/>
              <a:t>Replica of superblock (not always at start of group)</a:t>
            </a:r>
          </a:p>
          <a:p>
            <a:pPr eaLnBrk="1" hangingPunct="1">
              <a:defRPr/>
            </a:pPr>
            <a:endParaRPr lang="en-US" sz="2000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File Tracking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Directory:  file containing variable-length records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File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/>
              <a:t>Inode</a:t>
            </a:r>
            <a:r>
              <a:rPr lang="en-US" sz="1800" dirty="0"/>
              <a:t> number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Inode</a:t>
            </a:r>
            <a:r>
              <a:rPr lang="en-US" dirty="0"/>
              <a:t>: holds metadata for one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Fixed size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Located by number, using information from superblock (basically, array)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Integral number of </a:t>
            </a:r>
            <a:r>
              <a:rPr lang="en-US" sz="1800" dirty="0" err="1"/>
              <a:t>inodes</a:t>
            </a:r>
            <a:r>
              <a:rPr lang="en-US" sz="1800" dirty="0"/>
              <a:t> in a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Includes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Owner and group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File type (regular, directory, pipe, symbolic link, …)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Access permissions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Time of last </a:t>
            </a:r>
            <a:r>
              <a:rPr lang="en-US" sz="1600" dirty="0" err="1"/>
              <a:t>i</a:t>
            </a:r>
            <a:r>
              <a:rPr lang="en-US" sz="1600" dirty="0"/>
              <a:t>-node change, last modification, last access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Number of links (reference count)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Size of file (for directories and regular files)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Except for pointers, precisely what’s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</a:t>
            </a:r>
            <a:r>
              <a:rPr lang="en-US" dirty="0"/>
              <a:t> data structure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Inodes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Inode</a:t>
            </a:r>
            <a:r>
              <a:rPr lang="en-US" dirty="0"/>
              <a:t> has 15 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12 point directly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13</a:t>
            </a:r>
            <a:r>
              <a:rPr lang="en-US" sz="1800" baseline="30000" dirty="0"/>
              <a:t>th</a:t>
            </a:r>
            <a:r>
              <a:rPr lang="en-US" sz="1800" dirty="0"/>
              <a:t> points to an </a:t>
            </a:r>
            <a:r>
              <a:rPr lang="en-US" sz="1800" i="1" dirty="0"/>
              <a:t>indirect block</a:t>
            </a:r>
            <a:r>
              <a:rPr lang="en-US" sz="1800" dirty="0"/>
              <a:t>, containing 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14</a:t>
            </a:r>
            <a:r>
              <a:rPr lang="en-US" sz="1800" baseline="30000" dirty="0"/>
              <a:t>th</a:t>
            </a:r>
            <a:r>
              <a:rPr lang="en-US" sz="1800" dirty="0"/>
              <a:t> points to a </a:t>
            </a:r>
            <a:r>
              <a:rPr lang="en-US" sz="1800" i="1" dirty="0"/>
              <a:t>double</a:t>
            </a:r>
            <a:r>
              <a:rPr lang="en-US" sz="1800" dirty="0"/>
              <a:t> indirect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15</a:t>
            </a:r>
            <a:r>
              <a:rPr lang="en-US" sz="1800" baseline="30000" dirty="0"/>
              <a:t>th</a:t>
            </a:r>
            <a:r>
              <a:rPr lang="en-US" sz="1800" dirty="0"/>
              <a:t> points to a </a:t>
            </a:r>
            <a:r>
              <a:rPr lang="en-US" sz="1800" i="1" dirty="0"/>
              <a:t>triple</a:t>
            </a:r>
            <a:r>
              <a:rPr lang="en-US" sz="1800" dirty="0"/>
              <a:t> indirect block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With 4K blocks and 4-byte pointers, the triple indirect block can address 4 terabytes (2</a:t>
            </a:r>
            <a:r>
              <a:rPr lang="en-US" baseline="30000" dirty="0"/>
              <a:t>42</a:t>
            </a:r>
            <a:r>
              <a:rPr lang="en-US" dirty="0"/>
              <a:t> bytes) in one file</a:t>
            </a: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Data blocks might not be contiguous on disk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But OS tries to </a:t>
            </a:r>
            <a:r>
              <a:rPr lang="en-US" i="1" dirty="0"/>
              <a:t>cluster</a:t>
            </a:r>
            <a:r>
              <a:rPr lang="en-US" dirty="0"/>
              <a:t> related items in cylinder group: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Directory entries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Corresponding </a:t>
            </a:r>
            <a:r>
              <a:rPr lang="en-US" dirty="0" err="1"/>
              <a:t>inodes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Their data blocks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File Systems:</a:t>
            </a:r>
            <a:r>
              <a:rPr lang="en-US" altLang="en-US"/>
              <a:t> Disk Organization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 disk is a sequence of 4096-byte </a:t>
            </a:r>
            <a:r>
              <a:rPr lang="en-US" i="1" dirty="0"/>
              <a:t>sectors</a:t>
            </a:r>
            <a:r>
              <a:rPr lang="en-US" dirty="0"/>
              <a:t> or </a:t>
            </a:r>
            <a:r>
              <a:rPr lang="en-US" i="1" dirty="0"/>
              <a:t>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Can </a:t>
            </a:r>
            <a:r>
              <a:rPr lang="en-US" dirty="0"/>
              <a:t>only read or write in block-sized units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First comes </a:t>
            </a:r>
            <a:r>
              <a:rPr lang="en-US" i="1" dirty="0"/>
              <a:t>boot block</a:t>
            </a:r>
            <a:r>
              <a:rPr lang="en-US" dirty="0"/>
              <a:t> and </a:t>
            </a:r>
            <a:r>
              <a:rPr lang="en-US" i="1" dirty="0"/>
              <a:t>partition table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Partition table divides the rest of disk into partitions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May appear to operating system as logical “disks”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Useful for multiple </a:t>
            </a:r>
            <a:r>
              <a:rPr lang="en-US" dirty="0" err="1"/>
              <a:t>OSes</a:t>
            </a:r>
            <a:r>
              <a:rPr lang="en-US" dirty="0"/>
              <a:t>, etc.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Otherwise bad idea; hangover from earlier days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/>
              <a:t>File system</a:t>
            </a:r>
            <a:r>
              <a:rPr lang="en-US" dirty="0"/>
              <a:t>: partition structured to hold </a:t>
            </a:r>
            <a:r>
              <a:rPr lang="en-US" i="1" dirty="0"/>
              <a:t>files</a:t>
            </a:r>
            <a:r>
              <a:rPr lang="en-US" dirty="0"/>
              <a:t> (of data)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May aggregate blocks into </a:t>
            </a:r>
            <a:r>
              <a:rPr lang="en-US" i="1" dirty="0"/>
              <a:t>segments</a:t>
            </a:r>
            <a:r>
              <a:rPr lang="en-US" dirty="0"/>
              <a:t> or </a:t>
            </a:r>
            <a:r>
              <a:rPr lang="en-US" i="1" dirty="0"/>
              <a:t>clusters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Typical size: 8K–128M bytes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Increases efficiency by reducing overhead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But may waste space if files are small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FFS Free-Space Management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Free space managed by bitmaps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One bit per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Makes it easy to find groups of contiguous blocks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Each cylinder group has own bitmap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Can find blocks that are physically nearby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Prevents long scans on full disks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Prefer to allocate block in cylinder group of last previous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If can’t, pick group that has most space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Heuristic tries to maximize number of blocks close to each other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Fragmentation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Blocks are typically 4K or 8K</a:t>
            </a:r>
          </a:p>
          <a:p>
            <a:pPr lvl="1" eaLnBrk="1" hangingPunct="1">
              <a:defRPr/>
            </a:pPr>
            <a:r>
              <a:rPr lang="en-US" sz="1800" dirty="0"/>
              <a:t>Sector size was only 512</a:t>
            </a:r>
          </a:p>
          <a:p>
            <a:pPr lvl="1" eaLnBrk="1" hangingPunct="1">
              <a:defRPr/>
            </a:pPr>
            <a:r>
              <a:rPr lang="en-US" sz="1800" dirty="0"/>
              <a:t>Amortizes overhead of reading or writing block</a:t>
            </a:r>
          </a:p>
          <a:p>
            <a:pPr lvl="1" eaLnBrk="1" hangingPunct="1">
              <a:defRPr/>
            </a:pPr>
            <a:r>
              <a:rPr lang="en-US" sz="1800" dirty="0"/>
              <a:t>On average, wastes 1/2 block (total) per file</a:t>
            </a:r>
          </a:p>
          <a:p>
            <a:pPr eaLnBrk="1" hangingPunct="1">
              <a:defRPr/>
            </a:pPr>
            <a:r>
              <a:rPr lang="en-US" dirty="0" err="1"/>
              <a:t>FFS</a:t>
            </a:r>
            <a:r>
              <a:rPr lang="en-US" dirty="0"/>
              <a:t> divides blocks into 4-16 </a:t>
            </a:r>
            <a:r>
              <a:rPr lang="en-US" i="1" dirty="0"/>
              <a:t>fragments</a:t>
            </a:r>
          </a:p>
          <a:p>
            <a:pPr lvl="1" eaLnBrk="1" hangingPunct="1">
              <a:defRPr/>
            </a:pPr>
            <a:r>
              <a:rPr lang="en-US" sz="1800" dirty="0"/>
              <a:t>Free space bitmap manages fragments</a:t>
            </a:r>
          </a:p>
          <a:p>
            <a:pPr lvl="1" eaLnBrk="1" hangingPunct="1">
              <a:defRPr/>
            </a:pPr>
            <a:r>
              <a:rPr lang="en-US" sz="1800" dirty="0"/>
              <a:t>Small files, or tails of files, are placed in fragments</a:t>
            </a:r>
          </a:p>
          <a:p>
            <a:pPr lvl="1" eaLnBrk="1" hangingPunct="1">
              <a:defRPr/>
            </a:pPr>
            <a:r>
              <a:rPr lang="en-US" sz="1800" dirty="0"/>
              <a:t>This turned out to be bad idea</a:t>
            </a:r>
          </a:p>
          <a:p>
            <a:pPr lvl="2" eaLnBrk="1" hangingPunct="1">
              <a:defRPr/>
            </a:pPr>
            <a:r>
              <a:rPr lang="en-US" sz="1600" dirty="0"/>
              <a:t>Complicates OS code</a:t>
            </a:r>
          </a:p>
          <a:p>
            <a:pPr lvl="2" eaLnBrk="1" hangingPunct="1">
              <a:defRPr/>
            </a:pPr>
            <a:r>
              <a:rPr lang="en-US" sz="1600" dirty="0"/>
              <a:t>Didn’t foresee how big disks would get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Linux EXT2/3/4 uses smaller block size (typically 4K) instead of fragments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Systems and Data Structures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Almost every data structure you can think of is present in FFS: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Arrays (of blocks and i-nodes)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Variable-length records (in directories)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Heterogeneous records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Indirection (directories and inodes)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Reference counting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Lists (inodes in different cylinder groups)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Trees (indirect data blocks)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Bitmaps (free space management)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Caching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Effect of File Systems on Programs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Software can take advantage of </a:t>
            </a:r>
            <a:r>
              <a:rPr lang="en-US" dirty="0" err="1"/>
              <a:t>FFS</a:t>
            </a:r>
            <a:r>
              <a:rPr lang="en-US" dirty="0"/>
              <a:t> design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Small files are cheap: spread data across many files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Directories are cheap: use as key/value database where file name is the key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But only if value (data) is fairly large, since size increment is 4K units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Large files well supported: don’t worry about file-size limits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Random access adds little overhead: OK to store database inside large file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But don’t forget you’re still paying for disk latencies and indirect blocks!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FFS</a:t>
            </a:r>
            <a:r>
              <a:rPr lang="en-US" dirty="0"/>
              <a:t> design also suggests optimizations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Put related files in single directory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Keep directories relatively small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Recognize that single large file will eat much remaining free space in cylinder group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Create small files before large ones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The Crash Problem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File system data structures are interrelated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Free map implies which blocks do/don’t have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/>
              <a:t>Inodes</a:t>
            </a:r>
            <a:r>
              <a:rPr lang="en-US" dirty="0"/>
              <a:t> and indirect blocks list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Directories imply which </a:t>
            </a:r>
            <a:r>
              <a:rPr lang="en-US" dirty="0" err="1"/>
              <a:t>inodes</a:t>
            </a:r>
            <a:r>
              <a:rPr lang="en-US" dirty="0"/>
              <a:t> are allocated or free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All live in different places on disk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Which to update first?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Crash in between updates means inconsistencies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Block listed as free but really allocated will get reused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Block listed as allocated but really free means space leak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Allocated </a:t>
            </a:r>
            <a:r>
              <a:rPr lang="en-US" dirty="0" err="1"/>
              <a:t>inode</a:t>
            </a:r>
            <a:r>
              <a:rPr lang="en-US" dirty="0"/>
              <a:t> without directory listing means lost file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File System Checking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Traditional solution: verify all structures after a crash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Look through files to find out what blocks are in use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Look through directories to find used </a:t>
            </a:r>
            <a:r>
              <a:rPr lang="en-US" dirty="0" err="1"/>
              <a:t>inodes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Fix all inconsistencies, put lost files in “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lost+found</a:t>
            </a:r>
            <a:r>
              <a:rPr lang="en-US" dirty="0"/>
              <a:t>”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Problem: takes a long 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Following directory tree means random access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Following indirect blocks is also random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Random == slow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Huge modern disks </a:t>
            </a:r>
            <a:r>
              <a:rPr lang="en-US" dirty="0">
                <a:sym typeface="Symbol"/>
              </a:rPr>
              <a:t> hours or even days to verify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sym typeface="Symbol"/>
              </a:rPr>
              <a:t>System can’t be used during check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Journaled File Systems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One (not only) solution to checking problem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Before making change, write intentions to journal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“I plan to allocate block 42, give it to </a:t>
            </a:r>
            <a:r>
              <a:rPr lang="en-US" dirty="0" err="1"/>
              <a:t>inode</a:t>
            </a:r>
            <a:r>
              <a:rPr lang="en-US" dirty="0"/>
              <a:t> 47, put that in directory entry foo”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Journal writes are carefully kept in single block </a:t>
            </a:r>
            <a:r>
              <a:rPr lang="en-US" dirty="0">
                <a:sym typeface="Symbol"/>
              </a:rPr>
              <a:t> atomic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After making changes, append “I’m done” to journal</a:t>
            </a: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Post-crash journal recovery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Journal is sequential and fairly small </a:t>
            </a:r>
            <a:r>
              <a:rPr lang="en-US" dirty="0">
                <a:sym typeface="Symbol"/>
              </a:rPr>
              <a:t> fast scanning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Search for last “I’m done” record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Re-apply any changes past that point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Atomicity means they can’t be partial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All changes are arranged to be idempotent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Write an “I’m done” in case of another crash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Summary:  Goals of Unix File Systems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Simple data model</a:t>
            </a:r>
          </a:p>
          <a:p>
            <a:pPr lvl="1" eaLnBrk="1" hangingPunct="1">
              <a:defRPr/>
            </a:pPr>
            <a:r>
              <a:rPr lang="en-US"/>
              <a:t>Hierarchical directory tree</a:t>
            </a:r>
          </a:p>
          <a:p>
            <a:pPr lvl="1" eaLnBrk="1" hangingPunct="1">
              <a:defRPr/>
            </a:pPr>
            <a:r>
              <a:rPr lang="en-US"/>
              <a:t>Uninterpreted  (by OS) sequences of bytes</a:t>
            </a:r>
          </a:p>
          <a:p>
            <a:pPr lvl="1" eaLnBrk="1" hangingPunct="1">
              <a:defRPr/>
            </a:pPr>
            <a:r>
              <a:rPr lang="en-US"/>
              <a:t>Extensions are just strings in long filename</a:t>
            </a:r>
          </a:p>
          <a:p>
            <a:pPr eaLnBrk="1" hangingPunct="1">
              <a:defRPr/>
            </a:pPr>
            <a:r>
              <a:rPr lang="en-US"/>
              <a:t>Multiuser protection model</a:t>
            </a:r>
          </a:p>
          <a:p>
            <a:pPr eaLnBrk="1" hangingPunct="1">
              <a:defRPr/>
            </a:pPr>
            <a:r>
              <a:rPr lang="en-US"/>
              <a:t>High speed</a:t>
            </a:r>
          </a:p>
          <a:p>
            <a:pPr lvl="1" eaLnBrk="1" hangingPunct="1">
              <a:defRPr/>
            </a:pPr>
            <a:r>
              <a:rPr lang="en-US"/>
              <a:t>Reduce disk latencies by careful layout</a:t>
            </a:r>
          </a:p>
          <a:p>
            <a:pPr lvl="1" eaLnBrk="1" hangingPunct="1">
              <a:defRPr/>
            </a:pPr>
            <a:r>
              <a:rPr lang="en-US"/>
              <a:t>Hide latencies with caching</a:t>
            </a:r>
          </a:p>
          <a:p>
            <a:pPr lvl="1" eaLnBrk="1" hangingPunct="1">
              <a:defRPr/>
            </a:pPr>
            <a:r>
              <a:rPr lang="en-US"/>
              <a:t>Amortize overhead with large transfers</a:t>
            </a:r>
          </a:p>
          <a:p>
            <a:pPr lvl="1" eaLnBrk="1" hangingPunct="1">
              <a:defRPr/>
            </a:pPr>
            <a:r>
              <a:rPr lang="en-US"/>
              <a:t>Sometimes trade off reliability for speed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Geometry</a:t>
            </a:r>
          </a:p>
        </p:txBody>
      </p:sp>
      <p:sp>
        <p:nvSpPr>
          <p:cNvPr id="93230" name="Rectangle 4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Disks consist of stacked </a:t>
            </a:r>
            <a:r>
              <a:rPr lang="en-US" dirty="0">
                <a:solidFill>
                  <a:srgbClr val="FF0000"/>
                </a:solidFill>
              </a:rPr>
              <a:t>platters</a:t>
            </a:r>
            <a:r>
              <a:rPr lang="en-US" dirty="0"/>
              <a:t>, each with two </a:t>
            </a:r>
            <a:r>
              <a:rPr lang="en-US" dirty="0">
                <a:solidFill>
                  <a:srgbClr val="FF0000"/>
                </a:solidFill>
              </a:rPr>
              <a:t>surfaces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Each surface consists of concentric rings called </a:t>
            </a:r>
            <a:r>
              <a:rPr lang="en-US" dirty="0">
                <a:solidFill>
                  <a:srgbClr val="FF0000"/>
                </a:solidFill>
              </a:rPr>
              <a:t>tracks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Each track consists of </a:t>
            </a:r>
            <a:r>
              <a:rPr lang="en-US" dirty="0">
                <a:solidFill>
                  <a:srgbClr val="FF0000"/>
                </a:solidFill>
              </a:rPr>
              <a:t>sectors</a:t>
            </a:r>
            <a:r>
              <a:rPr lang="en-US" dirty="0"/>
              <a:t> separated by </a:t>
            </a:r>
            <a:r>
              <a:rPr lang="en-US" dirty="0">
                <a:solidFill>
                  <a:srgbClr val="FF0000"/>
                </a:solidFill>
              </a:rPr>
              <a:t>gaps</a:t>
            </a:r>
            <a:endParaRPr lang="en-US" dirty="0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3560764" y="3702051"/>
            <a:ext cx="1851025" cy="18129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2590800" y="2752726"/>
            <a:ext cx="3790950" cy="37131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2781300" y="2938463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2971800" y="3124201"/>
            <a:ext cx="3030538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3162300" y="3311526"/>
            <a:ext cx="2649538" cy="25955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3351214" y="3497263"/>
            <a:ext cx="2270125" cy="22225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3732214" y="3870326"/>
            <a:ext cx="1508125" cy="14779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3932238" y="4035425"/>
            <a:ext cx="1128712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4059238" y="3079750"/>
            <a:ext cx="906462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surface</a:t>
            </a: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2687638" y="3160714"/>
            <a:ext cx="990600" cy="676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2960688" y="3160713"/>
            <a:ext cx="6731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317750" y="2871788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tracks</a:t>
            </a:r>
          </a:p>
        </p:txBody>
      </p:sp>
      <p:sp>
        <p:nvSpPr>
          <p:cNvPr id="5136" name="Oval 16"/>
          <p:cNvSpPr>
            <a:spLocks noChangeArrowheads="1"/>
          </p:cNvSpPr>
          <p:nvPr/>
        </p:nvSpPr>
        <p:spPr bwMode="auto">
          <a:xfrm>
            <a:off x="7199314" y="3730626"/>
            <a:ext cx="1851025" cy="1812925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7748589" y="330835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track </a:t>
            </a:r>
            <a:r>
              <a:rPr lang="en-US" altLang="en-US" sz="1600" i="1"/>
              <a:t>k</a:t>
            </a:r>
          </a:p>
        </p:txBody>
      </p: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8135938" y="3675063"/>
            <a:ext cx="1066800" cy="990600"/>
            <a:chOff x="4320" y="690"/>
            <a:chExt cx="672" cy="624"/>
          </a:xfrm>
        </p:grpSpPr>
        <p:sp>
          <p:nvSpPr>
            <p:cNvPr id="5161" name="Line 1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2" name="Line 2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3" name="Line 2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4" name="Line 2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39" name="Group 23"/>
          <p:cNvGrpSpPr>
            <a:grpSpLocks/>
          </p:cNvGrpSpPr>
          <p:nvPr/>
        </p:nvGrpSpPr>
        <p:grpSpPr bwMode="auto">
          <a:xfrm flipV="1">
            <a:off x="8135938" y="4608513"/>
            <a:ext cx="1066800" cy="990600"/>
            <a:chOff x="4320" y="690"/>
            <a:chExt cx="672" cy="624"/>
          </a:xfrm>
        </p:grpSpPr>
        <p:sp>
          <p:nvSpPr>
            <p:cNvPr id="5157" name="Line 2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8" name="Line 2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9" name="Line 2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0" name="Line 2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40" name="Group 28"/>
          <p:cNvGrpSpPr>
            <a:grpSpLocks/>
          </p:cNvGrpSpPr>
          <p:nvPr/>
        </p:nvGrpSpPr>
        <p:grpSpPr bwMode="auto">
          <a:xfrm flipH="1" flipV="1">
            <a:off x="7069138" y="4608513"/>
            <a:ext cx="1066800" cy="990600"/>
            <a:chOff x="4320" y="690"/>
            <a:chExt cx="672" cy="624"/>
          </a:xfrm>
        </p:grpSpPr>
        <p:sp>
          <p:nvSpPr>
            <p:cNvPr id="5153" name="Line 2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4" name="Line 3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5" name="Line 3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6" name="Line 3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41" name="Group 33"/>
          <p:cNvGrpSpPr>
            <a:grpSpLocks/>
          </p:cNvGrpSpPr>
          <p:nvPr/>
        </p:nvGrpSpPr>
        <p:grpSpPr bwMode="auto">
          <a:xfrm flipH="1">
            <a:off x="7069138" y="3675063"/>
            <a:ext cx="1066800" cy="990600"/>
            <a:chOff x="4320" y="690"/>
            <a:chExt cx="672" cy="624"/>
          </a:xfrm>
        </p:grpSpPr>
        <p:sp>
          <p:nvSpPr>
            <p:cNvPr id="5149" name="Line 3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0" name="Line 3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1" name="Line 3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2" name="Line 3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142" name="Text Box 38"/>
          <p:cNvSpPr txBox="1">
            <a:spLocks noChangeArrowheads="1"/>
          </p:cNvSpPr>
          <p:nvPr/>
        </p:nvSpPr>
        <p:spPr bwMode="auto">
          <a:xfrm>
            <a:off x="7673976" y="6008688"/>
            <a:ext cx="906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sectors</a:t>
            </a:r>
          </a:p>
        </p:txBody>
      </p:sp>
      <p:sp>
        <p:nvSpPr>
          <p:cNvPr id="5143" name="Line 39"/>
          <p:cNvSpPr>
            <a:spLocks noChangeShapeType="1"/>
          </p:cNvSpPr>
          <p:nvPr/>
        </p:nvSpPr>
        <p:spPr bwMode="auto">
          <a:xfrm flipV="1">
            <a:off x="7907338" y="555148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4" name="Line 40"/>
          <p:cNvSpPr>
            <a:spLocks noChangeShapeType="1"/>
          </p:cNvSpPr>
          <p:nvPr/>
        </p:nvSpPr>
        <p:spPr bwMode="auto">
          <a:xfrm flipV="1">
            <a:off x="8364538" y="555148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5" name="AutoShape 41"/>
          <p:cNvSpPr>
            <a:spLocks noChangeArrowheads="1"/>
          </p:cNvSpPr>
          <p:nvPr/>
        </p:nvSpPr>
        <p:spPr bwMode="auto">
          <a:xfrm>
            <a:off x="5621338" y="4215233"/>
            <a:ext cx="1524000" cy="843713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46" name="Text Box 42"/>
          <p:cNvSpPr txBox="1">
            <a:spLocks noChangeArrowheads="1"/>
          </p:cNvSpPr>
          <p:nvPr/>
        </p:nvSpPr>
        <p:spPr bwMode="auto">
          <a:xfrm>
            <a:off x="8810626" y="3313113"/>
            <a:ext cx="657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gaps</a:t>
            </a:r>
          </a:p>
        </p:txBody>
      </p:sp>
      <p:sp>
        <p:nvSpPr>
          <p:cNvPr id="5147" name="Line 43"/>
          <p:cNvSpPr>
            <a:spLocks noChangeShapeType="1"/>
          </p:cNvSpPr>
          <p:nvPr/>
        </p:nvSpPr>
        <p:spPr bwMode="auto">
          <a:xfrm flipH="1">
            <a:off x="8621713" y="3617914"/>
            <a:ext cx="247650" cy="219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48" name="Line 44"/>
          <p:cNvSpPr>
            <a:spLocks noChangeShapeType="1"/>
          </p:cNvSpPr>
          <p:nvPr/>
        </p:nvSpPr>
        <p:spPr bwMode="auto">
          <a:xfrm flipV="1">
            <a:off x="8945563" y="3665538"/>
            <a:ext cx="190500" cy="514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Geometry</a:t>
            </a:r>
            <a:br>
              <a:rPr lang="en-US" altLang="en-US"/>
            </a:br>
            <a:r>
              <a:rPr lang="en-US" altLang="en-US"/>
              <a:t>(Muliple-Platter View)</a:t>
            </a:r>
          </a:p>
        </p:txBody>
      </p:sp>
      <p:sp>
        <p:nvSpPr>
          <p:cNvPr id="94243" name="Rectangle 3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 Aligned tracks form a </a:t>
            </a:r>
            <a:r>
              <a:rPr lang="en-US" dirty="0">
                <a:solidFill>
                  <a:srgbClr val="FF0000"/>
                </a:solidFill>
              </a:rPr>
              <a:t>cylinder </a:t>
            </a:r>
            <a:r>
              <a:rPr lang="en-US" dirty="0">
                <a:solidFill>
                  <a:schemeClr val="tx1"/>
                </a:solidFill>
              </a:rPr>
              <a:t>(this view is outdated)</a:t>
            </a:r>
            <a:endParaRPr lang="en-US" dirty="0"/>
          </a:p>
        </p:txBody>
      </p:sp>
      <p:sp>
        <p:nvSpPr>
          <p:cNvPr id="64" name="Line 4">
            <a:extLst>
              <a:ext uri="{FF2B5EF4-FFF2-40B4-BE49-F238E27FC236}">
                <a16:creationId xmlns:a16="http://schemas.microsoft.com/office/drawing/2014/main" id="{42B85639-6362-42FF-B391-45FD3E6B69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6275" y="37306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5" name="Line 5">
            <a:extLst>
              <a:ext uri="{FF2B5EF4-FFF2-40B4-BE49-F238E27FC236}">
                <a16:creationId xmlns:a16="http://schemas.microsoft.com/office/drawing/2014/main" id="{AB5B501D-B648-4698-A31C-203A87AF9F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6275" y="43148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6" name="AutoShape 6">
            <a:extLst>
              <a:ext uri="{FF2B5EF4-FFF2-40B4-BE49-F238E27FC236}">
                <a16:creationId xmlns:a16="http://schemas.microsoft.com/office/drawing/2014/main" id="{69AC0C78-3BF3-423C-A6BE-61ADEB44C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42640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7" name="Oval 7">
            <a:extLst>
              <a:ext uri="{FF2B5EF4-FFF2-40B4-BE49-F238E27FC236}">
                <a16:creationId xmlns:a16="http://schemas.microsoft.com/office/drawing/2014/main" id="{6FBFA953-7EED-43EF-B241-66EDC1426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475" y="40735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8" name="Line 8">
            <a:extLst>
              <a:ext uri="{FF2B5EF4-FFF2-40B4-BE49-F238E27FC236}">
                <a16:creationId xmlns:a16="http://schemas.microsoft.com/office/drawing/2014/main" id="{995B45A1-E194-4D1F-9E66-9D52E661CB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6275" y="31591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9" name="Text Box 9">
            <a:extLst>
              <a:ext uri="{FF2B5EF4-FFF2-40B4-BE49-F238E27FC236}">
                <a16:creationId xmlns:a16="http://schemas.microsoft.com/office/drawing/2014/main" id="{B9EDCA96-D332-491D-A8C9-303160BB3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27590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0</a:t>
            </a:r>
          </a:p>
        </p:txBody>
      </p:sp>
      <p:sp>
        <p:nvSpPr>
          <p:cNvPr id="70" name="Text Box 10">
            <a:extLst>
              <a:ext uri="{FF2B5EF4-FFF2-40B4-BE49-F238E27FC236}">
                <a16:creationId xmlns:a16="http://schemas.microsoft.com/office/drawing/2014/main" id="{8D30BC83-0DEE-42B3-8D6D-45512CCF3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1051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1</a:t>
            </a:r>
          </a:p>
        </p:txBody>
      </p:sp>
      <p:sp>
        <p:nvSpPr>
          <p:cNvPr id="71" name="Text Box 11">
            <a:extLst>
              <a:ext uri="{FF2B5EF4-FFF2-40B4-BE49-F238E27FC236}">
                <a16:creationId xmlns:a16="http://schemas.microsoft.com/office/drawing/2014/main" id="{91B17349-7325-4F2A-A1FA-B676516AF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3305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2</a:t>
            </a:r>
          </a:p>
        </p:txBody>
      </p:sp>
      <p:sp>
        <p:nvSpPr>
          <p:cNvPr id="72" name="Text Box 12">
            <a:extLst>
              <a:ext uri="{FF2B5EF4-FFF2-40B4-BE49-F238E27FC236}">
                <a16:creationId xmlns:a16="http://schemas.microsoft.com/office/drawing/2014/main" id="{E5D3534E-AE91-440B-AAC5-CC58BE63C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6766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3</a:t>
            </a:r>
          </a:p>
        </p:txBody>
      </p:sp>
      <p:sp>
        <p:nvSpPr>
          <p:cNvPr id="73" name="Text Box 13">
            <a:extLst>
              <a:ext uri="{FF2B5EF4-FFF2-40B4-BE49-F238E27FC236}">
                <a16:creationId xmlns:a16="http://schemas.microsoft.com/office/drawing/2014/main" id="{C6F1EBB7-1316-4646-BC17-FBDE8741E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9147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4</a:t>
            </a:r>
          </a:p>
        </p:txBody>
      </p:sp>
      <p:sp>
        <p:nvSpPr>
          <p:cNvPr id="74" name="Text Box 14">
            <a:extLst>
              <a:ext uri="{FF2B5EF4-FFF2-40B4-BE49-F238E27FC236}">
                <a16:creationId xmlns:a16="http://schemas.microsoft.com/office/drawing/2014/main" id="{9E636A4C-790C-49EB-9F87-7817E9A3E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42608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5</a:t>
            </a:r>
          </a:p>
        </p:txBody>
      </p:sp>
      <p:sp>
        <p:nvSpPr>
          <p:cNvPr id="75" name="Line 15">
            <a:extLst>
              <a:ext uri="{FF2B5EF4-FFF2-40B4-BE49-F238E27FC236}">
                <a16:creationId xmlns:a16="http://schemas.microsoft.com/office/drawing/2014/main" id="{10661563-7176-459D-8B2A-686F6D3DD9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6275" y="40735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" name="Oval 16">
            <a:extLst>
              <a:ext uri="{FF2B5EF4-FFF2-40B4-BE49-F238E27FC236}">
                <a16:creationId xmlns:a16="http://schemas.microsoft.com/office/drawing/2014/main" id="{FD08F368-56C2-4629-82EE-B294B0E60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7175" y="42259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7" name="AutoShape 17">
            <a:extLst>
              <a:ext uri="{FF2B5EF4-FFF2-40B4-BE49-F238E27FC236}">
                <a16:creationId xmlns:a16="http://schemas.microsoft.com/office/drawing/2014/main" id="{05E1B1E3-C53F-4F5C-940F-8A08490FB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36925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8" name="Oval 18">
            <a:extLst>
              <a:ext uri="{FF2B5EF4-FFF2-40B4-BE49-F238E27FC236}">
                <a16:creationId xmlns:a16="http://schemas.microsoft.com/office/drawing/2014/main" id="{787D5B9B-7B0F-4DCA-9B74-DBF4558BA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34639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9" name="Oval 19">
            <a:extLst>
              <a:ext uri="{FF2B5EF4-FFF2-40B4-BE49-F238E27FC236}">
                <a16:creationId xmlns:a16="http://schemas.microsoft.com/office/drawing/2014/main" id="{D768CE47-7AD5-4AB4-B7F6-7FB9C7A85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75" y="36544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0" name="AutoShape 20">
            <a:extLst>
              <a:ext uri="{FF2B5EF4-FFF2-40B4-BE49-F238E27FC236}">
                <a16:creationId xmlns:a16="http://schemas.microsoft.com/office/drawing/2014/main" id="{586697A1-702E-418F-9898-83256A0B0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31210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1" name="Oval 21">
            <a:extLst>
              <a:ext uri="{FF2B5EF4-FFF2-40B4-BE49-F238E27FC236}">
                <a16:creationId xmlns:a16="http://schemas.microsoft.com/office/drawing/2014/main" id="{FCFE955E-3CC0-481C-8FFA-B9D7B7AEF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6775" y="29178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" name="Oval 22">
            <a:extLst>
              <a:ext uri="{FF2B5EF4-FFF2-40B4-BE49-F238E27FC236}">
                <a16:creationId xmlns:a16="http://schemas.microsoft.com/office/drawing/2014/main" id="{A95969DD-C3CD-4B64-8335-187579802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75" y="30448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3" name="AutoShape 23">
            <a:extLst>
              <a:ext uri="{FF2B5EF4-FFF2-40B4-BE49-F238E27FC236}">
                <a16:creationId xmlns:a16="http://schemas.microsoft.com/office/drawing/2014/main" id="{8A3A51AC-4C3B-4E84-82F2-258768239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25241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4" name="Line 24">
            <a:extLst>
              <a:ext uri="{FF2B5EF4-FFF2-40B4-BE49-F238E27FC236}">
                <a16:creationId xmlns:a16="http://schemas.microsoft.com/office/drawing/2014/main" id="{268AC623-D9E3-4CC5-8FA7-3D38BE5122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6275" y="29178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" name="Line 25">
            <a:extLst>
              <a:ext uri="{FF2B5EF4-FFF2-40B4-BE49-F238E27FC236}">
                <a16:creationId xmlns:a16="http://schemas.microsoft.com/office/drawing/2014/main" id="{C467A5CB-EBC6-4A0E-AE9A-67793D930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6275" y="34893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" name="Line 26">
            <a:extLst>
              <a:ext uri="{FF2B5EF4-FFF2-40B4-BE49-F238E27FC236}">
                <a16:creationId xmlns:a16="http://schemas.microsoft.com/office/drawing/2014/main" id="{959FEDB3-7439-4DA4-9744-72B39784F3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7175" y="3121025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7" name="Line 27">
            <a:extLst>
              <a:ext uri="{FF2B5EF4-FFF2-40B4-BE49-F238E27FC236}">
                <a16:creationId xmlns:a16="http://schemas.microsoft.com/office/drawing/2014/main" id="{4BDC0E21-848C-44AD-BDAD-6EA663289D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8275" y="3133725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8" name="Text Box 28">
            <a:extLst>
              <a:ext uri="{FF2B5EF4-FFF2-40B4-BE49-F238E27FC236}">
                <a16:creationId xmlns:a16="http://schemas.microsoft.com/office/drawing/2014/main" id="{F2730BF5-D73E-4180-976C-88012B248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7413" y="2127250"/>
            <a:ext cx="113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pitchFamily="34" charset="0"/>
              </a:rPr>
              <a:t>cylinder </a:t>
            </a:r>
            <a:r>
              <a:rPr lang="en-US" altLang="en-US" sz="1600" i="1">
                <a:latin typeface="Arial" pitchFamily="34" charset="0"/>
              </a:rPr>
              <a:t>k</a:t>
            </a:r>
            <a:endParaRPr lang="en-US" altLang="en-US" sz="1600">
              <a:latin typeface="Arial" pitchFamily="34" charset="0"/>
            </a:endParaRPr>
          </a:p>
        </p:txBody>
      </p:sp>
      <p:sp>
        <p:nvSpPr>
          <p:cNvPr id="89" name="Line 29">
            <a:extLst>
              <a:ext uri="{FF2B5EF4-FFF2-40B4-BE49-F238E27FC236}">
                <a16:creationId xmlns:a16="http://schemas.microsoft.com/office/drawing/2014/main" id="{70602BB9-33DB-475F-B118-DAC2E701FC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40475" y="2524125"/>
            <a:ext cx="1778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" name="Text Box 30">
            <a:extLst>
              <a:ext uri="{FF2B5EF4-FFF2-40B4-BE49-F238E27FC236}">
                <a16:creationId xmlns:a16="http://schemas.microsoft.com/office/drawing/2014/main" id="{34D02A23-0452-49FC-B1D5-F8D06BCA3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875" y="4845050"/>
            <a:ext cx="895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sp>
        <p:nvSpPr>
          <p:cNvPr id="91" name="Text Box 31">
            <a:extLst>
              <a:ext uri="{FF2B5EF4-FFF2-40B4-BE49-F238E27FC236}">
                <a16:creationId xmlns:a16="http://schemas.microsoft.com/office/drawing/2014/main" id="{435383B2-59B7-44F2-A67B-74486A95B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29527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0</a:t>
            </a:r>
          </a:p>
        </p:txBody>
      </p:sp>
      <p:sp>
        <p:nvSpPr>
          <p:cNvPr id="92" name="Text Box 32">
            <a:extLst>
              <a:ext uri="{FF2B5EF4-FFF2-40B4-BE49-F238E27FC236}">
                <a16:creationId xmlns:a16="http://schemas.microsoft.com/office/drawing/2014/main" id="{8C51DB3A-30C9-4C91-8A85-4D2AECA32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35115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1</a:t>
            </a:r>
          </a:p>
        </p:txBody>
      </p:sp>
      <p:sp>
        <p:nvSpPr>
          <p:cNvPr id="93" name="Text Box 33">
            <a:extLst>
              <a:ext uri="{FF2B5EF4-FFF2-40B4-BE49-F238E27FC236}">
                <a16:creationId xmlns:a16="http://schemas.microsoft.com/office/drawing/2014/main" id="{8CA19118-AA83-4257-87F6-ACD83B3F5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41211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Operation (Single-Platter View)</a:t>
            </a:r>
          </a:p>
        </p:txBody>
      </p:sp>
      <p:sp>
        <p:nvSpPr>
          <p:cNvPr id="95260" name="Rectangle 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 </a:t>
            </a:r>
          </a:p>
        </p:txBody>
      </p:sp>
      <p:sp>
        <p:nvSpPr>
          <p:cNvPr id="60" name="Oval 4">
            <a:extLst>
              <a:ext uri="{FF2B5EF4-FFF2-40B4-BE49-F238E27FC236}">
                <a16:creationId xmlns:a16="http://schemas.microsoft.com/office/drawing/2014/main" id="{A68E935C-CB99-4F02-AE4F-2962CE6A4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75" y="2722563"/>
            <a:ext cx="1851025" cy="1812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" name="Oval 6">
            <a:extLst>
              <a:ext uri="{FF2B5EF4-FFF2-40B4-BE49-F238E27FC236}">
                <a16:creationId xmlns:a16="http://schemas.microsoft.com/office/drawing/2014/main" id="{B13B3EC8-522B-4F9E-8097-D7495EA5F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913" y="1773238"/>
            <a:ext cx="3790950" cy="37131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64D5CAE1-AC4C-4D25-AA5C-400AE60A3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4413" y="1958975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3" name="Oval 8">
            <a:extLst>
              <a:ext uri="{FF2B5EF4-FFF2-40B4-BE49-F238E27FC236}">
                <a16:creationId xmlns:a16="http://schemas.microsoft.com/office/drawing/2014/main" id="{059020CF-36CE-4548-BA1E-FAE5979E2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4913" y="2144713"/>
            <a:ext cx="3030537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4" name="Oval 9">
            <a:extLst>
              <a:ext uri="{FF2B5EF4-FFF2-40B4-BE49-F238E27FC236}">
                <a16:creationId xmlns:a16="http://schemas.microsoft.com/office/drawing/2014/main" id="{E1221D02-0105-408C-9B46-494E7E4C8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413" y="2332038"/>
            <a:ext cx="2649537" cy="25955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5" name="Oval 10">
            <a:extLst>
              <a:ext uri="{FF2B5EF4-FFF2-40B4-BE49-F238E27FC236}">
                <a16:creationId xmlns:a16="http://schemas.microsoft.com/office/drawing/2014/main" id="{F889EB6F-676C-4908-BB4E-D5E9E8A95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4325" y="2517775"/>
            <a:ext cx="2270125" cy="2222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6" name="Oval 11">
            <a:extLst>
              <a:ext uri="{FF2B5EF4-FFF2-40B4-BE49-F238E27FC236}">
                <a16:creationId xmlns:a16="http://schemas.microsoft.com/office/drawing/2014/main" id="{CE9F9F58-84E4-4138-BFFB-C9CF19EB0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325" y="2890838"/>
            <a:ext cx="1508125" cy="14779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7" name="Arc 13">
            <a:extLst>
              <a:ext uri="{FF2B5EF4-FFF2-40B4-BE49-F238E27FC236}">
                <a16:creationId xmlns:a16="http://schemas.microsoft.com/office/drawing/2014/main" id="{27A11943-8C66-44E6-97C7-F089448C41EE}"/>
              </a:ext>
            </a:extLst>
          </p:cNvPr>
          <p:cNvSpPr>
            <a:spLocks/>
          </p:cNvSpPr>
          <p:nvPr/>
        </p:nvSpPr>
        <p:spPr bwMode="auto">
          <a:xfrm rot="-1879939">
            <a:off x="3186113" y="2114550"/>
            <a:ext cx="1231900" cy="508000"/>
          </a:xfrm>
          <a:custGeom>
            <a:avLst/>
            <a:gdLst>
              <a:gd name="T0" fmla="*/ 0 w 19775"/>
              <a:gd name="T1" fmla="*/ 2147483647 h 21600"/>
              <a:gd name="T2" fmla="*/ 2147483647 w 19775"/>
              <a:gd name="T3" fmla="*/ 0 h 21600"/>
              <a:gd name="T4" fmla="*/ 2147483647 w 19775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775" h="21600" fill="none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</a:path>
              <a:path w="19775" h="21600" stroke="0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  <a:lnTo>
                  <a:pt x="19775" y="21600"/>
                </a:lnTo>
                <a:lnTo>
                  <a:pt x="0" y="12910"/>
                </a:lnTo>
                <a:close/>
              </a:path>
            </a:pathLst>
          </a:custGeom>
          <a:noFill/>
          <a:ln w="28575">
            <a:solidFill>
              <a:srgbClr val="00FF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14">
            <a:extLst>
              <a:ext uri="{FF2B5EF4-FFF2-40B4-BE49-F238E27FC236}">
                <a16:creationId xmlns:a16="http://schemas.microsoft.com/office/drawing/2014/main" id="{88861306-97B4-4DA9-B5AC-5BA1FF4AD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647825"/>
            <a:ext cx="17351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The disk surface 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spins at a fixed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rotational rate</a:t>
            </a:r>
          </a:p>
        </p:txBody>
      </p:sp>
      <p:sp>
        <p:nvSpPr>
          <p:cNvPr id="69" name="Oval 32">
            <a:extLst>
              <a:ext uri="{FF2B5EF4-FFF2-40B4-BE49-F238E27FC236}">
                <a16:creationId xmlns:a16="http://schemas.microsoft.com/office/drawing/2014/main" id="{A2CA42CE-028F-4CE3-BEA4-7F3F4EAA8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5" y="3078163"/>
            <a:ext cx="1128713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grpSp>
        <p:nvGrpSpPr>
          <p:cNvPr id="70" name="Group 98">
            <a:extLst>
              <a:ext uri="{FF2B5EF4-FFF2-40B4-BE49-F238E27FC236}">
                <a16:creationId xmlns:a16="http://schemas.microsoft.com/office/drawing/2014/main" id="{18537290-87FF-40AF-885A-561A88759604}"/>
              </a:ext>
            </a:extLst>
          </p:cNvPr>
          <p:cNvGrpSpPr>
            <a:grpSpLocks/>
          </p:cNvGrpSpPr>
          <p:nvPr/>
        </p:nvGrpSpPr>
        <p:grpSpPr bwMode="auto">
          <a:xfrm>
            <a:off x="5765800" y="1787525"/>
            <a:ext cx="4140200" cy="3629025"/>
            <a:chOff x="2768" y="1126"/>
            <a:chExt cx="2608" cy="2286"/>
          </a:xfrm>
        </p:grpSpPr>
        <p:grpSp>
          <p:nvGrpSpPr>
            <p:cNvPr id="71" name="Group 67">
              <a:extLst>
                <a:ext uri="{FF2B5EF4-FFF2-40B4-BE49-F238E27FC236}">
                  <a16:creationId xmlns:a16="http://schemas.microsoft.com/office/drawing/2014/main" id="{F3A95D6F-8137-4AD0-8682-A2153AE639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68" y="2607"/>
              <a:ext cx="2608" cy="805"/>
              <a:chOff x="2768" y="2607"/>
              <a:chExt cx="2608" cy="805"/>
            </a:xfrm>
          </p:grpSpPr>
          <p:sp>
            <p:nvSpPr>
              <p:cNvPr id="73" name="Rectangle 5">
                <a:extLst>
                  <a:ext uri="{FF2B5EF4-FFF2-40B4-BE49-F238E27FC236}">
                    <a16:creationId xmlns:a16="http://schemas.microsoft.com/office/drawing/2014/main" id="{A000F6F5-9845-49E2-892B-8A5C9BD6B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0" y="2894"/>
                <a:ext cx="1856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7" tIns="44450" rIns="90487" bIns="44450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1600"/>
                  <a:t>By moving radially, arm can position read/write head over any track</a:t>
                </a:r>
              </a:p>
            </p:txBody>
          </p:sp>
          <p:sp>
            <p:nvSpPr>
              <p:cNvPr id="74" name="Arc 16">
                <a:extLst>
                  <a:ext uri="{FF2B5EF4-FFF2-40B4-BE49-F238E27FC236}">
                    <a16:creationId xmlns:a16="http://schemas.microsoft.com/office/drawing/2014/main" id="{56FAB2B0-E003-4D84-A0EE-09820F7CEA3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2822162" flipV="1">
                <a:off x="2493" y="2882"/>
                <a:ext cx="713" cy="163"/>
              </a:xfrm>
              <a:custGeom>
                <a:avLst/>
                <a:gdLst>
                  <a:gd name="T0" fmla="*/ 0 w 37393"/>
                  <a:gd name="T1" fmla="*/ 0 h 21600"/>
                  <a:gd name="T2" fmla="*/ 0 w 37393"/>
                  <a:gd name="T3" fmla="*/ 0 h 21600"/>
                  <a:gd name="T4" fmla="*/ 0 w 3739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393" h="21600" fill="none" extrusionOk="0">
                    <a:moveTo>
                      <a:pt x="-1" y="10886"/>
                    </a:moveTo>
                    <a:cubicBezTo>
                      <a:pt x="3845" y="4154"/>
                      <a:pt x="11003" y="-1"/>
                      <a:pt x="18756" y="0"/>
                    </a:cubicBezTo>
                    <a:cubicBezTo>
                      <a:pt x="26423" y="0"/>
                      <a:pt x="33516" y="4065"/>
                      <a:pt x="37392" y="10681"/>
                    </a:cubicBezTo>
                  </a:path>
                  <a:path w="37393" h="21600" stroke="0" extrusionOk="0">
                    <a:moveTo>
                      <a:pt x="-1" y="10886"/>
                    </a:moveTo>
                    <a:cubicBezTo>
                      <a:pt x="3845" y="4154"/>
                      <a:pt x="11003" y="-1"/>
                      <a:pt x="18756" y="0"/>
                    </a:cubicBezTo>
                    <a:cubicBezTo>
                      <a:pt x="26423" y="0"/>
                      <a:pt x="33516" y="4065"/>
                      <a:pt x="37392" y="10681"/>
                    </a:cubicBezTo>
                    <a:lnTo>
                      <a:pt x="18756" y="21600"/>
                    </a:lnTo>
                    <a:lnTo>
                      <a:pt x="-1" y="10886"/>
                    </a:lnTo>
                    <a:close/>
                  </a:path>
                </a:pathLst>
              </a:custGeom>
              <a:noFill/>
              <a:ln w="28575">
                <a:solidFill>
                  <a:srgbClr val="00FFFF"/>
                </a:solidFill>
                <a:prstDash val="dash"/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2" name="Rectangle 15">
              <a:extLst>
                <a:ext uri="{FF2B5EF4-FFF2-40B4-BE49-F238E27FC236}">
                  <a16:creationId xmlns:a16="http://schemas.microsoft.com/office/drawing/2014/main" id="{73770498-772E-4332-8389-853D17C33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" y="1126"/>
              <a:ext cx="159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/>
                <a:t>Read/write </a:t>
              </a:r>
              <a:r>
                <a:rPr lang="en-US" altLang="en-US" sz="1600" i="1"/>
                <a:t>head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is attached to end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of the </a:t>
              </a:r>
              <a:r>
                <a:rPr lang="en-US" altLang="en-US" sz="1600" i="1"/>
                <a:t>arm</a:t>
              </a:r>
              <a:r>
                <a:rPr lang="en-US" altLang="en-US" sz="1600"/>
                <a:t> and flies over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disk surface on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thin cushion of air</a:t>
              </a:r>
            </a:p>
          </p:txBody>
        </p:sp>
      </p:grpSp>
      <p:grpSp>
        <p:nvGrpSpPr>
          <p:cNvPr id="75" name="Group 46">
            <a:extLst>
              <a:ext uri="{FF2B5EF4-FFF2-40B4-BE49-F238E27FC236}">
                <a16:creationId xmlns:a16="http://schemas.microsoft.com/office/drawing/2014/main" id="{834456C0-3ED8-41D7-867B-30E1E1939D6F}"/>
              </a:ext>
            </a:extLst>
          </p:cNvPr>
          <p:cNvGrpSpPr>
            <a:grpSpLocks/>
          </p:cNvGrpSpPr>
          <p:nvPr/>
        </p:nvGrpSpPr>
        <p:grpSpPr bwMode="auto">
          <a:xfrm>
            <a:off x="5659438" y="3209925"/>
            <a:ext cx="2205037" cy="850900"/>
            <a:chOff x="2701" y="2022"/>
            <a:chExt cx="1389" cy="536"/>
          </a:xfrm>
        </p:grpSpPr>
        <p:grpSp>
          <p:nvGrpSpPr>
            <p:cNvPr id="76" name="Group 23">
              <a:extLst>
                <a:ext uri="{FF2B5EF4-FFF2-40B4-BE49-F238E27FC236}">
                  <a16:creationId xmlns:a16="http://schemas.microsoft.com/office/drawing/2014/main" id="{25B7F280-CFE4-464E-B326-CD50BD490F8E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8" name="Oval 24">
                <a:extLst>
                  <a:ext uri="{FF2B5EF4-FFF2-40B4-BE49-F238E27FC236}">
                    <a16:creationId xmlns:a16="http://schemas.microsoft.com/office/drawing/2014/main" id="{D3AA402F-B2CC-4C26-9F02-6BDDA70EED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9" name="Rectangle 25">
                <a:extLst>
                  <a:ext uri="{FF2B5EF4-FFF2-40B4-BE49-F238E27FC236}">
                    <a16:creationId xmlns:a16="http://schemas.microsoft.com/office/drawing/2014/main" id="{199EE767-F006-49AB-9F98-F21BFAE24E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7" name="Oval 26">
              <a:extLst>
                <a:ext uri="{FF2B5EF4-FFF2-40B4-BE49-F238E27FC236}">
                  <a16:creationId xmlns:a16="http://schemas.microsoft.com/office/drawing/2014/main" id="{F09CD5D9-2213-440F-84E0-A593682E759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80" name="Group 47">
            <a:extLst>
              <a:ext uri="{FF2B5EF4-FFF2-40B4-BE49-F238E27FC236}">
                <a16:creationId xmlns:a16="http://schemas.microsoft.com/office/drawing/2014/main" id="{85EAE07C-DCC8-430C-824E-506F7C061C4D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4688" y="3343275"/>
            <a:ext cx="2205037" cy="850900"/>
            <a:chOff x="2701" y="2022"/>
            <a:chExt cx="1389" cy="536"/>
          </a:xfrm>
        </p:grpSpPr>
        <p:grpSp>
          <p:nvGrpSpPr>
            <p:cNvPr id="81" name="Group 48">
              <a:extLst>
                <a:ext uri="{FF2B5EF4-FFF2-40B4-BE49-F238E27FC236}">
                  <a16:creationId xmlns:a16="http://schemas.microsoft.com/office/drawing/2014/main" id="{79517310-FF26-491B-8E88-F8D2C17138DE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83" name="Oval 49">
                <a:extLst>
                  <a:ext uri="{FF2B5EF4-FFF2-40B4-BE49-F238E27FC236}">
                    <a16:creationId xmlns:a16="http://schemas.microsoft.com/office/drawing/2014/main" id="{95193137-6474-42B4-BB0A-D3871812E5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84" name="Rectangle 50">
                <a:extLst>
                  <a:ext uri="{FF2B5EF4-FFF2-40B4-BE49-F238E27FC236}">
                    <a16:creationId xmlns:a16="http://schemas.microsoft.com/office/drawing/2014/main" id="{7B43F519-E2D7-432A-91DA-97C325F6B4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82" name="Oval 51">
              <a:extLst>
                <a:ext uri="{FF2B5EF4-FFF2-40B4-BE49-F238E27FC236}">
                  <a16:creationId xmlns:a16="http://schemas.microsoft.com/office/drawing/2014/main" id="{20C08B3A-464D-42CE-9676-16C554FFA94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85" name="Group 62">
            <a:extLst>
              <a:ext uri="{FF2B5EF4-FFF2-40B4-BE49-F238E27FC236}">
                <a16:creationId xmlns:a16="http://schemas.microsoft.com/office/drawing/2014/main" id="{2F142FDE-892B-4BC6-8E8A-B50303ECC603}"/>
              </a:ext>
            </a:extLst>
          </p:cNvPr>
          <p:cNvGrpSpPr>
            <a:grpSpLocks/>
          </p:cNvGrpSpPr>
          <p:nvPr/>
        </p:nvGrpSpPr>
        <p:grpSpPr bwMode="auto">
          <a:xfrm rot="905387">
            <a:off x="5583238" y="2960688"/>
            <a:ext cx="2205037" cy="850900"/>
            <a:chOff x="2701" y="2022"/>
            <a:chExt cx="1389" cy="536"/>
          </a:xfrm>
        </p:grpSpPr>
        <p:grpSp>
          <p:nvGrpSpPr>
            <p:cNvPr id="86" name="Group 63">
              <a:extLst>
                <a:ext uri="{FF2B5EF4-FFF2-40B4-BE49-F238E27FC236}">
                  <a16:creationId xmlns:a16="http://schemas.microsoft.com/office/drawing/2014/main" id="{35FB32DC-81CA-4A42-B637-91F7A0E4DDF1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88" name="Oval 64">
                <a:extLst>
                  <a:ext uri="{FF2B5EF4-FFF2-40B4-BE49-F238E27FC236}">
                    <a16:creationId xmlns:a16="http://schemas.microsoft.com/office/drawing/2014/main" id="{E7A3567D-7A17-461F-8ADA-1C45A57A5B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89" name="Rectangle 65">
                <a:extLst>
                  <a:ext uri="{FF2B5EF4-FFF2-40B4-BE49-F238E27FC236}">
                    <a16:creationId xmlns:a16="http://schemas.microsoft.com/office/drawing/2014/main" id="{C926D523-2ACB-4E3A-AFE6-4A9486884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87" name="Oval 66">
              <a:extLst>
                <a:ext uri="{FF2B5EF4-FFF2-40B4-BE49-F238E27FC236}">
                  <a16:creationId xmlns:a16="http://schemas.microsoft.com/office/drawing/2014/main" id="{6A4167EB-ADF9-4E3B-AD4E-D83E69DD4BA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90" name="Oval 29">
            <a:extLst>
              <a:ext uri="{FF2B5EF4-FFF2-40B4-BE49-F238E27FC236}">
                <a16:creationId xmlns:a16="http://schemas.microsoft.com/office/drawing/2014/main" id="{A518A371-C30A-4576-97EF-A5A1CBFBC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3068638"/>
            <a:ext cx="1128712" cy="112395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grpSp>
        <p:nvGrpSpPr>
          <p:cNvPr id="91" name="Group 68">
            <a:extLst>
              <a:ext uri="{FF2B5EF4-FFF2-40B4-BE49-F238E27FC236}">
                <a16:creationId xmlns:a16="http://schemas.microsoft.com/office/drawing/2014/main" id="{17F2E84B-8B2A-41B3-847C-B895332BD088}"/>
              </a:ext>
            </a:extLst>
          </p:cNvPr>
          <p:cNvGrpSpPr>
            <a:grpSpLocks/>
          </p:cNvGrpSpPr>
          <p:nvPr/>
        </p:nvGrpSpPr>
        <p:grpSpPr bwMode="auto">
          <a:xfrm rot="905387">
            <a:off x="5573713" y="2960688"/>
            <a:ext cx="2205037" cy="850900"/>
            <a:chOff x="2701" y="2022"/>
            <a:chExt cx="1389" cy="536"/>
          </a:xfrm>
        </p:grpSpPr>
        <p:grpSp>
          <p:nvGrpSpPr>
            <p:cNvPr id="92" name="Group 69">
              <a:extLst>
                <a:ext uri="{FF2B5EF4-FFF2-40B4-BE49-F238E27FC236}">
                  <a16:creationId xmlns:a16="http://schemas.microsoft.com/office/drawing/2014/main" id="{A743FF43-6526-4B58-859E-039FA821EDD0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4" name="Oval 70">
                <a:extLst>
                  <a:ext uri="{FF2B5EF4-FFF2-40B4-BE49-F238E27FC236}">
                    <a16:creationId xmlns:a16="http://schemas.microsoft.com/office/drawing/2014/main" id="{C1D95F96-5FE6-4CFA-98AA-4BE70920B6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95" name="Rectangle 71">
                <a:extLst>
                  <a:ext uri="{FF2B5EF4-FFF2-40B4-BE49-F238E27FC236}">
                    <a16:creationId xmlns:a16="http://schemas.microsoft.com/office/drawing/2014/main" id="{A5BDFED1-669F-4947-8308-AAE99F671C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93" name="Oval 72">
              <a:extLst>
                <a:ext uri="{FF2B5EF4-FFF2-40B4-BE49-F238E27FC236}">
                  <a16:creationId xmlns:a16="http://schemas.microsoft.com/office/drawing/2014/main" id="{463F9E25-07CD-4D3C-8CB7-C973168969B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6" name="Group 73">
            <a:extLst>
              <a:ext uri="{FF2B5EF4-FFF2-40B4-BE49-F238E27FC236}">
                <a16:creationId xmlns:a16="http://schemas.microsoft.com/office/drawing/2014/main" id="{762530A1-6C88-48C9-92C8-CDD547992924}"/>
              </a:ext>
            </a:extLst>
          </p:cNvPr>
          <p:cNvGrpSpPr>
            <a:grpSpLocks/>
          </p:cNvGrpSpPr>
          <p:nvPr/>
        </p:nvGrpSpPr>
        <p:grpSpPr bwMode="auto">
          <a:xfrm rot="905387">
            <a:off x="5573713" y="2960688"/>
            <a:ext cx="2205037" cy="850900"/>
            <a:chOff x="2701" y="2022"/>
            <a:chExt cx="1389" cy="536"/>
          </a:xfrm>
        </p:grpSpPr>
        <p:grpSp>
          <p:nvGrpSpPr>
            <p:cNvPr id="97" name="Group 74">
              <a:extLst>
                <a:ext uri="{FF2B5EF4-FFF2-40B4-BE49-F238E27FC236}">
                  <a16:creationId xmlns:a16="http://schemas.microsoft.com/office/drawing/2014/main" id="{4E1C89FD-4E4E-42BE-AF37-AB62B2434ADB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9" name="Oval 75">
                <a:extLst>
                  <a:ext uri="{FF2B5EF4-FFF2-40B4-BE49-F238E27FC236}">
                    <a16:creationId xmlns:a16="http://schemas.microsoft.com/office/drawing/2014/main" id="{0E447456-8AC8-4956-B2A2-A9C2E9EC11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0" name="Rectangle 76">
                <a:extLst>
                  <a:ext uri="{FF2B5EF4-FFF2-40B4-BE49-F238E27FC236}">
                    <a16:creationId xmlns:a16="http://schemas.microsoft.com/office/drawing/2014/main" id="{CC9EBAB3-650B-4DFB-BF43-607106AFD1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98" name="Oval 77">
              <a:extLst>
                <a:ext uri="{FF2B5EF4-FFF2-40B4-BE49-F238E27FC236}">
                  <a16:creationId xmlns:a16="http://schemas.microsoft.com/office/drawing/2014/main" id="{5E5EB657-D481-46F7-9D33-4C47EDD6A37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01" name="Group 83">
            <a:extLst>
              <a:ext uri="{FF2B5EF4-FFF2-40B4-BE49-F238E27FC236}">
                <a16:creationId xmlns:a16="http://schemas.microsoft.com/office/drawing/2014/main" id="{B94B334B-E00E-4C49-B14A-80748B6F08C7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6275" y="3341688"/>
            <a:ext cx="2205038" cy="850900"/>
            <a:chOff x="2701" y="2022"/>
            <a:chExt cx="1389" cy="536"/>
          </a:xfrm>
        </p:grpSpPr>
        <p:grpSp>
          <p:nvGrpSpPr>
            <p:cNvPr id="102" name="Group 84">
              <a:extLst>
                <a:ext uri="{FF2B5EF4-FFF2-40B4-BE49-F238E27FC236}">
                  <a16:creationId xmlns:a16="http://schemas.microsoft.com/office/drawing/2014/main" id="{30A83AEA-A770-436D-BA7D-6CD7654FABE6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104" name="Oval 85">
                <a:extLst>
                  <a:ext uri="{FF2B5EF4-FFF2-40B4-BE49-F238E27FC236}">
                    <a16:creationId xmlns:a16="http://schemas.microsoft.com/office/drawing/2014/main" id="{AE39C3B7-D110-47E5-A354-373C03F7EC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5" name="Rectangle 86">
                <a:extLst>
                  <a:ext uri="{FF2B5EF4-FFF2-40B4-BE49-F238E27FC236}">
                    <a16:creationId xmlns:a16="http://schemas.microsoft.com/office/drawing/2014/main" id="{0C2EA4B4-AB8D-485C-A0D6-9EB0AC3CC3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03" name="Oval 87">
              <a:extLst>
                <a:ext uri="{FF2B5EF4-FFF2-40B4-BE49-F238E27FC236}">
                  <a16:creationId xmlns:a16="http://schemas.microsoft.com/office/drawing/2014/main" id="{CB5DDE9F-B237-4DE6-9CA8-351A8E01E82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06" name="Group 88">
            <a:extLst>
              <a:ext uri="{FF2B5EF4-FFF2-40B4-BE49-F238E27FC236}">
                <a16:creationId xmlns:a16="http://schemas.microsoft.com/office/drawing/2014/main" id="{2FBDC3EB-E18A-4C7A-8918-887A7A6CD84C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4688" y="3341688"/>
            <a:ext cx="2205037" cy="850900"/>
            <a:chOff x="2701" y="2022"/>
            <a:chExt cx="1389" cy="536"/>
          </a:xfrm>
        </p:grpSpPr>
        <p:grpSp>
          <p:nvGrpSpPr>
            <p:cNvPr id="107" name="Group 89">
              <a:extLst>
                <a:ext uri="{FF2B5EF4-FFF2-40B4-BE49-F238E27FC236}">
                  <a16:creationId xmlns:a16="http://schemas.microsoft.com/office/drawing/2014/main" id="{E047CD7D-0BCF-41DF-854B-F215CD6394CC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109" name="Oval 90">
                <a:extLst>
                  <a:ext uri="{FF2B5EF4-FFF2-40B4-BE49-F238E27FC236}">
                    <a16:creationId xmlns:a16="http://schemas.microsoft.com/office/drawing/2014/main" id="{40DF2B95-3BED-4BE4-9FA1-0BDFDAFC60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0" name="Rectangle 91">
                <a:extLst>
                  <a:ext uri="{FF2B5EF4-FFF2-40B4-BE49-F238E27FC236}">
                    <a16:creationId xmlns:a16="http://schemas.microsoft.com/office/drawing/2014/main" id="{9339DF8B-8362-43B9-AE55-467305CAFA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08" name="Oval 92">
              <a:extLst>
                <a:ext uri="{FF2B5EF4-FFF2-40B4-BE49-F238E27FC236}">
                  <a16:creationId xmlns:a16="http://schemas.microsoft.com/office/drawing/2014/main" id="{0907B881-65CD-42B5-9396-81B91A08845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11" name="Group 93">
            <a:extLst>
              <a:ext uri="{FF2B5EF4-FFF2-40B4-BE49-F238E27FC236}">
                <a16:creationId xmlns:a16="http://schemas.microsoft.com/office/drawing/2014/main" id="{471E5585-4402-485E-9B59-EFD1A8EED077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4688" y="3341688"/>
            <a:ext cx="2205037" cy="850900"/>
            <a:chOff x="2701" y="2022"/>
            <a:chExt cx="1389" cy="536"/>
          </a:xfrm>
        </p:grpSpPr>
        <p:grpSp>
          <p:nvGrpSpPr>
            <p:cNvPr id="112" name="Group 94">
              <a:extLst>
                <a:ext uri="{FF2B5EF4-FFF2-40B4-BE49-F238E27FC236}">
                  <a16:creationId xmlns:a16="http://schemas.microsoft.com/office/drawing/2014/main" id="{653BF4D5-6F1D-4857-8732-D3418FB255CD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114" name="Oval 95">
                <a:extLst>
                  <a:ext uri="{FF2B5EF4-FFF2-40B4-BE49-F238E27FC236}">
                    <a16:creationId xmlns:a16="http://schemas.microsoft.com/office/drawing/2014/main" id="{23408372-F454-49A1-8EDB-E5E0042D04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5" name="Rectangle 96">
                <a:extLst>
                  <a:ext uri="{FF2B5EF4-FFF2-40B4-BE49-F238E27FC236}">
                    <a16:creationId xmlns:a16="http://schemas.microsoft.com/office/drawing/2014/main" id="{C5729475-5FEE-4F70-945D-56BE347D1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13" name="Oval 97">
              <a:extLst>
                <a:ext uri="{FF2B5EF4-FFF2-40B4-BE49-F238E27FC236}">
                  <a16:creationId xmlns:a16="http://schemas.microsoft.com/office/drawing/2014/main" id="{7EFC217A-5898-43AA-8EEB-C37B6EC4A9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Operation (Multi-Platter View)</a:t>
            </a:r>
          </a:p>
        </p:txBody>
      </p:sp>
      <p:sp>
        <p:nvSpPr>
          <p:cNvPr id="96287" name="Rectangle 3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FFE3957-9F27-4D7B-9A7D-BFA267BC72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2887" y="1857375"/>
            <a:ext cx="4086225" cy="31432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Access Time</a:t>
            </a:r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Average time to access some target sector approximated by :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access</a:t>
            </a:r>
            <a:r>
              <a:rPr lang="en-US" sz="1800" dirty="0"/>
              <a:t>  = 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seek</a:t>
            </a:r>
            <a:r>
              <a:rPr lang="en-US" sz="1800" dirty="0"/>
              <a:t> + 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rotation</a:t>
            </a:r>
            <a:r>
              <a:rPr lang="en-US" sz="1800" dirty="0"/>
              <a:t> +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transfer 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Seek time</a:t>
            </a:r>
            <a:r>
              <a:rPr lang="en-US" sz="2000" dirty="0"/>
              <a:t> (</a:t>
            </a:r>
            <a:r>
              <a:rPr lang="en-US" sz="2000" dirty="0" err="1"/>
              <a:t>T</a:t>
            </a:r>
            <a:r>
              <a:rPr lang="en-US" sz="2000" baseline="-25000" dirty="0" err="1"/>
              <a:t>avg</a:t>
            </a:r>
            <a:r>
              <a:rPr lang="en-US" sz="2000" baseline="-25000" dirty="0"/>
              <a:t> seek</a:t>
            </a:r>
            <a:r>
              <a:rPr lang="en-US" sz="2000" dirty="0"/>
              <a:t>)</a:t>
            </a:r>
          </a:p>
          <a:p>
            <a:pPr lvl="1" eaLnBrk="1" hangingPunct="1">
              <a:defRPr/>
            </a:pPr>
            <a:r>
              <a:rPr lang="en-US" sz="1800" dirty="0"/>
              <a:t>Time to position heads over cylinder containing target sector</a:t>
            </a:r>
          </a:p>
          <a:p>
            <a:pPr lvl="1" eaLnBrk="1" hangingPunct="1">
              <a:defRPr/>
            </a:pPr>
            <a:r>
              <a:rPr lang="en-US" sz="1800" dirty="0"/>
              <a:t>Typical 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seek</a:t>
            </a:r>
            <a:r>
              <a:rPr lang="en-US" sz="1800" dirty="0"/>
              <a:t> = 9 </a:t>
            </a:r>
            <a:r>
              <a:rPr lang="en-US" sz="1800" dirty="0" err="1"/>
              <a:t>ms</a:t>
            </a:r>
            <a:endParaRPr lang="en-US" sz="1800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Rotational latency</a:t>
            </a:r>
            <a:r>
              <a:rPr lang="en-US" sz="2000" dirty="0"/>
              <a:t> (</a:t>
            </a:r>
            <a:r>
              <a:rPr lang="en-US" sz="2000" dirty="0" err="1"/>
              <a:t>T</a:t>
            </a:r>
            <a:r>
              <a:rPr lang="en-US" sz="2000" baseline="-25000" dirty="0" err="1"/>
              <a:t>avg</a:t>
            </a:r>
            <a:r>
              <a:rPr lang="en-US" sz="2000" baseline="-25000" dirty="0"/>
              <a:t> rotation</a:t>
            </a:r>
            <a:r>
              <a:rPr lang="en-US" sz="2000" dirty="0"/>
              <a:t>)</a:t>
            </a:r>
          </a:p>
          <a:p>
            <a:pPr lvl="1" eaLnBrk="1" hangingPunct="1">
              <a:defRPr/>
            </a:pPr>
            <a:r>
              <a:rPr lang="en-US" sz="1800" dirty="0"/>
              <a:t>Time waiting for first bit of target sector to pass under r/w head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rotation</a:t>
            </a:r>
            <a:r>
              <a:rPr lang="en-US" sz="1800" dirty="0"/>
              <a:t> = 1/2 x 1/</a:t>
            </a:r>
            <a:r>
              <a:rPr lang="en-US" sz="1800" dirty="0" err="1"/>
              <a:t>RPMs</a:t>
            </a:r>
            <a:r>
              <a:rPr lang="en-US" sz="1800" dirty="0"/>
              <a:t> x 60 sec/1 min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Transfer time</a:t>
            </a:r>
            <a:r>
              <a:rPr lang="en-US" sz="2000" dirty="0"/>
              <a:t> (</a:t>
            </a:r>
            <a:r>
              <a:rPr lang="en-US" sz="2000" dirty="0" err="1"/>
              <a:t>T</a:t>
            </a:r>
            <a:r>
              <a:rPr lang="en-US" sz="2000" baseline="-25000" dirty="0" err="1"/>
              <a:t>avg</a:t>
            </a:r>
            <a:r>
              <a:rPr lang="en-US" sz="2000" baseline="-25000" dirty="0"/>
              <a:t> transfer</a:t>
            </a:r>
            <a:r>
              <a:rPr lang="en-US" sz="2000" dirty="0"/>
              <a:t>)	</a:t>
            </a:r>
          </a:p>
          <a:p>
            <a:pPr lvl="1" eaLnBrk="1" hangingPunct="1">
              <a:defRPr/>
            </a:pPr>
            <a:r>
              <a:rPr lang="en-US" sz="1800" dirty="0"/>
              <a:t>Time to read the bits in the target sector.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transfer</a:t>
            </a:r>
            <a:r>
              <a:rPr lang="en-US" sz="1800" dirty="0"/>
              <a:t> = 1/RPM x 1/(</a:t>
            </a:r>
            <a:r>
              <a:rPr lang="en-US" sz="1800" dirty="0" err="1"/>
              <a:t>avg</a:t>
            </a:r>
            <a:r>
              <a:rPr lang="en-US" sz="1800" dirty="0"/>
              <a:t> # sectors/track) x 60 </a:t>
            </a:r>
            <a:r>
              <a:rPr lang="en-US" sz="1800" dirty="0" err="1"/>
              <a:t>secs</a:t>
            </a:r>
            <a:r>
              <a:rPr lang="en-US" sz="1800" dirty="0"/>
              <a:t>/1 min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Disk Access Time Example</a:t>
            </a:r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Given:</a:t>
            </a:r>
          </a:p>
          <a:p>
            <a:pPr lvl="1" eaLnBrk="1" hangingPunct="1">
              <a:defRPr/>
            </a:pPr>
            <a:r>
              <a:rPr lang="en-US" sz="1800" dirty="0"/>
              <a:t>Rotational rate = 7200 RPM (typical desktop; laptops usually 5400)</a:t>
            </a:r>
          </a:p>
          <a:p>
            <a:pPr lvl="1" eaLnBrk="1" hangingPunct="1">
              <a:defRPr/>
            </a:pPr>
            <a:r>
              <a:rPr lang="en-US" sz="1800" dirty="0"/>
              <a:t>Average seek time = 9 </a:t>
            </a:r>
            <a:r>
              <a:rPr lang="en-US" sz="1800" dirty="0" err="1"/>
              <a:t>ms</a:t>
            </a:r>
            <a:r>
              <a:rPr lang="en-US" sz="1800" dirty="0"/>
              <a:t> (given by manufacturer)</a:t>
            </a:r>
          </a:p>
          <a:p>
            <a:pPr lvl="1" eaLnBrk="1" hangingPunct="1">
              <a:defRPr/>
            </a:pPr>
            <a:r>
              <a:rPr lang="en-US" sz="1800" dirty="0" err="1"/>
              <a:t>Avg</a:t>
            </a:r>
            <a:r>
              <a:rPr lang="en-US" sz="1800" dirty="0"/>
              <a:t> # sectors/track = 400</a:t>
            </a:r>
          </a:p>
          <a:p>
            <a:pPr eaLnBrk="1" hangingPunct="1">
              <a:defRPr/>
            </a:pPr>
            <a:r>
              <a:rPr lang="en-US" sz="2000" dirty="0"/>
              <a:t>Derived: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rotation</a:t>
            </a:r>
            <a:r>
              <a:rPr lang="en-US" sz="1800" dirty="0"/>
              <a:t> = 1/2 x (60 </a:t>
            </a:r>
            <a:r>
              <a:rPr lang="en-US" sz="1800" dirty="0" err="1"/>
              <a:t>secs</a:t>
            </a:r>
            <a:r>
              <a:rPr lang="en-US" sz="1800" dirty="0"/>
              <a:t>/7200 RPM) x 1000 </a:t>
            </a:r>
            <a:r>
              <a:rPr lang="en-US" sz="1800" dirty="0" err="1"/>
              <a:t>ms</a:t>
            </a:r>
            <a:r>
              <a:rPr lang="en-US" sz="1800" dirty="0"/>
              <a:t>/sec = 4 </a:t>
            </a:r>
            <a:r>
              <a:rPr lang="en-US" sz="1800" dirty="0" err="1"/>
              <a:t>ms</a:t>
            </a:r>
            <a:endParaRPr lang="en-US" sz="1800" dirty="0"/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transfer</a:t>
            </a:r>
            <a:r>
              <a:rPr lang="en-US" sz="1800" dirty="0"/>
              <a:t> = 60/7200 RPM x 1/400 </a:t>
            </a:r>
            <a:r>
              <a:rPr lang="en-US" sz="1800" dirty="0" err="1"/>
              <a:t>secs</a:t>
            </a:r>
            <a:r>
              <a:rPr lang="en-US" sz="1800" dirty="0"/>
              <a:t>/track x 1000 </a:t>
            </a:r>
            <a:r>
              <a:rPr lang="en-US" sz="1800" dirty="0" err="1"/>
              <a:t>ms</a:t>
            </a:r>
            <a:r>
              <a:rPr lang="en-US" sz="1800" dirty="0"/>
              <a:t>/sec = 0.02 </a:t>
            </a:r>
            <a:r>
              <a:rPr lang="en-US" sz="1800" dirty="0" err="1"/>
              <a:t>ms</a:t>
            </a:r>
            <a:endParaRPr lang="en-US" sz="1800" dirty="0"/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access</a:t>
            </a:r>
            <a:r>
              <a:rPr lang="en-US" sz="1800" dirty="0"/>
              <a:t>  = 9 </a:t>
            </a:r>
            <a:r>
              <a:rPr lang="en-US" sz="1800" dirty="0" err="1"/>
              <a:t>ms</a:t>
            </a:r>
            <a:r>
              <a:rPr lang="en-US" sz="1800" dirty="0"/>
              <a:t> + 4 </a:t>
            </a:r>
            <a:r>
              <a:rPr lang="en-US" sz="1800" dirty="0" err="1"/>
              <a:t>ms</a:t>
            </a:r>
            <a:r>
              <a:rPr lang="en-US" sz="1800" dirty="0"/>
              <a:t> + 0.02 </a:t>
            </a:r>
            <a:r>
              <a:rPr lang="en-US" sz="1800" dirty="0" err="1"/>
              <a:t>ms</a:t>
            </a:r>
            <a:endParaRPr lang="en-US" sz="1800" dirty="0"/>
          </a:p>
          <a:p>
            <a:pPr eaLnBrk="1" hangingPunct="1">
              <a:defRPr/>
            </a:pPr>
            <a:r>
              <a:rPr lang="en-US" sz="2000" dirty="0"/>
              <a:t>Important points:</a:t>
            </a:r>
          </a:p>
          <a:p>
            <a:pPr lvl="1" eaLnBrk="1" hangingPunct="1">
              <a:defRPr/>
            </a:pPr>
            <a:r>
              <a:rPr lang="en-US" sz="1800" dirty="0"/>
              <a:t>Access time dominated by seek time and rotational latency</a:t>
            </a:r>
          </a:p>
          <a:p>
            <a:pPr lvl="1" eaLnBrk="1" hangingPunct="1">
              <a:defRPr/>
            </a:pPr>
            <a:r>
              <a:rPr lang="en-US" sz="1800" dirty="0"/>
              <a:t>First bit in a sector is the most expensive, the rest are “free”</a:t>
            </a:r>
          </a:p>
          <a:p>
            <a:pPr lvl="1" eaLnBrk="1" hangingPunct="1">
              <a:defRPr/>
            </a:pPr>
            <a:r>
              <a:rPr lang="en-US" sz="1800" dirty="0"/>
              <a:t>SRAM access time is about  4 ns/</a:t>
            </a:r>
            <a:r>
              <a:rPr lang="en-US" sz="1800" dirty="0" err="1"/>
              <a:t>doubleword</a:t>
            </a:r>
            <a:r>
              <a:rPr lang="en-US" sz="1800" dirty="0"/>
              <a:t>, DRAM about 60 ns</a:t>
            </a:r>
          </a:p>
          <a:p>
            <a:pPr lvl="2" eaLnBrk="1" hangingPunct="1">
              <a:defRPr/>
            </a:pPr>
            <a:r>
              <a:rPr lang="en-US" sz="1600" dirty="0"/>
              <a:t>Disk is about 40,000 times slower than SRAM, and </a:t>
            </a:r>
          </a:p>
          <a:p>
            <a:pPr lvl="2" eaLnBrk="1" hangingPunct="1">
              <a:defRPr/>
            </a:pPr>
            <a:r>
              <a:rPr lang="en-US" sz="1600" dirty="0"/>
              <a:t>2,500 times slower then DRAM</a:t>
            </a:r>
          </a:p>
          <a:p>
            <a:pPr lvl="1" eaLnBrk="1" hangingPunct="1">
              <a:defRPr/>
            </a:pPr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Logical Disk Blocks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Modern disks present a simpler abstract view of the complex sector geometry: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Set of available sectors is modeled as a sequence of b-sized </a:t>
            </a:r>
            <a:r>
              <a:rPr lang="en-US" dirty="0">
                <a:solidFill>
                  <a:srgbClr val="FF0000"/>
                </a:solidFill>
              </a:rPr>
              <a:t>logical blocks</a:t>
            </a:r>
            <a:r>
              <a:rPr lang="en-US" dirty="0"/>
              <a:t> (0, 1, 2, ...)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Mapping between logical blocks and actual (physical) sectors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Maintained by hardware/firmware device called </a:t>
            </a:r>
            <a:r>
              <a:rPr lang="en-US" i="1" dirty="0"/>
              <a:t>disk controller </a:t>
            </a:r>
            <a:r>
              <a:rPr lang="en-US" dirty="0"/>
              <a:t>(partly on motherboard, mostly in disk itself)</a:t>
            </a:r>
            <a:endParaRPr lang="en-US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Converts requests for logical blocks into (</a:t>
            </a:r>
            <a:r>
              <a:rPr lang="en-US" dirty="0" err="1"/>
              <a:t>surface,track,sector</a:t>
            </a:r>
            <a:r>
              <a:rPr lang="en-US" dirty="0"/>
              <a:t>) triples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Allows controller to set aside spare cylinders for each zone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Accounts for (some of) the difference in “</a:t>
            </a:r>
            <a:r>
              <a:rPr lang="en-US" dirty="0">
                <a:solidFill>
                  <a:srgbClr val="FF0000"/>
                </a:solidFill>
              </a:rPr>
              <a:t>formatted capacity</a:t>
            </a:r>
            <a:r>
              <a:rPr lang="en-US" dirty="0"/>
              <a:t>” and “</a:t>
            </a:r>
            <a:r>
              <a:rPr lang="en-US" dirty="0">
                <a:solidFill>
                  <a:srgbClr val="FF0000"/>
                </a:solidFill>
              </a:rPr>
              <a:t>maximum capacity</a:t>
            </a:r>
            <a:r>
              <a:rPr lang="en-US" dirty="0"/>
              <a:t>”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class20_semaphores</Template>
  <TotalTime>7193</TotalTime>
  <Words>2114</Words>
  <Application>Microsoft Office PowerPoint</Application>
  <PresentationFormat>Widescreen</PresentationFormat>
  <Paragraphs>308</Paragraphs>
  <Slides>27</Slides>
  <Notes>11</Notes>
  <HiddenSlides>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Courier New</vt:lpstr>
      <vt:lpstr>Helvetica</vt:lpstr>
      <vt:lpstr>Wingdings</vt:lpstr>
      <vt:lpstr>class02</vt:lpstr>
      <vt:lpstr>File Systems</vt:lpstr>
      <vt:lpstr>File Systems: Disk Organization</vt:lpstr>
      <vt:lpstr>Disk Geometry</vt:lpstr>
      <vt:lpstr>Disk Geometry (Muliple-Platter View)</vt:lpstr>
      <vt:lpstr>Disk Operation (Single-Platter View)</vt:lpstr>
      <vt:lpstr>Disk Operation (Multi-Platter View)</vt:lpstr>
      <vt:lpstr>Disk Access Time</vt:lpstr>
      <vt:lpstr>Disk Access Time Example</vt:lpstr>
      <vt:lpstr>Logical Disk Blocks</vt:lpstr>
      <vt:lpstr>Block Access</vt:lpstr>
      <vt:lpstr>Aside: Solid-State Disks</vt:lpstr>
      <vt:lpstr>Design Problems</vt:lpstr>
      <vt:lpstr>Important File Systems</vt:lpstr>
      <vt:lpstr>Typical Similarities Among File Systems</vt:lpstr>
      <vt:lpstr>Typical Differences Between File Systems</vt:lpstr>
      <vt:lpstr>Case Study: Berkeley Fast File System (FFS)</vt:lpstr>
      <vt:lpstr>FFS Headers</vt:lpstr>
      <vt:lpstr>FFS File Tracking</vt:lpstr>
      <vt:lpstr>FFS Inodes</vt:lpstr>
      <vt:lpstr>FFS Free-Space Management</vt:lpstr>
      <vt:lpstr>FFS Fragmentation</vt:lpstr>
      <vt:lpstr>File Systems and Data Structures</vt:lpstr>
      <vt:lpstr>Effect of File Systems on Programs</vt:lpstr>
      <vt:lpstr>The Crash Problem</vt:lpstr>
      <vt:lpstr>File System Checking</vt:lpstr>
      <vt:lpstr>Journaled File Systems</vt:lpstr>
      <vt:lpstr>Summary:  Goals of Unix File Systems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105 November 22, 2004</dc:title>
  <dc:creator>Everett Bull</dc:creator>
  <cp:lastModifiedBy>Kuenning</cp:lastModifiedBy>
  <cp:revision>47</cp:revision>
  <cp:lastPrinted>2019-12-09T00:46:22Z</cp:lastPrinted>
  <dcterms:created xsi:type="dcterms:W3CDTF">2004-11-21T22:29:03Z</dcterms:created>
  <dcterms:modified xsi:type="dcterms:W3CDTF">2019-12-09T00:46:23Z</dcterms:modified>
</cp:coreProperties>
</file>