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6"/>
  </p:notesMasterIdLst>
  <p:handoutMasterIdLst>
    <p:handoutMasterId r:id="rId57"/>
  </p:handoutMasterIdLst>
  <p:sldIdLst>
    <p:sldId id="337" r:id="rId2"/>
    <p:sldId id="345" r:id="rId3"/>
    <p:sldId id="338" r:id="rId4"/>
    <p:sldId id="339" r:id="rId5"/>
    <p:sldId id="341" r:id="rId6"/>
    <p:sldId id="343" r:id="rId7"/>
    <p:sldId id="256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11" r:id="rId19"/>
    <p:sldId id="291" r:id="rId20"/>
    <p:sldId id="292" r:id="rId21"/>
    <p:sldId id="293" r:id="rId22"/>
    <p:sldId id="334" r:id="rId23"/>
    <p:sldId id="346" r:id="rId24"/>
    <p:sldId id="335" r:id="rId25"/>
    <p:sldId id="358" r:id="rId26"/>
    <p:sldId id="359" r:id="rId27"/>
    <p:sldId id="360" r:id="rId28"/>
    <p:sldId id="294" r:id="rId29"/>
    <p:sldId id="361" r:id="rId30"/>
    <p:sldId id="362" r:id="rId31"/>
    <p:sldId id="265" r:id="rId32"/>
    <p:sldId id="266" r:id="rId33"/>
    <p:sldId id="336" r:id="rId34"/>
    <p:sldId id="363" r:id="rId35"/>
    <p:sldId id="283" r:id="rId36"/>
    <p:sldId id="297" r:id="rId37"/>
    <p:sldId id="309" r:id="rId38"/>
    <p:sldId id="312" r:id="rId39"/>
    <p:sldId id="317" r:id="rId40"/>
    <p:sldId id="320" r:id="rId41"/>
    <p:sldId id="328" r:id="rId42"/>
    <p:sldId id="347" r:id="rId43"/>
    <p:sldId id="332" r:id="rId44"/>
    <p:sldId id="333" r:id="rId45"/>
    <p:sldId id="364" r:id="rId46"/>
    <p:sldId id="365" r:id="rId47"/>
    <p:sldId id="366" r:id="rId48"/>
    <p:sldId id="367" r:id="rId49"/>
    <p:sldId id="368" r:id="rId50"/>
    <p:sldId id="369" r:id="rId51"/>
    <p:sldId id="370" r:id="rId52"/>
    <p:sldId id="372" r:id="rId53"/>
    <p:sldId id="373" r:id="rId54"/>
    <p:sldId id="374" r:id="rId55"/>
  </p:sldIdLst>
  <p:sldSz cx="12192000" cy="6858000"/>
  <p:notesSz cx="6985000" cy="9271000"/>
  <p:custShowLst>
    <p:custShow name="For handouts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</p:sldLst>
    </p:custShow>
    <p:custShow name="For screen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  <p:sld r:id="rId47"/>
        <p:sld r:id="rId48"/>
        <p:sld r:id="rId49"/>
        <p:sld r:id="rId50"/>
        <p:sld r:id="rId51"/>
        <p:sld r:id="rId52"/>
        <p:sld r:id="rId53"/>
        <p:sld r:id="rId54"/>
        <p:sld r:id="rId55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704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111247" y="8832735"/>
            <a:ext cx="763703" cy="25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852" tIns="44215" rIns="86852" bIns="44215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89FB0ECC-2D08-4768-B29D-83155EA6E48C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4188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33" y="4405833"/>
            <a:ext cx="5121536" cy="416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11" tIns="44215" rIns="90011" bIns="44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089009" y="8832735"/>
            <a:ext cx="806984" cy="255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6852" tIns="44215" rIns="86852" bIns="44215">
            <a:spAutoFit/>
          </a:bodyPr>
          <a:lstStyle>
            <a:lvl1pPr defTabSz="858838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58838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5883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A2E3458A-A342-4C53-AC6F-02379E6CD5DE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3263"/>
            <a:ext cx="6154737" cy="3462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719399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706438"/>
            <a:ext cx="6146800" cy="3459162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733" y="4403726"/>
            <a:ext cx="5121536" cy="4167736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48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540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to bring up the answers.</a:t>
            </a:r>
          </a:p>
        </p:txBody>
      </p:sp>
    </p:spTree>
    <p:extLst>
      <p:ext uri="{BB962C8B-B14F-4D97-AF65-F5344CB8AC3E}">
        <p14:creationId xmlns:p14="http://schemas.microsoft.com/office/powerpoint/2010/main" val="3182581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960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86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936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to bring up the “oopsies” balloon.</a:t>
            </a:r>
          </a:p>
        </p:txBody>
      </p:sp>
    </p:spTree>
    <p:extLst>
      <p:ext uri="{BB962C8B-B14F-4D97-AF65-F5344CB8AC3E}">
        <p14:creationId xmlns:p14="http://schemas.microsoft.com/office/powerpoint/2010/main" val="31478362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902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 animation that highlights the three true instances in light blue.  Don’t explain them now.</a:t>
            </a:r>
          </a:p>
        </p:txBody>
      </p:sp>
    </p:spTree>
    <p:extLst>
      <p:ext uri="{BB962C8B-B14F-4D97-AF65-F5344CB8AC3E}">
        <p14:creationId xmlns:p14="http://schemas.microsoft.com/office/powerpoint/2010/main" val="2774944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58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562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5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day ended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500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203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Fall ‘19 stopped here on day 1.</a:t>
            </a:r>
          </a:p>
        </p:txBody>
      </p:sp>
    </p:spTree>
    <p:extLst>
      <p:ext uri="{BB962C8B-B14F-4D97-AF65-F5344CB8AC3E}">
        <p14:creationId xmlns:p14="http://schemas.microsoft.com/office/powerpoint/2010/main" val="35908217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154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0452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627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777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866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has animations that bring up the answers one by one.  The handout doesn’t have the answers.</a:t>
            </a:r>
          </a:p>
        </p:txBody>
      </p:sp>
    </p:spTree>
    <p:extLst>
      <p:ext uri="{BB962C8B-B14F-4D97-AF65-F5344CB8AC3E}">
        <p14:creationId xmlns:p14="http://schemas.microsoft.com/office/powerpoint/2010/main" val="25764732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956572" y="8805344"/>
            <a:ext cx="3027232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0072153B-19DF-4DD7-B8C6-0F30C2619A82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70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273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171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396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49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7860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Fall ‘19 finished Day 2 here</a:t>
            </a:r>
          </a:p>
          <a:p>
            <a:r>
              <a:rPr lang="en-US" altLang="en-US" dirty="0"/>
              <a:t>Different hardware algorithms are needed for  signed and unsigned.</a:t>
            </a: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(Slightly) different hardware algorithms are needed to get full-width products for  signed and unsigned.  But the same hardware can calculate truncated products.</a:t>
            </a:r>
          </a:p>
          <a:p>
            <a:endParaRPr lang="en-US" altLang="en-US" dirty="0"/>
          </a:p>
          <a:p>
            <a:r>
              <a:rPr lang="en-US" altLang="en-US" dirty="0" err="1"/>
              <a:t>Tmin</a:t>
            </a:r>
            <a:r>
              <a:rPr lang="en-US" altLang="en-US" dirty="0"/>
              <a:t>*</a:t>
            </a:r>
            <a:r>
              <a:rPr lang="en-US" altLang="en-US" dirty="0" err="1"/>
              <a:t>Tmin</a:t>
            </a:r>
            <a:r>
              <a:rPr lang="en-US" altLang="en-US" dirty="0"/>
              <a:t> produces a product that needs 2w-1 bits (2w-1 bits can only represent 2**(2w-2)-1).  You also need a bit for the sign, so 2w total.</a:t>
            </a: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1000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681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956572" y="8805344"/>
            <a:ext cx="3027232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fld id="{8B42DA0F-0821-479D-9AD2-724BCEF82F22}" type="slidenum">
              <a:rPr lang="en-US" altLang="en-US"/>
              <a:pPr/>
              <a:t>45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5925" y="701675"/>
            <a:ext cx="6156325" cy="346392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536" y="4405833"/>
            <a:ext cx="5123928" cy="416984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Second day ended here</a:t>
            </a: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544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7021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1347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1457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479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1069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71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36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46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7513" y="703263"/>
            <a:ext cx="6154737" cy="3462337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7513" y="703263"/>
            <a:ext cx="6154737" cy="3462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55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1529188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753588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28600"/>
            <a:ext cx="2768600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28600"/>
            <a:ext cx="8104716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393856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843822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59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41031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820798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8489417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24950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843400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331044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228600"/>
            <a:ext cx="9956800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2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20B816DE-0961-484D-9BC8-55E1A06F042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1207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2" y="76200"/>
            <a:ext cx="765810" cy="98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1752600"/>
            <a:ext cx="5562600" cy="106045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 Computer Systems</a:t>
            </a:r>
            <a:br>
              <a:rPr lang="en-US" altLang="en-US"/>
            </a:br>
            <a:r>
              <a:rPr lang="en-US" altLang="en-US"/>
              <a:t>Introduction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28" y="4381503"/>
            <a:ext cx="5521325" cy="18700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Topics:</a:t>
            </a:r>
          </a:p>
          <a:p>
            <a:pPr lvl="1" eaLnBrk="1" hangingPunct="1">
              <a:defRPr/>
            </a:pPr>
            <a:r>
              <a:rPr lang="en-US"/>
              <a:t>Class Introduction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Data Representation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828800" y="533400"/>
            <a:ext cx="84582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800">
                <a:solidFill>
                  <a:schemeClr val="tx2"/>
                </a:solidFill>
                <a:latin typeface="Arial" pitchFamily="34" charset="0"/>
              </a:rPr>
              <a:t>CS  105</a:t>
            </a:r>
          </a:p>
          <a:p>
            <a:pPr>
              <a:lnSpc>
                <a:spcPct val="95000"/>
              </a:lnSpc>
            </a:pPr>
            <a:r>
              <a:rPr lang="en-US" altLang="en-US" sz="2800" i="1">
                <a:solidFill>
                  <a:schemeClr val="tx2"/>
                </a:solidFill>
                <a:latin typeface="Arial" pitchFamily="34" charset="0"/>
              </a:rPr>
              <a:t>“Tour of the Black Holes of Computing!”</a:t>
            </a:r>
            <a:endParaRPr lang="en-US" altLang="en-US" sz="28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4114800" y="3200403"/>
            <a:ext cx="3925888" cy="74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Geoff Kuenning</a:t>
            </a:r>
          </a:p>
          <a:p>
            <a:pPr>
              <a:lnSpc>
                <a:spcPct val="95000"/>
              </a:lnSpc>
            </a:pPr>
            <a:r>
              <a:rPr lang="en-US" altLang="en-US" sz="2400" dirty="0">
                <a:solidFill>
                  <a:schemeClr val="tx2"/>
                </a:solidFill>
                <a:latin typeface="Arial" pitchFamily="34" charset="0"/>
              </a:rPr>
              <a:t>Spring 2020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Example Data Sizes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3073400" y="1524000"/>
          <a:ext cx="6032500" cy="4165600"/>
        </p:xfrm>
        <a:graphic>
          <a:graphicData uri="http://schemas.openxmlformats.org/drawingml/2006/table">
            <a:tbl>
              <a:tblPr/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64-bit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 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ゴシック"/>
                          <a:cs typeface="Calibri"/>
                          <a:sym typeface="Arial Narrow" charset="0"/>
                        </a:rPr>
                        <a:t>−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Arial Narrow" charset="0"/>
                        <a:cs typeface="Calibri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10/16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Boolean 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Developed by George Boole in 19th century</a:t>
            </a:r>
          </a:p>
          <a:p>
            <a:pPr marL="552450" lvl="1" eaLnBrk="1" hangingPunct="1">
              <a:defRPr/>
            </a:pPr>
            <a:r>
              <a:rPr lang="en-US" dirty="0"/>
              <a:t>Algebraic representation of logic</a:t>
            </a:r>
          </a:p>
          <a:p>
            <a:pPr marL="838200" lvl="2" eaLnBrk="1" hangingPunct="1">
              <a:defRPr/>
            </a:pPr>
            <a:r>
              <a:rPr lang="en-US" dirty="0"/>
              <a:t>Encode “True” as 1 and “False” as 0</a:t>
            </a:r>
          </a:p>
        </p:txBody>
      </p:sp>
      <p:sp>
        <p:nvSpPr>
          <p:cNvPr id="13316" name="Rectangle 5"/>
          <p:cNvSpPr>
            <a:spLocks/>
          </p:cNvSpPr>
          <p:nvPr/>
        </p:nvSpPr>
        <p:spPr bwMode="auto">
          <a:xfrm>
            <a:off x="1841500" y="2438400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And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A&amp;B = 1 when both A=1 and B=1</a:t>
            </a:r>
          </a:p>
        </p:txBody>
      </p:sp>
      <p:sp>
        <p:nvSpPr>
          <p:cNvPr id="13318" name="Rectangle 7"/>
          <p:cNvSpPr>
            <a:spLocks/>
          </p:cNvSpPr>
          <p:nvPr/>
        </p:nvSpPr>
        <p:spPr bwMode="auto">
          <a:xfrm>
            <a:off x="5943600" y="2438400"/>
            <a:ext cx="3746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Or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A|B = 1 when either A=1 or B=1</a:t>
            </a:r>
          </a:p>
        </p:txBody>
      </p:sp>
      <p:sp>
        <p:nvSpPr>
          <p:cNvPr id="13321" name="Rectangle 10"/>
          <p:cNvSpPr>
            <a:spLocks/>
          </p:cNvSpPr>
          <p:nvPr/>
        </p:nvSpPr>
        <p:spPr bwMode="auto">
          <a:xfrm>
            <a:off x="1841500" y="4635500"/>
            <a:ext cx="2095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Not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~A = 1 when A=0</a:t>
            </a:r>
          </a:p>
        </p:txBody>
      </p:sp>
      <p:sp>
        <p:nvSpPr>
          <p:cNvPr id="13323" name="Rectangle 12"/>
          <p:cNvSpPr>
            <a:spLocks/>
          </p:cNvSpPr>
          <p:nvPr/>
        </p:nvSpPr>
        <p:spPr bwMode="auto">
          <a:xfrm>
            <a:off x="5092700" y="4635500"/>
            <a:ext cx="51816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spcBef>
                <a:spcPts val="575"/>
              </a:spcBef>
            </a:pP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Exclusive-Or (</a:t>
            </a:r>
            <a:r>
              <a:rPr lang="en-US" altLang="en-US" b="0" dirty="0" err="1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Xor</a:t>
            </a:r>
            <a:r>
              <a:rPr lang="en-US" altLang="en-US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  <a:buFont typeface="Wingdings" pitchFamily="2" charset="2"/>
              <a:buChar char="n"/>
            </a:pPr>
            <a:r>
              <a:rPr lang="en-US" altLang="en-US" sz="2000" b="0" dirty="0">
                <a:solidFill>
                  <a:srgbClr val="000000"/>
                </a:solidFill>
                <a:latin typeface="Calibri Bold" pitchFamily="34" charset="0"/>
                <a:cs typeface="Calibri Bold" pitchFamily="34" charset="0"/>
                <a:sym typeface="Calibri Bold" pitchFamily="34" charset="0"/>
              </a:rPr>
              <a:t> A^B = 1 when either A=1 or B=1, but not both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ACAC3C-2A92-4238-81ED-18E486255052}"/>
              </a:ext>
            </a:extLst>
          </p:cNvPr>
          <p:cNvGrpSpPr/>
          <p:nvPr/>
        </p:nvGrpSpPr>
        <p:grpSpPr>
          <a:xfrm>
            <a:off x="2547436" y="2994703"/>
            <a:ext cx="1338764" cy="1615827"/>
            <a:chOff x="2554879" y="3048000"/>
            <a:chExt cx="1338764" cy="1615827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F8DFD36-EAF5-4793-A9B6-065365F7C547}"/>
                </a:ext>
              </a:extLst>
            </p:cNvPr>
            <p:cNvSpPr txBox="1"/>
            <p:nvPr/>
          </p:nvSpPr>
          <p:spPr>
            <a:xfrm>
              <a:off x="2554879" y="3048000"/>
              <a:ext cx="1338764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A&amp;B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0 1     0</a:t>
              </a:r>
            </a:p>
            <a:p>
              <a:pPr algn="l"/>
              <a:r>
                <a:rPr lang="en-US" sz="2200" dirty="0"/>
                <a:t>1 0     0</a:t>
              </a:r>
            </a:p>
            <a:p>
              <a:pPr algn="l"/>
              <a:r>
                <a:rPr lang="en-US" sz="2200" dirty="0"/>
                <a:t>1 1     1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4326F11-A781-4A72-8F6A-A092B669334A}"/>
                </a:ext>
              </a:extLst>
            </p:cNvPr>
            <p:cNvCxnSpPr/>
            <p:nvPr/>
          </p:nvCxnSpPr>
          <p:spPr bwMode="auto">
            <a:xfrm>
              <a:off x="2611151" y="3380936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B92A927-654B-44BB-BF15-A7001D32B69A}"/>
                </a:ext>
              </a:extLst>
            </p:cNvPr>
            <p:cNvCxnSpPr/>
            <p:nvPr/>
          </p:nvCxnSpPr>
          <p:spPr bwMode="auto">
            <a:xfrm flipV="1">
              <a:off x="3152336" y="3048000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DCA4F0A-60AB-4915-83CB-954FB120E56F}"/>
              </a:ext>
            </a:extLst>
          </p:cNvPr>
          <p:cNvGrpSpPr/>
          <p:nvPr/>
        </p:nvGrpSpPr>
        <p:grpSpPr>
          <a:xfrm>
            <a:off x="7195636" y="2994703"/>
            <a:ext cx="1292277" cy="1615827"/>
            <a:chOff x="7182394" y="2994703"/>
            <a:chExt cx="1292277" cy="161582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ADD97FA-8A50-439F-8402-B2584FD286C7}"/>
                </a:ext>
              </a:extLst>
            </p:cNvPr>
            <p:cNvSpPr txBox="1"/>
            <p:nvPr/>
          </p:nvSpPr>
          <p:spPr>
            <a:xfrm>
              <a:off x="7182394" y="2994703"/>
              <a:ext cx="1292277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 A|B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0 1     1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1 1     1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5719161-0ED2-4E51-8671-8C84FF0BB0AC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81FDE8-60ED-42F7-B87F-316B8D22949E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EEE9562-762C-470F-B122-091AE6AA9261}"/>
              </a:ext>
            </a:extLst>
          </p:cNvPr>
          <p:cNvGrpSpPr/>
          <p:nvPr/>
        </p:nvGrpSpPr>
        <p:grpSpPr>
          <a:xfrm>
            <a:off x="7195636" y="5216773"/>
            <a:ext cx="1378839" cy="1615827"/>
            <a:chOff x="7182394" y="2994703"/>
            <a:chExt cx="1378839" cy="1615827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E1BC5D8-DC60-4CFD-8650-0C85EAA4BF6B}"/>
                </a:ext>
              </a:extLst>
            </p:cNvPr>
            <p:cNvSpPr txBox="1"/>
            <p:nvPr/>
          </p:nvSpPr>
          <p:spPr>
            <a:xfrm>
              <a:off x="7182394" y="2994703"/>
              <a:ext cx="1378839" cy="16158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B </a:t>
              </a:r>
              <a:r>
                <a:rPr lang="en-US" sz="900" dirty="0"/>
                <a:t> </a:t>
              </a:r>
              <a:r>
                <a:rPr lang="en-US" sz="2200" dirty="0"/>
                <a:t>A^B</a:t>
              </a:r>
            </a:p>
            <a:p>
              <a:pPr algn="l"/>
              <a:r>
                <a:rPr lang="en-US" sz="2200" dirty="0"/>
                <a:t>0 0     0</a:t>
              </a:r>
            </a:p>
            <a:p>
              <a:pPr algn="l"/>
              <a:r>
                <a:rPr lang="en-US" sz="2200" dirty="0"/>
                <a:t>0 1     1</a:t>
              </a:r>
            </a:p>
            <a:p>
              <a:pPr algn="l"/>
              <a:r>
                <a:rPr lang="en-US" sz="2200" dirty="0"/>
                <a:t>1 0     1</a:t>
              </a:r>
            </a:p>
            <a:p>
              <a:pPr algn="l"/>
              <a:r>
                <a:rPr lang="en-US" sz="2200" dirty="0"/>
                <a:t>1 1     0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55227FF-276F-403C-93C7-D78B0D91153A}"/>
                </a:ext>
              </a:extLst>
            </p:cNvPr>
            <p:cNvCxnSpPr/>
            <p:nvPr/>
          </p:nvCxnSpPr>
          <p:spPr bwMode="auto">
            <a:xfrm>
              <a:off x="7238666" y="3327639"/>
              <a:ext cx="1159871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82D929A-0C19-4A83-A092-FEF4A0775A4B}"/>
                </a:ext>
              </a:extLst>
            </p:cNvPr>
            <p:cNvCxnSpPr/>
            <p:nvPr/>
          </p:nvCxnSpPr>
          <p:spPr bwMode="auto">
            <a:xfrm flipV="1">
              <a:off x="7779851" y="2994703"/>
              <a:ext cx="0" cy="1615827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22B0D6-233E-48E2-B506-360E7B5DAE6C}"/>
              </a:ext>
            </a:extLst>
          </p:cNvPr>
          <p:cNvGrpSpPr/>
          <p:nvPr/>
        </p:nvGrpSpPr>
        <p:grpSpPr>
          <a:xfrm>
            <a:off x="2725754" y="5216773"/>
            <a:ext cx="982128" cy="1006429"/>
            <a:chOff x="2547436" y="5216773"/>
            <a:chExt cx="982128" cy="1006429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15B2C13-8926-479B-A181-73AE26ECAAF7}"/>
                </a:ext>
              </a:extLst>
            </p:cNvPr>
            <p:cNvSpPr txBox="1"/>
            <p:nvPr/>
          </p:nvSpPr>
          <p:spPr>
            <a:xfrm>
              <a:off x="2547436" y="5216773"/>
              <a:ext cx="982128" cy="10064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200" dirty="0"/>
                <a:t>A   ~A</a:t>
              </a:r>
            </a:p>
            <a:p>
              <a:pPr algn="l"/>
              <a:r>
                <a:rPr lang="en-US" sz="2200" dirty="0"/>
                <a:t>0      1</a:t>
              </a:r>
            </a:p>
            <a:p>
              <a:pPr algn="l"/>
              <a:r>
                <a:rPr lang="en-US" sz="2200" dirty="0"/>
                <a:t>1      0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0409A03-51B3-4A2F-A902-15E8D1604408}"/>
                </a:ext>
              </a:extLst>
            </p:cNvPr>
            <p:cNvCxnSpPr/>
            <p:nvPr/>
          </p:nvCxnSpPr>
          <p:spPr bwMode="auto">
            <a:xfrm>
              <a:off x="2603708" y="5549709"/>
              <a:ext cx="925856" cy="0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12A1507-58D4-435D-8E4D-A0BFB8407395}"/>
                </a:ext>
              </a:extLst>
            </p:cNvPr>
            <p:cNvCxnSpPr/>
            <p:nvPr/>
          </p:nvCxnSpPr>
          <p:spPr bwMode="auto">
            <a:xfrm flipV="1">
              <a:off x="2895600" y="5216774"/>
              <a:ext cx="0" cy="879226"/>
            </a:xfrm>
            <a:prstGeom prst="line">
              <a:avLst/>
            </a:prstGeom>
            <a:noFill/>
            <a:ln w="254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tx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General Boolean Algebras</a:t>
            </a:r>
          </a:p>
        </p:txBody>
      </p:sp>
      <p:sp>
        <p:nvSpPr>
          <p:cNvPr id="5837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Operate on bit vectors</a:t>
            </a:r>
          </a:p>
          <a:p>
            <a:pPr marL="552450" lvl="1" eaLnBrk="1" hangingPunct="1">
              <a:defRPr/>
            </a:pPr>
            <a:r>
              <a:rPr lang="en-US" dirty="0"/>
              <a:t>Operations applied bitwise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All of the properties of Boolean algebra apply</a:t>
            </a:r>
          </a:p>
        </p:txBody>
      </p:sp>
      <p:sp>
        <p:nvSpPr>
          <p:cNvPr id="14340" name="Rectangle 5"/>
          <p:cNvSpPr>
            <a:spLocks/>
          </p:cNvSpPr>
          <p:nvPr/>
        </p:nvSpPr>
        <p:spPr bwMode="auto">
          <a:xfrm>
            <a:off x="23114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&amp;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01000001</a:t>
            </a:r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23876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7"/>
          <p:cNvSpPr>
            <a:spLocks/>
          </p:cNvSpPr>
          <p:nvPr/>
        </p:nvSpPr>
        <p:spPr bwMode="auto">
          <a:xfrm>
            <a:off x="41402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|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4216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4" name="Rectangle 9"/>
          <p:cNvSpPr>
            <a:spLocks/>
          </p:cNvSpPr>
          <p:nvPr/>
        </p:nvSpPr>
        <p:spPr bwMode="auto">
          <a:xfrm>
            <a:off x="5969000" y="2349500"/>
            <a:ext cx="1677988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01101001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^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>
            <a:off x="6121400" y="29813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6" name="Rectangle 11"/>
          <p:cNvSpPr>
            <a:spLocks/>
          </p:cNvSpPr>
          <p:nvPr/>
        </p:nvSpPr>
        <p:spPr bwMode="auto">
          <a:xfrm>
            <a:off x="7872416" y="2349500"/>
            <a:ext cx="16795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~ 01010101</a:t>
            </a:r>
          </a:p>
          <a:p>
            <a:pPr eaLnBrk="1" hangingPunct="1"/>
            <a:r>
              <a:rPr lang="en-US" altLang="en-US" sz="2000" b="0">
                <a:solidFill>
                  <a:srgbClr val="000066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</a:t>
            </a:r>
            <a:r>
              <a:rPr lang="en-US" altLang="en-US" sz="2000" b="0">
                <a:solidFill>
                  <a:srgbClr val="FFFFFF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>
            <a:off x="7950200" y="29813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565" name="Rectangle 13"/>
          <p:cNvSpPr>
            <a:spLocks/>
          </p:cNvSpPr>
          <p:nvPr/>
        </p:nvSpPr>
        <p:spPr bwMode="auto">
          <a:xfrm>
            <a:off x="2311400" y="3035300"/>
            <a:ext cx="16779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  01000001</a:t>
            </a:r>
          </a:p>
        </p:txBody>
      </p:sp>
      <p:sp>
        <p:nvSpPr>
          <p:cNvPr id="23566" name="Rectangle 14"/>
          <p:cNvSpPr>
            <a:spLocks/>
          </p:cNvSpPr>
          <p:nvPr/>
        </p:nvSpPr>
        <p:spPr bwMode="auto">
          <a:xfrm>
            <a:off x="44450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01111101</a:t>
            </a:r>
          </a:p>
        </p:txBody>
      </p:sp>
      <p:sp>
        <p:nvSpPr>
          <p:cNvPr id="23567" name="Rectangle 15"/>
          <p:cNvSpPr>
            <a:spLocks/>
          </p:cNvSpPr>
          <p:nvPr/>
        </p:nvSpPr>
        <p:spPr bwMode="auto">
          <a:xfrm>
            <a:off x="6273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00111100</a:t>
            </a:r>
          </a:p>
        </p:txBody>
      </p:sp>
      <p:sp>
        <p:nvSpPr>
          <p:cNvPr id="23568" name="Rectangle 16"/>
          <p:cNvSpPr>
            <a:spLocks/>
          </p:cNvSpPr>
          <p:nvPr/>
        </p:nvSpPr>
        <p:spPr bwMode="auto">
          <a:xfrm>
            <a:off x="8178800" y="3035300"/>
            <a:ext cx="1373188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 sz="2000" b="0">
                <a:solidFill>
                  <a:srgbClr val="CC0000"/>
                </a:solidFill>
                <a:latin typeface="Courier New Bold" pitchFamily="1" charset="0"/>
                <a:cs typeface="Courier New Bold" pitchFamily="1" charset="0"/>
                <a:sym typeface="Courier New Bold" pitchFamily="1" charset="0"/>
              </a:rPr>
              <a:t>10101010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5" grpId="0" build="p" autoUpdateAnimBg="0"/>
      <p:bldP spid="23566" grpId="0" build="p" autoUpdateAnimBg="0"/>
      <p:bldP spid="23567" grpId="0" build="p" autoUpdateAnimBg="0"/>
      <p:bldP spid="2356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/>
          </p:nvPr>
        </p:nvSpPr>
        <p:spPr>
          <a:xfrm>
            <a:off x="387351" y="434975"/>
            <a:ext cx="10128249" cy="762000"/>
          </a:xfrm>
        </p:spPr>
        <p:txBody>
          <a:bodyPr/>
          <a:lstStyle/>
          <a:p>
            <a:r>
              <a:rPr lang="en-US" altLang="en-US" dirty="0"/>
              <a:t>Example: Representing &amp; Manipulating Sets</a:t>
            </a:r>
          </a:p>
        </p:txBody>
      </p:sp>
      <p:sp>
        <p:nvSpPr>
          <p:cNvPr id="5939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Representation</a:t>
            </a:r>
          </a:p>
          <a:p>
            <a:pPr lvl="1">
              <a:defRPr/>
            </a:pPr>
            <a:r>
              <a:rPr lang="en-US" dirty="0"/>
              <a:t>Width </a:t>
            </a:r>
            <a:r>
              <a:rPr lang="en-US" dirty="0" err="1"/>
              <a:t>w</a:t>
            </a:r>
            <a:r>
              <a:rPr lang="en-US" dirty="0"/>
              <a:t> bit vector represents subsets of {0, …, </a:t>
            </a:r>
            <a:r>
              <a:rPr lang="en-US" dirty="0" err="1"/>
              <a:t>w</a:t>
            </a:r>
            <a:r>
              <a:rPr lang="en-US" dirty="0"/>
              <a:t>–1}</a:t>
            </a:r>
          </a:p>
          <a:p>
            <a:pPr lvl="1">
              <a:defRPr/>
            </a:pPr>
            <a:r>
              <a:rPr lang="en-US" dirty="0" err="1"/>
              <a:t>a</a:t>
            </a:r>
            <a:r>
              <a:rPr lang="en-US" baseline="-25000" dirty="0" err="1"/>
              <a:t>j</a:t>
            </a:r>
            <a:r>
              <a:rPr lang="en-US" dirty="0"/>
              <a:t> = 1 if j ∈ A</a:t>
            </a:r>
          </a:p>
          <a:p>
            <a:pPr lvl="2">
              <a:defRPr/>
            </a:pPr>
            <a:endParaRPr lang="en-US" dirty="0">
              <a:sym typeface="Monaco" charset="0"/>
            </a:endParaRPr>
          </a:p>
          <a:p>
            <a:pPr lvl="2">
              <a:defRPr/>
            </a:pPr>
            <a:r>
              <a:rPr lang="en-US" dirty="0">
                <a:sym typeface="Monaco" charset="0"/>
              </a:rPr>
              <a:t> 01101001	{ 0, 3, 5, 6 }</a:t>
            </a:r>
          </a:p>
          <a:p>
            <a:pPr lvl="2">
              <a:defRPr/>
            </a:pPr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65</a:t>
            </a:r>
            <a:r>
              <a:rPr lang="en-US" i="1" dirty="0">
                <a:sym typeface="Monaco" charset="0"/>
              </a:rPr>
              <a:t>4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3</a:t>
            </a:r>
            <a:r>
              <a:rPr lang="en-US" i="1" dirty="0">
                <a:sym typeface="Monaco" charset="0"/>
              </a:rPr>
              <a:t>21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 lvl="2">
              <a:defRPr/>
            </a:pPr>
            <a:endParaRPr lang="en-US" dirty="0">
              <a:sym typeface="Monaco" charset="0"/>
            </a:endParaRPr>
          </a:p>
          <a:p>
            <a:pPr lvl="2">
              <a:defRPr/>
            </a:pPr>
            <a:r>
              <a:rPr lang="en-US" dirty="0">
                <a:sym typeface="Monaco" charset="0"/>
              </a:rPr>
              <a:t> 01010101	{ 0, 2, 4, 6 }</a:t>
            </a:r>
          </a:p>
          <a:p>
            <a:pPr lvl="2">
              <a:defRPr/>
            </a:pPr>
            <a:r>
              <a:rPr lang="en-US" dirty="0">
                <a:sym typeface="Monaco" charset="0"/>
              </a:rPr>
              <a:t> </a:t>
            </a:r>
            <a:r>
              <a:rPr lang="en-US" i="1" dirty="0">
                <a:sym typeface="Monaco" charset="0"/>
              </a:rPr>
              <a:t>7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6</a:t>
            </a:r>
            <a:r>
              <a:rPr lang="en-US" i="1" dirty="0">
                <a:sym typeface="Monaco" charset="0"/>
              </a:rPr>
              <a:t>5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4</a:t>
            </a:r>
            <a:r>
              <a:rPr lang="en-US" i="1" dirty="0">
                <a:sym typeface="Monaco" charset="0"/>
              </a:rPr>
              <a:t>3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2</a:t>
            </a:r>
            <a:r>
              <a:rPr lang="en-US" i="1" dirty="0">
                <a:sym typeface="Monaco" charset="0"/>
              </a:rPr>
              <a:t>1</a:t>
            </a:r>
            <a:r>
              <a:rPr lang="en-US" i="1" dirty="0">
                <a:solidFill>
                  <a:srgbClr val="FF0000"/>
                </a:solidFill>
                <a:sym typeface="Monaco" charset="0"/>
              </a:rPr>
              <a:t>0</a:t>
            </a:r>
          </a:p>
          <a:p>
            <a:pPr>
              <a:defRPr/>
            </a:pPr>
            <a:r>
              <a:rPr lang="en-US" dirty="0"/>
              <a:t>Operations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&amp;	Intersection	01000001	{ 0, 6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|	Union	01111101	{ 0, 2, 3, 4, 5, 6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^	Symmetric difference	00111100	{ 2, 3, 4, 5 }</a:t>
            </a:r>
          </a:p>
          <a:p>
            <a:pPr lvl="1" defTabSz="0">
              <a:tabLst>
                <a:tab pos="1254125" algn="l"/>
                <a:tab pos="3930650" algn="l"/>
                <a:tab pos="5486400" algn="l"/>
              </a:tabLst>
              <a:defRPr/>
            </a:pPr>
            <a:r>
              <a:rPr lang="en-US" dirty="0"/>
              <a:t>~	Complement	10101010	{ 1, 3, 5, 7 }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Bit-Level Operations in C</a:t>
            </a:r>
          </a:p>
        </p:txBody>
      </p:sp>
      <p:sp>
        <p:nvSpPr>
          <p:cNvPr id="6042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Operations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|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</a:t>
            </a:r>
            <a:r>
              <a:rPr lang="en-US" dirty="0"/>
              <a:t>,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^</a:t>
            </a:r>
            <a:r>
              <a:rPr lang="en-US" dirty="0"/>
              <a:t> available in C</a:t>
            </a:r>
          </a:p>
          <a:p>
            <a:pPr marL="552450" lvl="1" eaLnBrk="1" hangingPunct="1">
              <a:defRPr/>
            </a:pPr>
            <a:r>
              <a:rPr lang="en-US" dirty="0"/>
              <a:t>Apply to any “integral” data type</a:t>
            </a: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long,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int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, short, char, unsigned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dirty="0"/>
              <a:t>View arguments as bit vectors</a:t>
            </a:r>
          </a:p>
          <a:p>
            <a:pPr marL="552450" lvl="1" eaLnBrk="1" hangingPunct="1">
              <a:defRPr/>
            </a:pPr>
            <a:r>
              <a:rPr lang="en-US" dirty="0"/>
              <a:t>Operations applied bit-wise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0xBE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~01000001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10111110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~0x00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0xFF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~00000000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11111111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0x41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&amp; 01010101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01000001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0x7D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01101001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| 01010101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</a:t>
            </a:r>
            <a:r>
              <a:rPr lang="en-US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01111101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seen as “True”</a:t>
            </a:r>
          </a:p>
          <a:p>
            <a:pPr marL="838200" lvl="2" eaLnBrk="1" hangingPunct="1">
              <a:defRPr/>
            </a:pPr>
            <a:r>
              <a:rPr lang="en-US" dirty="0"/>
              <a:t>Always return 0 or 1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!= 0 &amp;&amp; *p </a:t>
            </a:r>
            <a:r>
              <a:rPr lang="en-US" dirty="0"/>
              <a:t>	(unreadably avoids null pointer access)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Contrast: Logic Operations in C</a:t>
            </a:r>
          </a:p>
        </p:txBody>
      </p:sp>
      <p:sp>
        <p:nvSpPr>
          <p:cNvPr id="6144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Contrast to Logical Operators</a:t>
            </a:r>
          </a:p>
          <a:p>
            <a:pPr marL="552450" lvl="1" eaLnBrk="1" hangingPunct="1">
              <a:defRPr/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&amp;&amp;, ||, !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 eaLnBrk="1" hangingPunct="1">
              <a:defRPr/>
            </a:pPr>
            <a:r>
              <a:rPr lang="en-US" dirty="0"/>
              <a:t>View 0 as “False”</a:t>
            </a:r>
          </a:p>
          <a:p>
            <a:pPr marL="838200" lvl="2" eaLnBrk="1" hangingPunct="1">
              <a:defRPr/>
            </a:pPr>
            <a:r>
              <a:rPr lang="en-US" dirty="0"/>
              <a:t>Anything nonzero as “True”</a:t>
            </a:r>
          </a:p>
          <a:p>
            <a:pPr marL="838200" lvl="2" eaLnBrk="1" hangingPunct="1">
              <a:defRPr/>
            </a:pPr>
            <a:r>
              <a:rPr lang="en-US" dirty="0"/>
              <a:t>Always return 0 or 1</a:t>
            </a:r>
          </a:p>
          <a:p>
            <a:pPr marL="838200" lvl="2" eaLnBrk="1" hangingPunct="1">
              <a:defRPr/>
            </a:pPr>
            <a:r>
              <a:rPr lang="en-US" dirty="0">
                <a:solidFill>
                  <a:srgbClr val="980002"/>
                </a:solidFill>
              </a:rPr>
              <a:t>Early termination</a:t>
            </a:r>
          </a:p>
          <a:p>
            <a:pPr eaLnBrk="1" hangingPunct="1">
              <a:defRPr/>
            </a:pPr>
            <a:r>
              <a:rPr lang="en-US" dirty="0"/>
              <a:t>Examples (char data type)</a:t>
            </a: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!0x00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!!0x41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spcBef>
                <a:spcPts val="2100"/>
              </a:spcBef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&amp;&amp;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0x69 || 0x55 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Symbol"/>
              </a:rPr>
              <a:t></a:t>
            </a:r>
            <a:r>
              <a:rPr lang="en-US" sz="1800" dirty="0">
                <a:latin typeface="Monaco" charset="0"/>
                <a:ea typeface="Zapf Dingbats" charset="2"/>
                <a:cs typeface="Zapf Dingbats" charset="2"/>
                <a:sym typeface="Monaco" charset="0"/>
              </a:rPr>
              <a:t>  0x01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 eaLnBrk="1" hangingPunct="1">
              <a:defRPr/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p != 0 &amp;&amp; *p </a:t>
            </a:r>
            <a:r>
              <a:rPr lang="en-US" dirty="0"/>
              <a:t>	(unreadably avoids null pointer access)</a:t>
            </a:r>
          </a:p>
          <a:p>
            <a:pPr marL="954087" lvl="2" eaLnBrk="1" hangingPunct="1">
              <a:defRPr/>
            </a:pPr>
            <a:r>
              <a:rPr lang="en-US" dirty="0">
                <a:latin typeface="Monaco"/>
                <a:cs typeface="Courier New" panose="02070309020205020404" pitchFamily="49" charset="0"/>
              </a:rPr>
              <a:t>p != NULL &amp;&amp; *p </a:t>
            </a:r>
            <a:r>
              <a:rPr lang="en-US" dirty="0"/>
              <a:t>(very slightly better)</a:t>
            </a:r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>
            <a:off x="3416300" y="2743200"/>
            <a:ext cx="6400800" cy="2590800"/>
          </a:xfrm>
          <a:prstGeom prst="wedgeRoundRectCallout">
            <a:avLst>
              <a:gd name="adj1" fmla="val -40824"/>
              <a:gd name="adj2" fmla="val -88542"/>
              <a:gd name="adj3" fmla="val 16667"/>
            </a:avLst>
          </a:prstGeom>
          <a:solidFill>
            <a:srgbClr val="FF9900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 sz="3200" dirty="0">
                <a:solidFill>
                  <a:srgbClr val="000000"/>
                </a:solidFill>
              </a:rPr>
              <a:t>Watch out for &amp;&amp; vs. &amp; (and || vs. |)… 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one of the more common oopsies in </a:t>
            </a:r>
          </a:p>
          <a:p>
            <a:r>
              <a:rPr lang="en-US" altLang="en-US" sz="3200" dirty="0">
                <a:solidFill>
                  <a:srgbClr val="000000"/>
                </a:solidFill>
              </a:rPr>
              <a:t>C programming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Shift Operations</a:t>
            </a:r>
          </a:p>
        </p:txBody>
      </p:sp>
      <p:sp>
        <p:nvSpPr>
          <p:cNvPr id="62469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Left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&lt;&lt;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left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1181100" lvl="3" eaLnBrk="1" hangingPunct="1">
              <a:defRPr/>
            </a:pPr>
            <a:r>
              <a:rPr lang="en-US" dirty="0"/>
              <a:t>Throw away extra bits on left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right</a:t>
            </a:r>
          </a:p>
          <a:p>
            <a:pPr eaLnBrk="1" hangingPunct="1">
              <a:defRPr/>
            </a:pPr>
            <a:r>
              <a:rPr lang="en-US" dirty="0"/>
              <a:t>Right Shift: 	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>
                <a:latin typeface="Courier New"/>
                <a:ea typeface="Monaco" charset="0"/>
                <a:cs typeface="Courier New"/>
                <a:sym typeface="Monaco" charset="0"/>
              </a:rPr>
              <a:t> &gt;&gt;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endParaRPr lang="en-US" dirty="0">
              <a:latin typeface="Courier New"/>
              <a:cs typeface="Courier New"/>
            </a:endParaRPr>
          </a:p>
          <a:p>
            <a:pPr marL="552450" lvl="1" eaLnBrk="1" hangingPunct="1">
              <a:defRPr/>
            </a:pPr>
            <a:r>
              <a:rPr lang="en-US" dirty="0"/>
              <a:t>Shift bit-vector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x</a:t>
            </a:r>
            <a:r>
              <a:rPr lang="en-US" dirty="0"/>
              <a:t> right </a:t>
            </a:r>
            <a:r>
              <a:rPr lang="en-US" dirty="0" err="1">
                <a:latin typeface="Courier New"/>
                <a:ea typeface="Monaco" charset="0"/>
                <a:cs typeface="Courier New"/>
                <a:sym typeface="Monaco" charset="0"/>
              </a:rPr>
              <a:t>y</a:t>
            </a:r>
            <a:r>
              <a:rPr lang="en-US" dirty="0"/>
              <a:t> positions</a:t>
            </a:r>
          </a:p>
          <a:p>
            <a:pPr marL="838200" lvl="2" eaLnBrk="1" hangingPunct="1">
              <a:defRPr/>
            </a:pPr>
            <a:r>
              <a:rPr lang="en-US" dirty="0"/>
              <a:t>Throw away extra bits on right</a:t>
            </a:r>
          </a:p>
          <a:p>
            <a:pPr marL="552450" lvl="1" eaLnBrk="1" hangingPunct="1">
              <a:defRPr/>
            </a:pPr>
            <a:r>
              <a:rPr lang="en-US" dirty="0"/>
              <a:t>Logical shift</a:t>
            </a:r>
          </a:p>
          <a:p>
            <a:pPr marL="838200" lvl="2" eaLnBrk="1" hangingPunct="1">
              <a:defRPr/>
            </a:pPr>
            <a:r>
              <a:rPr lang="en-US" dirty="0"/>
              <a:t>Fill with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0</a:t>
            </a:r>
            <a:r>
              <a:rPr lang="en-US" dirty="0"/>
              <a:t>’s on left</a:t>
            </a:r>
          </a:p>
          <a:p>
            <a:pPr marL="552450" lvl="1" eaLnBrk="1" hangingPunct="1">
              <a:defRPr/>
            </a:pPr>
            <a:r>
              <a:rPr lang="en-US" dirty="0"/>
              <a:t>Arithmetic shift</a:t>
            </a:r>
          </a:p>
          <a:p>
            <a:pPr marL="838200" lvl="2" eaLnBrk="1" hangingPunct="1">
              <a:defRPr/>
            </a:pPr>
            <a:r>
              <a:rPr lang="en-US" dirty="0"/>
              <a:t>Replicate most significant bit on left</a:t>
            </a:r>
          </a:p>
          <a:p>
            <a:pPr eaLnBrk="1" hangingPunct="1">
              <a:defRPr/>
            </a:pPr>
            <a:r>
              <a:rPr lang="en-US" dirty="0"/>
              <a:t>Undefined Behavior</a:t>
            </a:r>
          </a:p>
          <a:p>
            <a:pPr marL="552450" lvl="1" eaLnBrk="1" hangingPunct="1">
              <a:defRPr/>
            </a:pPr>
            <a:r>
              <a:rPr lang="en-US" dirty="0"/>
              <a:t>Shift amount &lt; 0 or ≥ word size</a:t>
            </a:r>
          </a:p>
        </p:txBody>
      </p:sp>
      <p:grpSp>
        <p:nvGrpSpPr>
          <p:cNvPr id="19460" name="Group 5"/>
          <p:cNvGrpSpPr>
            <a:grpSpLocks/>
          </p:cNvGrpSpPr>
          <p:nvPr/>
        </p:nvGrpSpPr>
        <p:grpSpPr bwMode="auto">
          <a:xfrm>
            <a:off x="8305800" y="1371600"/>
            <a:ext cx="1371600" cy="457200"/>
            <a:chOff x="0" y="0"/>
            <a:chExt cx="864" cy="288"/>
          </a:xfrm>
        </p:grpSpPr>
        <p:sp>
          <p:nvSpPr>
            <p:cNvPr id="19542" name="Rectangle 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3" name="Rectangle 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01100010</a:t>
              </a:r>
            </a:p>
          </p:txBody>
        </p:sp>
      </p:grpSp>
      <p:grpSp>
        <p:nvGrpSpPr>
          <p:cNvPr id="19461" name="Group 8"/>
          <p:cNvGrpSpPr>
            <a:grpSpLocks/>
          </p:cNvGrpSpPr>
          <p:nvPr/>
        </p:nvGrpSpPr>
        <p:grpSpPr bwMode="auto">
          <a:xfrm>
            <a:off x="6900864" y="1371600"/>
            <a:ext cx="1435098" cy="457200"/>
            <a:chOff x="0" y="0"/>
            <a:chExt cx="903" cy="288"/>
          </a:xfrm>
        </p:grpSpPr>
        <p:sp>
          <p:nvSpPr>
            <p:cNvPr id="19540" name="Rectangle 9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41" name="Rectangle 10"/>
            <p:cNvSpPr>
              <a:spLocks/>
            </p:cNvSpPr>
            <p:nvPr/>
          </p:nvSpPr>
          <p:spPr bwMode="auto">
            <a:xfrm>
              <a:off x="0" y="31"/>
              <a:ext cx="90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62" name="Group 11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38" name="Rectangle 1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9" name="Rectangle 1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63" name="Group 14"/>
          <p:cNvGrpSpPr>
            <a:grpSpLocks/>
          </p:cNvGrpSpPr>
          <p:nvPr/>
        </p:nvGrpSpPr>
        <p:grpSpPr bwMode="auto">
          <a:xfrm>
            <a:off x="6934200" y="1828800"/>
            <a:ext cx="1371600" cy="457200"/>
            <a:chOff x="0" y="0"/>
            <a:chExt cx="864" cy="288"/>
          </a:xfrm>
        </p:grpSpPr>
        <p:sp>
          <p:nvSpPr>
            <p:cNvPr id="19536" name="Rectangle 1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7" name="Rectangle 16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64" name="Group 17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34" name="Rectangle 1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5" name="Rectangle 1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5" name="Group 20"/>
          <p:cNvGrpSpPr>
            <a:grpSpLocks/>
          </p:cNvGrpSpPr>
          <p:nvPr/>
        </p:nvGrpSpPr>
        <p:grpSpPr bwMode="auto">
          <a:xfrm>
            <a:off x="6934200" y="2286000"/>
            <a:ext cx="1371600" cy="457200"/>
            <a:chOff x="0" y="0"/>
            <a:chExt cx="864" cy="288"/>
          </a:xfrm>
        </p:grpSpPr>
        <p:sp>
          <p:nvSpPr>
            <p:cNvPr id="19532" name="Rectangle 2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3" name="Rectangle 22"/>
            <p:cNvSpPr>
              <a:spLocks/>
            </p:cNvSpPr>
            <p:nvPr/>
          </p:nvSpPr>
          <p:spPr bwMode="auto">
            <a:xfrm>
              <a:off x="39" y="31"/>
              <a:ext cx="78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6" name="Group 23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30" name="Rectangle 2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31" name="Rectangle 2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19467" name="Group 26"/>
          <p:cNvGrpSpPr>
            <a:grpSpLocks/>
          </p:cNvGrpSpPr>
          <p:nvPr/>
        </p:nvGrpSpPr>
        <p:grpSpPr bwMode="auto">
          <a:xfrm>
            <a:off x="6934200" y="2743200"/>
            <a:ext cx="1371600" cy="457200"/>
            <a:chOff x="0" y="0"/>
            <a:chExt cx="864" cy="288"/>
          </a:xfrm>
        </p:grpSpPr>
        <p:sp>
          <p:nvSpPr>
            <p:cNvPr id="19528" name="Rectangle 2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9" name="Rectangle 28"/>
            <p:cNvSpPr>
              <a:spLocks/>
            </p:cNvSpPr>
            <p:nvPr/>
          </p:nvSpPr>
          <p:spPr bwMode="auto">
            <a:xfrm>
              <a:off x="3" y="31"/>
              <a:ext cx="85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68" name="Group 29"/>
          <p:cNvGrpSpPr>
            <a:grpSpLocks/>
          </p:cNvGrpSpPr>
          <p:nvPr/>
        </p:nvGrpSpPr>
        <p:grpSpPr bwMode="auto">
          <a:xfrm>
            <a:off x="8305800" y="3581400"/>
            <a:ext cx="1371600" cy="457200"/>
            <a:chOff x="0" y="0"/>
            <a:chExt cx="864" cy="288"/>
          </a:xfrm>
        </p:grpSpPr>
        <p:sp>
          <p:nvSpPr>
            <p:cNvPr id="19526" name="Rectangle 3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7" name="Rectangle 3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10100010</a:t>
              </a:r>
            </a:p>
          </p:txBody>
        </p:sp>
      </p:grpSp>
      <p:grpSp>
        <p:nvGrpSpPr>
          <p:cNvPr id="19469" name="Group 32"/>
          <p:cNvGrpSpPr>
            <a:grpSpLocks/>
          </p:cNvGrpSpPr>
          <p:nvPr/>
        </p:nvGrpSpPr>
        <p:grpSpPr bwMode="auto">
          <a:xfrm>
            <a:off x="6900864" y="3581400"/>
            <a:ext cx="1435098" cy="457200"/>
            <a:chOff x="0" y="0"/>
            <a:chExt cx="903" cy="288"/>
          </a:xfrm>
        </p:grpSpPr>
        <p:sp>
          <p:nvSpPr>
            <p:cNvPr id="19524" name="Rectangle 33"/>
            <p:cNvSpPr>
              <a:spLocks/>
            </p:cNvSpPr>
            <p:nvPr/>
          </p:nvSpPr>
          <p:spPr bwMode="auto">
            <a:xfrm>
              <a:off x="2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5" name="Rectangle 34"/>
            <p:cNvSpPr>
              <a:spLocks/>
            </p:cNvSpPr>
            <p:nvPr/>
          </p:nvSpPr>
          <p:spPr bwMode="auto">
            <a:xfrm>
              <a:off x="0" y="31"/>
              <a:ext cx="90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Argument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x</a:t>
              </a:r>
            </a:p>
          </p:txBody>
        </p:sp>
      </p:grpSp>
      <p:grpSp>
        <p:nvGrpSpPr>
          <p:cNvPr id="19470" name="Group 35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522" name="Rectangle 3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3" name="Rectangle 3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471" name="Group 38"/>
          <p:cNvGrpSpPr>
            <a:grpSpLocks/>
          </p:cNvGrpSpPr>
          <p:nvPr/>
        </p:nvGrpSpPr>
        <p:grpSpPr bwMode="auto">
          <a:xfrm>
            <a:off x="6934200" y="4038600"/>
            <a:ext cx="1371600" cy="457200"/>
            <a:chOff x="0" y="0"/>
            <a:chExt cx="864" cy="288"/>
          </a:xfrm>
        </p:grpSpPr>
        <p:sp>
          <p:nvSpPr>
            <p:cNvPr id="19520" name="Rectangle 3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21" name="Rectangle 40"/>
            <p:cNvSpPr>
              <a:spLocks/>
            </p:cNvSpPr>
            <p:nvPr/>
          </p:nvSpPr>
          <p:spPr bwMode="auto">
            <a:xfrm>
              <a:off x="210" y="3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&lt;&lt; 3</a:t>
              </a:r>
            </a:p>
          </p:txBody>
        </p:sp>
      </p:grpSp>
      <p:grpSp>
        <p:nvGrpSpPr>
          <p:cNvPr id="19472" name="Group 41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518" name="Rectangle 4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9" name="Rectangle 4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3" name="Group 44"/>
          <p:cNvGrpSpPr>
            <a:grpSpLocks/>
          </p:cNvGrpSpPr>
          <p:nvPr/>
        </p:nvGrpSpPr>
        <p:grpSpPr bwMode="auto">
          <a:xfrm>
            <a:off x="6934200" y="4495800"/>
            <a:ext cx="1371600" cy="457200"/>
            <a:chOff x="0" y="0"/>
            <a:chExt cx="864" cy="288"/>
          </a:xfrm>
        </p:grpSpPr>
        <p:sp>
          <p:nvSpPr>
            <p:cNvPr id="19516" name="Rectangle 4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7" name="Rectangle 46"/>
            <p:cNvSpPr>
              <a:spLocks/>
            </p:cNvSpPr>
            <p:nvPr/>
          </p:nvSpPr>
          <p:spPr bwMode="auto">
            <a:xfrm>
              <a:off x="39" y="31"/>
              <a:ext cx="78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Log.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9474" name="Group 47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514" name="Rectangle 4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5" name="Rectangle 4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FFFFFF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19475" name="Group 50"/>
          <p:cNvGrpSpPr>
            <a:grpSpLocks/>
          </p:cNvGrpSpPr>
          <p:nvPr/>
        </p:nvGrpSpPr>
        <p:grpSpPr bwMode="auto">
          <a:xfrm>
            <a:off x="6934200" y="4953000"/>
            <a:ext cx="1371600" cy="457200"/>
            <a:chOff x="0" y="0"/>
            <a:chExt cx="864" cy="288"/>
          </a:xfrm>
        </p:grpSpPr>
        <p:sp>
          <p:nvSpPr>
            <p:cNvPr id="19512" name="Rectangle 5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3" name="Rectangle 52"/>
            <p:cNvSpPr>
              <a:spLocks/>
            </p:cNvSpPr>
            <p:nvPr/>
          </p:nvSpPr>
          <p:spPr bwMode="auto">
            <a:xfrm>
              <a:off x="3" y="31"/>
              <a:ext cx="858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Arith. 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&gt;&gt; 2</a:t>
              </a:r>
            </a:p>
          </p:txBody>
        </p:sp>
      </p:grpSp>
      <p:grpSp>
        <p:nvGrpSpPr>
          <p:cNvPr id="18" name="Group 53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10" name="Rectangle 5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11" name="Rectangle 5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19" name="Group 56"/>
          <p:cNvGrpSpPr>
            <a:grpSpLocks/>
          </p:cNvGrpSpPr>
          <p:nvPr/>
        </p:nvGrpSpPr>
        <p:grpSpPr bwMode="auto">
          <a:xfrm>
            <a:off x="8305800" y="1828800"/>
            <a:ext cx="1371600" cy="457200"/>
            <a:chOff x="0" y="0"/>
            <a:chExt cx="864" cy="288"/>
          </a:xfrm>
        </p:grpSpPr>
        <p:sp>
          <p:nvSpPr>
            <p:cNvPr id="19508" name="Rectangle 5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9" name="Rectangle 5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0" name="Group 59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06" name="Rectangle 60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7" name="Rectangle 61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8305800" y="2286000"/>
            <a:ext cx="1371600" cy="457200"/>
            <a:chOff x="0" y="0"/>
            <a:chExt cx="864" cy="288"/>
          </a:xfrm>
        </p:grpSpPr>
        <p:sp>
          <p:nvSpPr>
            <p:cNvPr id="19504" name="Rectangle 63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5" name="Rectangle 64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02" name="Rectangle 66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3" name="Rectangle 67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3" name="Group 68"/>
          <p:cNvGrpSpPr>
            <a:grpSpLocks/>
          </p:cNvGrpSpPr>
          <p:nvPr/>
        </p:nvGrpSpPr>
        <p:grpSpPr bwMode="auto">
          <a:xfrm>
            <a:off x="8305800" y="2743200"/>
            <a:ext cx="1371600" cy="457200"/>
            <a:chOff x="0" y="0"/>
            <a:chExt cx="864" cy="288"/>
          </a:xfrm>
        </p:grpSpPr>
        <p:sp>
          <p:nvSpPr>
            <p:cNvPr id="19500" name="Rectangle 69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501" name="Rectangle 70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011000</a:t>
              </a:r>
            </a:p>
          </p:txBody>
        </p:sp>
      </p:grpSp>
      <p:grpSp>
        <p:nvGrpSpPr>
          <p:cNvPr id="24" name="Group 71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498" name="Rectangle 72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9" name="Rectangle 73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5" name="Group 74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496" name="Rectangle 75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7" name="Rectangle 76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6" name="Group 77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494" name="Rectangle 78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5" name="Rectangle 79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FFFFFF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7" name="Group 80"/>
          <p:cNvGrpSpPr>
            <a:grpSpLocks/>
          </p:cNvGrpSpPr>
          <p:nvPr/>
        </p:nvGrpSpPr>
        <p:grpSpPr bwMode="auto">
          <a:xfrm>
            <a:off x="8305800" y="4038600"/>
            <a:ext cx="1371600" cy="457200"/>
            <a:chOff x="0" y="0"/>
            <a:chExt cx="864" cy="288"/>
          </a:xfrm>
        </p:grpSpPr>
        <p:sp>
          <p:nvSpPr>
            <p:cNvPr id="19492" name="Rectangle 81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3" name="Rectangle 82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00010</a:t>
              </a:r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000</a:t>
              </a:r>
            </a:p>
          </p:txBody>
        </p:sp>
      </p:grpSp>
      <p:grpSp>
        <p:nvGrpSpPr>
          <p:cNvPr id="28" name="Group 83"/>
          <p:cNvGrpSpPr>
            <a:grpSpLocks/>
          </p:cNvGrpSpPr>
          <p:nvPr/>
        </p:nvGrpSpPr>
        <p:grpSpPr bwMode="auto">
          <a:xfrm>
            <a:off x="8305800" y="4495800"/>
            <a:ext cx="1371600" cy="457200"/>
            <a:chOff x="0" y="0"/>
            <a:chExt cx="864" cy="288"/>
          </a:xfrm>
        </p:grpSpPr>
        <p:sp>
          <p:nvSpPr>
            <p:cNvPr id="19490" name="Rectangle 84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91" name="Rectangle 85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00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  <p:grpSp>
        <p:nvGrpSpPr>
          <p:cNvPr id="29" name="Group 86"/>
          <p:cNvGrpSpPr>
            <a:grpSpLocks/>
          </p:cNvGrpSpPr>
          <p:nvPr/>
        </p:nvGrpSpPr>
        <p:grpSpPr bwMode="auto">
          <a:xfrm>
            <a:off x="8305800" y="4953000"/>
            <a:ext cx="1371600" cy="457200"/>
            <a:chOff x="0" y="0"/>
            <a:chExt cx="864" cy="288"/>
          </a:xfrm>
        </p:grpSpPr>
        <p:sp>
          <p:nvSpPr>
            <p:cNvPr id="19488" name="Rectangle 87"/>
            <p:cNvSpPr>
              <a:spLocks/>
            </p:cNvSpPr>
            <p:nvPr/>
          </p:nvSpPr>
          <p:spPr bwMode="auto">
            <a:xfrm>
              <a:off x="0" y="0"/>
              <a:ext cx="864" cy="288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9489" name="Rectangle 88"/>
            <p:cNvSpPr>
              <a:spLocks/>
            </p:cNvSpPr>
            <p:nvPr/>
          </p:nvSpPr>
          <p:spPr bwMode="auto">
            <a:xfrm>
              <a:off x="37" y="32"/>
              <a:ext cx="7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 Italic" pitchFamily="49" charset="0"/>
                  <a:cs typeface="Courier New Bold Italic" pitchFamily="49" charset="0"/>
                  <a:sym typeface="Courier New Bold Italic" pitchFamily="49" charset="0"/>
                </a:rPr>
                <a:t>11</a:t>
              </a:r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101000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 Puzzles</a:t>
            </a:r>
          </a:p>
        </p:txBody>
      </p:sp>
      <p:sp>
        <p:nvSpPr>
          <p:cNvPr id="20483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828800" y="914403"/>
            <a:ext cx="8307388" cy="5224463"/>
          </a:xfrm>
        </p:spPr>
        <p:txBody>
          <a:bodyPr/>
          <a:lstStyle/>
          <a:p>
            <a:pPr lvl="1" eaLnBrk="1" hangingPunct="1"/>
            <a:r>
              <a:rPr lang="en-US" altLang="en-US"/>
              <a:t>Taken from old exams</a:t>
            </a:r>
          </a:p>
          <a:p>
            <a:pPr lvl="1" eaLnBrk="1" hangingPunct="1"/>
            <a:r>
              <a:rPr lang="en-US" altLang="en-US"/>
              <a:t>Assume machine with 32-bit word size, two’s complement integers</a:t>
            </a:r>
          </a:p>
          <a:p>
            <a:pPr lvl="1" eaLnBrk="1" hangingPunct="1"/>
            <a:r>
              <a:rPr lang="en-US" altLang="en-US"/>
              <a:t>For each of the following C expressions, either:</a:t>
            </a:r>
          </a:p>
          <a:p>
            <a:pPr lvl="2" eaLnBrk="1" hangingPunct="1"/>
            <a:r>
              <a:rPr lang="en-US" altLang="en-US"/>
              <a:t>Argue that it is true for all argument values, or</a:t>
            </a:r>
          </a:p>
          <a:p>
            <a:pPr lvl="2" eaLnBrk="1" hangingPunct="1"/>
            <a:r>
              <a:rPr lang="en-US" altLang="en-US"/>
              <a:t>Give example where it is not true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953000" y="3048000"/>
            <a:ext cx="5257800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2400300" algn="l"/>
                <a:tab pos="2857500" algn="l"/>
                <a:tab pos="3086100" algn="l"/>
                <a:tab pos="5829300" algn="r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&lt; 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((x*2) &lt; 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&amp; 7 == 7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(x&lt;&lt;30) &lt;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 err="1">
                <a:latin typeface="Courier New" pitchFamily="49" charset="0"/>
              </a:rPr>
              <a:t>ux</a:t>
            </a:r>
            <a:r>
              <a:rPr lang="en-US" altLang="en-US" dirty="0">
                <a:latin typeface="Courier New" pitchFamily="49" charset="0"/>
              </a:rPr>
              <a:t> &gt; -1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 y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-x &lt; -y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* x &gt;=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 0 &amp;&amp; y &gt; 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x + y &gt;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&gt;= 0	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	-x &lt;=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&lt;= 0	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	-x &gt;= 0</a:t>
            </a:r>
            <a:endParaRPr lang="en-US" altLang="en-US" dirty="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981203" y="4191000"/>
            <a:ext cx="2613025" cy="1627188"/>
          </a:xfrm>
          <a:prstGeom prst="rect">
            <a:avLst/>
          </a:prstGeom>
          <a:solidFill>
            <a:srgbClr val="FFFF99"/>
          </a:solidFill>
          <a:ln w="254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int y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ux = x;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latin typeface="Courier New" pitchFamily="49" charset="0"/>
              </a:rPr>
              <a:t>unsigned uy = y;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438403" y="3657600"/>
            <a:ext cx="15017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Initialization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665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665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Encoding Integers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124200"/>
            <a:ext cx="8305800" cy="3505200"/>
          </a:xfrm>
          <a:prstGeom prst="rect">
            <a:avLst/>
          </a:prstGeom>
        </p:spPr>
        <p:txBody>
          <a:bodyPr/>
          <a:lstStyle/>
          <a:p>
            <a:pPr lvl="1" eaLnBrk="1" hangingPunct="1">
              <a:defRPr/>
            </a:pPr>
            <a:r>
              <a:rPr lang="en-US" dirty="0"/>
              <a:t>C </a:t>
            </a:r>
            <a:r>
              <a:rPr lang="en-US" dirty="0">
                <a:latin typeface="Courier New" pitchFamily="49" charset="0"/>
              </a:rPr>
              <a:t>short</a:t>
            </a:r>
            <a:r>
              <a:rPr lang="en-US" dirty="0"/>
              <a:t> (2 bytes long)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Sign Bit</a:t>
            </a:r>
          </a:p>
          <a:p>
            <a:pPr lvl="1" eaLnBrk="1" hangingPunct="1">
              <a:defRPr/>
            </a:pPr>
            <a:r>
              <a:rPr lang="en-US" dirty="0"/>
              <a:t>For 2’s complement, most-significant bit indicates sign</a:t>
            </a:r>
          </a:p>
          <a:p>
            <a:pPr lvl="2" eaLnBrk="1" hangingPunct="1">
              <a:defRPr/>
            </a:pPr>
            <a:r>
              <a:rPr lang="en-US" dirty="0"/>
              <a:t>0 for nonnegative</a:t>
            </a:r>
          </a:p>
          <a:p>
            <a:pPr lvl="2" eaLnBrk="1" hangingPunct="1">
              <a:defRPr/>
            </a:pPr>
            <a:r>
              <a:rPr lang="en-US" dirty="0"/>
              <a:t>1 for negative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914522" y="2362202"/>
            <a:ext cx="342900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y = -15213;</a:t>
            </a:r>
          </a:p>
        </p:txBody>
      </p:sp>
      <p:graphicFrame>
        <p:nvGraphicFramePr>
          <p:cNvPr id="21509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393366"/>
              </p:ext>
            </p:extLst>
          </p:nvPr>
        </p:nvGraphicFramePr>
        <p:xfrm>
          <a:off x="4962522" y="1524000"/>
          <a:ext cx="33401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5" name="Equation" r:id="rId4" imgW="3340100" imgH="596900" progId="Equation.3">
                  <p:embed/>
                </p:oleObj>
              </mc:Choice>
              <mc:Fallback>
                <p:oleObj name="Equation" r:id="rId4" imgW="3340100" imgH="5969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522" y="1524000"/>
                        <a:ext cx="33401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187448"/>
              </p:ext>
            </p:extLst>
          </p:nvPr>
        </p:nvGraphicFramePr>
        <p:xfrm>
          <a:off x="1152522" y="1524000"/>
          <a:ext cx="213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6" name="Equation" r:id="rId6" imgW="2133600" imgH="596900" progId="Equation.3">
                  <p:embed/>
                </p:oleObj>
              </mc:Choice>
              <mc:Fallback>
                <p:oleObj name="Equation" r:id="rId6" imgW="2133600" imgH="5969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2" y="1524000"/>
                        <a:ext cx="21336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Text Box 17"/>
          <p:cNvSpPr txBox="1">
            <a:spLocks noChangeArrowheads="1"/>
          </p:cNvSpPr>
          <p:nvPr/>
        </p:nvSpPr>
        <p:spPr bwMode="auto">
          <a:xfrm>
            <a:off x="1152525" y="914400"/>
            <a:ext cx="157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Unsigned</a:t>
            </a:r>
          </a:p>
        </p:txBody>
      </p:sp>
      <p:sp>
        <p:nvSpPr>
          <p:cNvPr id="21512" name="Text Box 18"/>
          <p:cNvSpPr txBox="1">
            <a:spLocks noChangeArrowheads="1"/>
          </p:cNvSpPr>
          <p:nvPr/>
        </p:nvSpPr>
        <p:spPr bwMode="auto">
          <a:xfrm>
            <a:off x="5038725" y="990600"/>
            <a:ext cx="297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Two’s Complement</a:t>
            </a:r>
          </a:p>
        </p:txBody>
      </p:sp>
      <p:sp>
        <p:nvSpPr>
          <p:cNvPr id="21513" name="Line 19"/>
          <p:cNvSpPr>
            <a:spLocks noChangeShapeType="1"/>
          </p:cNvSpPr>
          <p:nvPr/>
        </p:nvSpPr>
        <p:spPr bwMode="auto">
          <a:xfrm flipH="1" flipV="1">
            <a:off x="6791322" y="2057400"/>
            <a:ext cx="10668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20"/>
          <p:cNvSpPr>
            <a:spLocks noChangeArrowheads="1"/>
          </p:cNvSpPr>
          <p:nvPr/>
        </p:nvSpPr>
        <p:spPr bwMode="auto">
          <a:xfrm>
            <a:off x="8010525" y="2590803"/>
            <a:ext cx="6762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Sign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Bit</a:t>
            </a:r>
          </a:p>
        </p:txBody>
      </p:sp>
      <p:graphicFrame>
        <p:nvGraphicFramePr>
          <p:cNvPr id="2151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17790"/>
              </p:ext>
            </p:extLst>
          </p:nvPr>
        </p:nvGraphicFramePr>
        <p:xfrm>
          <a:off x="1762122" y="3657600"/>
          <a:ext cx="5653088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" name="Document" r:id="rId8" imgW="5636602" imgH="1017470" progId="Word.Document.8">
                  <p:embed/>
                </p:oleObj>
              </mc:Choice>
              <mc:Fallback>
                <p:oleObj name="Document" r:id="rId8" imgW="5636602" imgH="1017470" progId="Word.Document.8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22" y="3657600"/>
                        <a:ext cx="5653088" cy="101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Theme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Abstraction is good, but don’t forget reality!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Many CS Courses emphasize abstraction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Abstract data types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Asymptotic analysis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These abstractions have limits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Especially in the presence of bugs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Need to understand underlying implementations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Useful outcomes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Become more effective programmers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Able to find and eliminate bugs efficiently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Able to tune program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Prepare for later “systems” classes in CS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Compilers, Operating Systems, File Systems, Computer Architecture, Robotics, etc.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Encoding Integers (Cont.)</a:t>
            </a:r>
          </a:p>
        </p:txBody>
      </p:sp>
      <p:sp>
        <p:nvSpPr>
          <p:cNvPr id="22531" name="Text Box 6"/>
          <p:cNvSpPr txBox="1">
            <a:spLocks noChangeArrowheads="1"/>
          </p:cNvSpPr>
          <p:nvPr/>
        </p:nvSpPr>
        <p:spPr bwMode="auto">
          <a:xfrm>
            <a:off x="3276600" y="990602"/>
            <a:ext cx="5410200" cy="64633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x =      15213: 00111011 01101101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y =     -15213: 11000100 10010011</a:t>
            </a:r>
          </a:p>
        </p:txBody>
      </p:sp>
      <p:graphicFrame>
        <p:nvGraphicFramePr>
          <p:cNvPr id="22532" name="Object 8"/>
          <p:cNvGraphicFramePr>
            <a:graphicFrameLocks noChangeAspect="1"/>
          </p:cNvGraphicFramePr>
          <p:nvPr/>
        </p:nvGraphicFramePr>
        <p:xfrm>
          <a:off x="3446466" y="1779588"/>
          <a:ext cx="5545137" cy="492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6" name="Document" r:id="rId4" imgW="5544312" imgH="4925568" progId="Word.Document.8">
                  <p:embed/>
                </p:oleObj>
              </mc:Choice>
              <mc:Fallback>
                <p:oleObj name="Document" r:id="rId4" imgW="5544312" imgH="4925568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466" y="1779588"/>
                        <a:ext cx="5545137" cy="492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4989513" cy="528638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Numeric Ranges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4516" y="1220788"/>
            <a:ext cx="4078287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/>
              <a:t>Unsigned Values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/>
              <a:t>UMin</a:t>
            </a:r>
            <a:r>
              <a:rPr lang="en-US" sz="2000" b="0"/>
              <a:t>	=	0</a:t>
            </a:r>
          </a:p>
          <a:p>
            <a:pPr lvl="2" eaLnBrk="1" hangingPunct="1"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/>
              <a:t>000…0</a:t>
            </a:r>
          </a:p>
          <a:p>
            <a:pPr lvl="1" eaLnBrk="1" hangingPunct="1">
              <a:tabLst>
                <a:tab pos="1828800" algn="l"/>
                <a:tab pos="2235200" algn="l"/>
              </a:tabLst>
              <a:defRPr/>
            </a:pPr>
            <a:r>
              <a:rPr lang="en-US" sz="2000" b="0" i="1"/>
              <a:t>UMax</a:t>
            </a:r>
            <a:r>
              <a:rPr lang="en-US" sz="2000"/>
              <a:t> 	=	 </a:t>
            </a:r>
            <a:r>
              <a:rPr lang="en-US" sz="2000" b="0"/>
              <a:t>2</a:t>
            </a:r>
            <a:r>
              <a:rPr lang="en-US" sz="2000" b="0" i="1" baseline="30000"/>
              <a:t>w</a:t>
            </a:r>
            <a:r>
              <a:rPr lang="en-US" sz="2000" b="0"/>
              <a:t> – 1</a:t>
            </a:r>
          </a:p>
          <a:p>
            <a:pPr lvl="2" eaLnBrk="1" hangingPunct="1">
              <a:buNone/>
              <a:tabLst>
                <a:tab pos="1828800" algn="l"/>
                <a:tab pos="2235200" algn="l"/>
              </a:tabLst>
              <a:defRPr/>
            </a:pPr>
            <a:r>
              <a:rPr lang="en-US" sz="1800"/>
              <a:t>111…1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sz="half" idx="2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/>
              <a:t>Two’s-Complement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/>
              <a:t>TMin</a:t>
            </a:r>
            <a:r>
              <a:rPr lang="en-US" sz="2000" b="0"/>
              <a:t>	=	 –2</a:t>
            </a:r>
            <a:r>
              <a:rPr lang="en-US" sz="2000" b="0" i="1" baseline="30000"/>
              <a:t>w</a:t>
            </a:r>
            <a:r>
              <a:rPr lang="en-US" sz="2000" b="0" baseline="30000"/>
              <a:t>–1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100…0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 i="1"/>
              <a:t>TMax</a:t>
            </a:r>
            <a:r>
              <a:rPr lang="en-US" sz="2000"/>
              <a:t> 	=	 </a:t>
            </a:r>
            <a:r>
              <a:rPr lang="en-US" sz="2000" b="0"/>
              <a:t>2</a:t>
            </a:r>
            <a:r>
              <a:rPr lang="en-US" sz="2000" b="0" i="1" baseline="30000"/>
              <a:t>w</a:t>
            </a:r>
            <a:r>
              <a:rPr lang="en-US" sz="2000" b="0" baseline="30000"/>
              <a:t>–1</a:t>
            </a:r>
            <a:r>
              <a:rPr lang="en-US" sz="2000" b="0"/>
              <a:t> – 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011…1</a:t>
            </a:r>
          </a:p>
          <a:p>
            <a:pPr marL="0" indent="0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/>
              <a:t>Other Values</a:t>
            </a:r>
          </a:p>
          <a:p>
            <a:pPr lvl="1" eaLnBrk="1" hangingPunct="1">
              <a:tabLst>
                <a:tab pos="1714500" algn="l"/>
                <a:tab pos="2286000" algn="l"/>
              </a:tabLst>
              <a:defRPr/>
            </a:pPr>
            <a:r>
              <a:rPr lang="en-US" sz="2000" b="0"/>
              <a:t>Minus 1</a:t>
            </a:r>
          </a:p>
          <a:p>
            <a:pPr lvl="2" eaLnBrk="1" hangingPunct="1">
              <a:buNone/>
              <a:tabLst>
                <a:tab pos="1714500" algn="l"/>
                <a:tab pos="2286000" algn="l"/>
              </a:tabLst>
              <a:defRPr/>
            </a:pPr>
            <a:r>
              <a:rPr lang="en-US" sz="1800"/>
              <a:t>111…1</a:t>
            </a:r>
          </a:p>
        </p:txBody>
      </p:sp>
      <p:graphicFrame>
        <p:nvGraphicFramePr>
          <p:cNvPr id="23557" name="Object 10"/>
          <p:cNvGraphicFramePr>
            <a:graphicFrameLocks noChangeAspect="1"/>
          </p:cNvGraphicFramePr>
          <p:nvPr/>
        </p:nvGraphicFramePr>
        <p:xfrm>
          <a:off x="2895600" y="4419600"/>
          <a:ext cx="5905500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Document" r:id="rId4" imgW="5916168" imgH="1933956" progId="Word.Document.8">
                  <p:embed/>
                </p:oleObj>
              </mc:Choice>
              <mc:Fallback>
                <p:oleObj name="Document" r:id="rId4" imgW="5916168" imgH="1933956" progId="Word.Document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5905500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11"/>
          <p:cNvSpPr>
            <a:spLocks noChangeArrowheads="1"/>
          </p:cNvSpPr>
          <p:nvPr/>
        </p:nvSpPr>
        <p:spPr bwMode="auto">
          <a:xfrm>
            <a:off x="2895603" y="3962403"/>
            <a:ext cx="2290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000">
                <a:solidFill>
                  <a:schemeClr val="tx2"/>
                </a:solidFill>
              </a:rPr>
              <a:t>Values for </a:t>
            </a:r>
            <a:r>
              <a:rPr lang="en-US" altLang="en-US" sz="2000" i="1">
                <a:solidFill>
                  <a:schemeClr val="tx2"/>
                </a:solidFill>
              </a:rPr>
              <a:t>W</a:t>
            </a:r>
            <a:r>
              <a:rPr lang="en-US" altLang="en-US" sz="2000">
                <a:solidFill>
                  <a:schemeClr val="tx2"/>
                </a:solidFill>
              </a:rPr>
              <a:t> = 16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for Different Word Sizes</a:t>
            </a:r>
          </a:p>
        </p:txBody>
      </p:sp>
      <p:graphicFrame>
        <p:nvGraphicFramePr>
          <p:cNvPr id="24579" name="Object 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55741796"/>
              </p:ext>
            </p:extLst>
          </p:nvPr>
        </p:nvGraphicFramePr>
        <p:xfrm>
          <a:off x="1522412" y="1219200"/>
          <a:ext cx="8307388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Document" r:id="rId4" imgW="8401483" imgH="1711589" progId="Word.Document.8">
                  <p:embed/>
                </p:oleObj>
              </mc:Choice>
              <mc:Fallback>
                <p:oleObj name="Document" r:id="rId4" imgW="8401483" imgH="1711589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2412" y="1219200"/>
                        <a:ext cx="8307388" cy="169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1524000" y="3124203"/>
            <a:ext cx="414655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Observations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/>
              <a:t>|</a:t>
            </a:r>
            <a:r>
              <a:rPr lang="en-US" sz="2000" b="0" i="1"/>
              <a:t>TMin </a:t>
            </a:r>
            <a:r>
              <a:rPr lang="en-US" sz="2000" b="0"/>
              <a:t>| 	= 	</a:t>
            </a:r>
            <a:r>
              <a:rPr lang="en-US" sz="2000" b="0" i="1"/>
              <a:t>TMax</a:t>
            </a:r>
            <a:r>
              <a:rPr lang="en-US" sz="2000" b="0"/>
              <a:t> + 1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b="0">
                <a:solidFill>
                  <a:schemeClr val="folHlink"/>
                </a:solidFill>
              </a:rPr>
              <a:t>Asymmetric range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1714500" algn="l"/>
                <a:tab pos="2171700" algn="l"/>
                <a:tab pos="5435600" algn="r"/>
              </a:tabLst>
              <a:defRPr/>
            </a:pPr>
            <a:r>
              <a:rPr lang="en-US" sz="2000" b="0" i="1"/>
              <a:t>UMax</a:t>
            </a:r>
            <a:r>
              <a:rPr lang="en-US" sz="2000" b="0"/>
              <a:t>	=	2 * </a:t>
            </a:r>
            <a:r>
              <a:rPr lang="en-US" sz="2000" b="0" i="1"/>
              <a:t>TMax</a:t>
            </a:r>
            <a:r>
              <a:rPr lang="en-US" sz="2000" b="0"/>
              <a:t> + 1 		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5943600" y="3124200"/>
            <a:ext cx="4724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85763" indent="-385763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tabLst>
                <a:tab pos="5435600" algn="r"/>
              </a:tabLst>
              <a:defRPr/>
            </a:pP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 Programming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 </a:t>
            </a:r>
            <a:r>
              <a:rPr lang="en-US" sz="2000" dirty="0">
                <a:latin typeface="Courier New" pitchFamily="49" charset="0"/>
              </a:rPr>
              <a:t>#include &lt;</a:t>
            </a:r>
            <a:r>
              <a:rPr lang="en-US" sz="2000" dirty="0" err="1">
                <a:latin typeface="Courier New" pitchFamily="49" charset="0"/>
              </a:rPr>
              <a:t>limits.h</a:t>
            </a:r>
            <a:r>
              <a:rPr lang="en-US" sz="2000" dirty="0">
                <a:latin typeface="Courier New" pitchFamily="49" charset="0"/>
              </a:rPr>
              <a:t>&gt;</a:t>
            </a:r>
            <a:endParaRPr lang="en-US" sz="2000" dirty="0"/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 err="1">
                <a:solidFill>
                  <a:schemeClr val="folHlink"/>
                </a:solidFill>
              </a:rPr>
              <a:t>K&amp;R</a:t>
            </a:r>
            <a:r>
              <a:rPr lang="en-US" dirty="0">
                <a:solidFill>
                  <a:schemeClr val="folHlink"/>
                </a:solidFill>
              </a:rPr>
              <a:t> Appendix B11</a:t>
            </a: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Declares constants, e.g.,</a:t>
            </a: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ULONG_MAX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LONG_MAX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1146175" lvl="2" indent="-238125" algn="l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  <a:tabLst>
                <a:tab pos="5435600" algn="r"/>
              </a:tabLst>
              <a:defRPr/>
            </a:pPr>
            <a:r>
              <a:rPr lang="en-US" dirty="0">
                <a:solidFill>
                  <a:schemeClr val="folHlink"/>
                </a:solidFill>
              </a:rPr>
              <a:t> </a:t>
            </a:r>
            <a:r>
              <a:rPr lang="en-US" dirty="0" err="1">
                <a:solidFill>
                  <a:schemeClr val="folHlink"/>
                </a:solidFill>
                <a:latin typeface="Courier New" pitchFamily="49" charset="0"/>
              </a:rPr>
              <a:t>LONG_MIN</a:t>
            </a:r>
            <a:endParaRPr lang="en-US" dirty="0">
              <a:solidFill>
                <a:schemeClr val="folHlink"/>
              </a:solidFill>
              <a:latin typeface="Courier New" pitchFamily="49" charset="0"/>
            </a:endParaRPr>
          </a:p>
          <a:p>
            <a:pPr marL="744538" lvl="1" indent="-246063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tabLst>
                <a:tab pos="5435600" algn="r"/>
              </a:tabLst>
              <a:defRPr/>
            </a:pPr>
            <a:r>
              <a:rPr lang="en-US" sz="2000" dirty="0"/>
              <a:t>Values platform-specific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Important Detail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No self-identifying data</a:t>
            </a:r>
          </a:p>
          <a:p>
            <a:pPr lvl="1" eaLnBrk="1" hangingPunct="1">
              <a:defRPr/>
            </a:pPr>
            <a:r>
              <a:rPr lang="en-US" dirty="0"/>
              <a:t>Looking at a bunch of bits doesn’t tell you what they mean</a:t>
            </a:r>
          </a:p>
          <a:p>
            <a:pPr lvl="1" eaLnBrk="1" hangingPunct="1">
              <a:defRPr/>
            </a:pPr>
            <a:r>
              <a:rPr lang="en-US" dirty="0"/>
              <a:t>Could be signed, unsigned integer</a:t>
            </a:r>
          </a:p>
          <a:p>
            <a:pPr lvl="1" eaLnBrk="1" hangingPunct="1">
              <a:defRPr/>
            </a:pPr>
            <a:r>
              <a:rPr lang="en-US" dirty="0"/>
              <a:t>Could be floating-point number</a:t>
            </a:r>
          </a:p>
          <a:p>
            <a:pPr lvl="1" eaLnBrk="1" hangingPunct="1">
              <a:defRPr/>
            </a:pPr>
            <a:r>
              <a:rPr lang="en-US" dirty="0"/>
              <a:t>Could be part of a string</a:t>
            </a:r>
          </a:p>
          <a:p>
            <a:pPr eaLnBrk="1" hangingPunct="1">
              <a:defRPr/>
            </a:pPr>
            <a:r>
              <a:rPr lang="en-US" dirty="0"/>
              <a:t>Only the program (instructions) knows for sure!</a:t>
            </a:r>
          </a:p>
          <a:p>
            <a:pPr lvl="1" eaLnBrk="1" hangingPunct="1">
              <a:defRPr/>
            </a:pPr>
            <a:r>
              <a:rPr lang="en-US" dirty="0"/>
              <a:t>(To be fair, experienced humans make good guesses—see Lab 2)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Unsigned &amp; Signed Numeric Values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057400" y="1219200"/>
            <a:ext cx="3111500" cy="5168900"/>
            <a:chOff x="480" y="768"/>
            <a:chExt cx="1960" cy="3256"/>
          </a:xfrm>
        </p:grpSpPr>
        <p:sp>
          <p:nvSpPr>
            <p:cNvPr id="26629" name="Rectangle 4"/>
            <p:cNvSpPr>
              <a:spLocks noChangeArrowheads="1"/>
            </p:cNvSpPr>
            <p:nvPr/>
          </p:nvSpPr>
          <p:spPr bwMode="auto">
            <a:xfrm>
              <a:off x="480" y="76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 i="1"/>
                <a:t>X</a:t>
              </a:r>
            </a:p>
          </p:txBody>
        </p:sp>
        <p:sp>
          <p:nvSpPr>
            <p:cNvPr id="26630" name="Rectangle 5"/>
            <p:cNvSpPr>
              <a:spLocks noChangeArrowheads="1"/>
            </p:cNvSpPr>
            <p:nvPr/>
          </p:nvSpPr>
          <p:spPr bwMode="auto">
            <a:xfrm>
              <a:off x="1824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B2T(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1" name="Rectangle 6"/>
            <p:cNvSpPr>
              <a:spLocks noChangeArrowheads="1"/>
            </p:cNvSpPr>
            <p:nvPr/>
          </p:nvSpPr>
          <p:spPr bwMode="auto">
            <a:xfrm>
              <a:off x="1200" y="76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/>
                <a:t>B2U(</a:t>
              </a:r>
              <a:r>
                <a:rPr lang="en-US" altLang="en-US" i="1"/>
                <a:t>X</a:t>
              </a:r>
              <a:r>
                <a:rPr lang="en-US" altLang="en-US"/>
                <a:t>)</a:t>
              </a:r>
            </a:p>
          </p:txBody>
        </p:sp>
        <p:sp>
          <p:nvSpPr>
            <p:cNvPr id="26632" name="Rectangle 7"/>
            <p:cNvSpPr>
              <a:spLocks noChangeArrowheads="1"/>
            </p:cNvSpPr>
            <p:nvPr/>
          </p:nvSpPr>
          <p:spPr bwMode="auto">
            <a:xfrm>
              <a:off x="480" y="96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0000</a:t>
              </a:r>
            </a:p>
          </p:txBody>
        </p:sp>
        <p:sp>
          <p:nvSpPr>
            <p:cNvPr id="26633" name="Rectangle 8"/>
            <p:cNvSpPr>
              <a:spLocks noChangeArrowheads="1"/>
            </p:cNvSpPr>
            <p:nvPr/>
          </p:nvSpPr>
          <p:spPr bwMode="auto">
            <a:xfrm>
              <a:off x="1824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34" name="Rectangle 9"/>
            <p:cNvSpPr>
              <a:spLocks noChangeArrowheads="1"/>
            </p:cNvSpPr>
            <p:nvPr/>
          </p:nvSpPr>
          <p:spPr bwMode="auto">
            <a:xfrm>
              <a:off x="480" y="115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0001</a:t>
              </a:r>
            </a:p>
          </p:txBody>
        </p:sp>
        <p:sp>
          <p:nvSpPr>
            <p:cNvPr id="26635" name="Rectangle 10"/>
            <p:cNvSpPr>
              <a:spLocks noChangeArrowheads="1"/>
            </p:cNvSpPr>
            <p:nvPr/>
          </p:nvSpPr>
          <p:spPr bwMode="auto">
            <a:xfrm>
              <a:off x="1824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36" name="Rectangle 11"/>
            <p:cNvSpPr>
              <a:spLocks noChangeArrowheads="1"/>
            </p:cNvSpPr>
            <p:nvPr/>
          </p:nvSpPr>
          <p:spPr bwMode="auto">
            <a:xfrm>
              <a:off x="480" y="134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0010</a:t>
              </a:r>
            </a:p>
          </p:txBody>
        </p:sp>
        <p:sp>
          <p:nvSpPr>
            <p:cNvPr id="26637" name="Rectangle 12"/>
            <p:cNvSpPr>
              <a:spLocks noChangeArrowheads="1"/>
            </p:cNvSpPr>
            <p:nvPr/>
          </p:nvSpPr>
          <p:spPr bwMode="auto">
            <a:xfrm>
              <a:off x="1824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38" name="Rectangle 13"/>
            <p:cNvSpPr>
              <a:spLocks noChangeArrowheads="1"/>
            </p:cNvSpPr>
            <p:nvPr/>
          </p:nvSpPr>
          <p:spPr bwMode="auto">
            <a:xfrm>
              <a:off x="480" y="153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0011</a:t>
              </a:r>
            </a:p>
          </p:txBody>
        </p:sp>
        <p:sp>
          <p:nvSpPr>
            <p:cNvPr id="26639" name="Rectangle 14"/>
            <p:cNvSpPr>
              <a:spLocks noChangeArrowheads="1"/>
            </p:cNvSpPr>
            <p:nvPr/>
          </p:nvSpPr>
          <p:spPr bwMode="auto">
            <a:xfrm>
              <a:off x="1824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40" name="Rectangle 15"/>
            <p:cNvSpPr>
              <a:spLocks noChangeArrowheads="1"/>
            </p:cNvSpPr>
            <p:nvPr/>
          </p:nvSpPr>
          <p:spPr bwMode="auto">
            <a:xfrm>
              <a:off x="480" y="172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0100</a:t>
              </a:r>
            </a:p>
          </p:txBody>
        </p:sp>
        <p:sp>
          <p:nvSpPr>
            <p:cNvPr id="26641" name="Rectangle 16"/>
            <p:cNvSpPr>
              <a:spLocks noChangeArrowheads="1"/>
            </p:cNvSpPr>
            <p:nvPr/>
          </p:nvSpPr>
          <p:spPr bwMode="auto">
            <a:xfrm>
              <a:off x="1824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42" name="Rectangle 17"/>
            <p:cNvSpPr>
              <a:spLocks noChangeArrowheads="1"/>
            </p:cNvSpPr>
            <p:nvPr/>
          </p:nvSpPr>
          <p:spPr bwMode="auto">
            <a:xfrm>
              <a:off x="480" y="192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0101</a:t>
              </a:r>
            </a:p>
          </p:txBody>
        </p:sp>
        <p:sp>
          <p:nvSpPr>
            <p:cNvPr id="26643" name="Rectangle 18"/>
            <p:cNvSpPr>
              <a:spLocks noChangeArrowheads="1"/>
            </p:cNvSpPr>
            <p:nvPr/>
          </p:nvSpPr>
          <p:spPr bwMode="auto">
            <a:xfrm>
              <a:off x="1824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44" name="Rectangle 19"/>
            <p:cNvSpPr>
              <a:spLocks noChangeArrowheads="1"/>
            </p:cNvSpPr>
            <p:nvPr/>
          </p:nvSpPr>
          <p:spPr bwMode="auto">
            <a:xfrm>
              <a:off x="480" y="211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0110</a:t>
              </a:r>
            </a:p>
          </p:txBody>
        </p:sp>
        <p:sp>
          <p:nvSpPr>
            <p:cNvPr id="26645" name="Rectangle 20"/>
            <p:cNvSpPr>
              <a:spLocks noChangeArrowheads="1"/>
            </p:cNvSpPr>
            <p:nvPr/>
          </p:nvSpPr>
          <p:spPr bwMode="auto">
            <a:xfrm>
              <a:off x="1824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46" name="Rectangle 21"/>
            <p:cNvSpPr>
              <a:spLocks noChangeArrowheads="1"/>
            </p:cNvSpPr>
            <p:nvPr/>
          </p:nvSpPr>
          <p:spPr bwMode="auto">
            <a:xfrm>
              <a:off x="480" y="230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0111</a:t>
              </a:r>
            </a:p>
          </p:txBody>
        </p:sp>
        <p:sp>
          <p:nvSpPr>
            <p:cNvPr id="26647" name="Rectangle 22"/>
            <p:cNvSpPr>
              <a:spLocks noChangeArrowheads="1"/>
            </p:cNvSpPr>
            <p:nvPr/>
          </p:nvSpPr>
          <p:spPr bwMode="auto">
            <a:xfrm>
              <a:off x="1824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48" name="Rectangle 23"/>
            <p:cNvSpPr>
              <a:spLocks noChangeArrowheads="1"/>
            </p:cNvSpPr>
            <p:nvPr/>
          </p:nvSpPr>
          <p:spPr bwMode="auto">
            <a:xfrm>
              <a:off x="1824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–8</a:t>
              </a:r>
            </a:p>
          </p:txBody>
        </p:sp>
        <p:sp>
          <p:nvSpPr>
            <p:cNvPr id="26649" name="Rectangle 24"/>
            <p:cNvSpPr>
              <a:spLocks noChangeArrowheads="1"/>
            </p:cNvSpPr>
            <p:nvPr/>
          </p:nvSpPr>
          <p:spPr bwMode="auto">
            <a:xfrm>
              <a:off x="1200" y="249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8</a:t>
              </a:r>
            </a:p>
          </p:txBody>
        </p:sp>
        <p:sp>
          <p:nvSpPr>
            <p:cNvPr id="26650" name="Rectangle 25"/>
            <p:cNvSpPr>
              <a:spLocks noChangeArrowheads="1"/>
            </p:cNvSpPr>
            <p:nvPr/>
          </p:nvSpPr>
          <p:spPr bwMode="auto">
            <a:xfrm>
              <a:off x="1824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–7</a:t>
              </a:r>
            </a:p>
          </p:txBody>
        </p:sp>
        <p:sp>
          <p:nvSpPr>
            <p:cNvPr id="26651" name="Rectangle 26"/>
            <p:cNvSpPr>
              <a:spLocks noChangeArrowheads="1"/>
            </p:cNvSpPr>
            <p:nvPr/>
          </p:nvSpPr>
          <p:spPr bwMode="auto">
            <a:xfrm>
              <a:off x="1200" y="268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9</a:t>
              </a:r>
            </a:p>
          </p:txBody>
        </p:sp>
        <p:sp>
          <p:nvSpPr>
            <p:cNvPr id="26652" name="Rectangle 27"/>
            <p:cNvSpPr>
              <a:spLocks noChangeArrowheads="1"/>
            </p:cNvSpPr>
            <p:nvPr/>
          </p:nvSpPr>
          <p:spPr bwMode="auto">
            <a:xfrm>
              <a:off x="1824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–6</a:t>
              </a:r>
            </a:p>
          </p:txBody>
        </p:sp>
        <p:sp>
          <p:nvSpPr>
            <p:cNvPr id="26653" name="Rectangle 28"/>
            <p:cNvSpPr>
              <a:spLocks noChangeArrowheads="1"/>
            </p:cNvSpPr>
            <p:nvPr/>
          </p:nvSpPr>
          <p:spPr bwMode="auto">
            <a:xfrm>
              <a:off x="1200" y="288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10</a:t>
              </a:r>
            </a:p>
          </p:txBody>
        </p:sp>
        <p:sp>
          <p:nvSpPr>
            <p:cNvPr id="26654" name="Rectangle 29"/>
            <p:cNvSpPr>
              <a:spLocks noChangeArrowheads="1"/>
            </p:cNvSpPr>
            <p:nvPr/>
          </p:nvSpPr>
          <p:spPr bwMode="auto">
            <a:xfrm>
              <a:off x="1824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–5</a:t>
              </a:r>
            </a:p>
          </p:txBody>
        </p:sp>
        <p:sp>
          <p:nvSpPr>
            <p:cNvPr id="26655" name="Rectangle 30"/>
            <p:cNvSpPr>
              <a:spLocks noChangeArrowheads="1"/>
            </p:cNvSpPr>
            <p:nvPr/>
          </p:nvSpPr>
          <p:spPr bwMode="auto">
            <a:xfrm>
              <a:off x="1200" y="3072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11</a:t>
              </a:r>
            </a:p>
          </p:txBody>
        </p:sp>
        <p:sp>
          <p:nvSpPr>
            <p:cNvPr id="26656" name="Rectangle 31"/>
            <p:cNvSpPr>
              <a:spLocks noChangeArrowheads="1"/>
            </p:cNvSpPr>
            <p:nvPr/>
          </p:nvSpPr>
          <p:spPr bwMode="auto">
            <a:xfrm>
              <a:off x="1824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–4</a:t>
              </a:r>
            </a:p>
          </p:txBody>
        </p:sp>
        <p:sp>
          <p:nvSpPr>
            <p:cNvPr id="26657" name="Rectangle 32"/>
            <p:cNvSpPr>
              <a:spLocks noChangeArrowheads="1"/>
            </p:cNvSpPr>
            <p:nvPr/>
          </p:nvSpPr>
          <p:spPr bwMode="auto">
            <a:xfrm>
              <a:off x="1200" y="3264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12</a:t>
              </a:r>
            </a:p>
          </p:txBody>
        </p:sp>
        <p:sp>
          <p:nvSpPr>
            <p:cNvPr id="26658" name="Rectangle 33"/>
            <p:cNvSpPr>
              <a:spLocks noChangeArrowheads="1"/>
            </p:cNvSpPr>
            <p:nvPr/>
          </p:nvSpPr>
          <p:spPr bwMode="auto">
            <a:xfrm>
              <a:off x="1824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–3</a:t>
              </a:r>
            </a:p>
          </p:txBody>
        </p:sp>
        <p:sp>
          <p:nvSpPr>
            <p:cNvPr id="26659" name="Rectangle 34"/>
            <p:cNvSpPr>
              <a:spLocks noChangeArrowheads="1"/>
            </p:cNvSpPr>
            <p:nvPr/>
          </p:nvSpPr>
          <p:spPr bwMode="auto">
            <a:xfrm>
              <a:off x="1200" y="3456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13</a:t>
              </a:r>
            </a:p>
          </p:txBody>
        </p:sp>
        <p:sp>
          <p:nvSpPr>
            <p:cNvPr id="26660" name="Rectangle 35"/>
            <p:cNvSpPr>
              <a:spLocks noChangeArrowheads="1"/>
            </p:cNvSpPr>
            <p:nvPr/>
          </p:nvSpPr>
          <p:spPr bwMode="auto">
            <a:xfrm>
              <a:off x="1824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–2</a:t>
              </a:r>
            </a:p>
          </p:txBody>
        </p:sp>
        <p:sp>
          <p:nvSpPr>
            <p:cNvPr id="26661" name="Rectangle 36"/>
            <p:cNvSpPr>
              <a:spLocks noChangeArrowheads="1"/>
            </p:cNvSpPr>
            <p:nvPr/>
          </p:nvSpPr>
          <p:spPr bwMode="auto">
            <a:xfrm>
              <a:off x="1200" y="3648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14</a:t>
              </a:r>
            </a:p>
          </p:txBody>
        </p:sp>
        <p:sp>
          <p:nvSpPr>
            <p:cNvPr id="26662" name="Rectangle 37"/>
            <p:cNvSpPr>
              <a:spLocks noChangeArrowheads="1"/>
            </p:cNvSpPr>
            <p:nvPr/>
          </p:nvSpPr>
          <p:spPr bwMode="auto">
            <a:xfrm>
              <a:off x="1824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–1</a:t>
              </a:r>
            </a:p>
          </p:txBody>
        </p:sp>
        <p:sp>
          <p:nvSpPr>
            <p:cNvPr id="26663" name="Rectangle 38"/>
            <p:cNvSpPr>
              <a:spLocks noChangeArrowheads="1"/>
            </p:cNvSpPr>
            <p:nvPr/>
          </p:nvSpPr>
          <p:spPr bwMode="auto">
            <a:xfrm>
              <a:off x="1200" y="3840"/>
              <a:ext cx="616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15</a:t>
              </a:r>
            </a:p>
          </p:txBody>
        </p:sp>
        <p:sp>
          <p:nvSpPr>
            <p:cNvPr id="26664" name="Rectangle 39"/>
            <p:cNvSpPr>
              <a:spLocks noChangeArrowheads="1"/>
            </p:cNvSpPr>
            <p:nvPr/>
          </p:nvSpPr>
          <p:spPr bwMode="auto">
            <a:xfrm>
              <a:off x="480" y="249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1000</a:t>
              </a:r>
            </a:p>
          </p:txBody>
        </p:sp>
        <p:sp>
          <p:nvSpPr>
            <p:cNvPr id="26665" name="Rectangle 40"/>
            <p:cNvSpPr>
              <a:spLocks noChangeArrowheads="1"/>
            </p:cNvSpPr>
            <p:nvPr/>
          </p:nvSpPr>
          <p:spPr bwMode="auto">
            <a:xfrm>
              <a:off x="480" y="268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1001</a:t>
              </a:r>
            </a:p>
          </p:txBody>
        </p:sp>
        <p:sp>
          <p:nvSpPr>
            <p:cNvPr id="26666" name="Rectangle 41"/>
            <p:cNvSpPr>
              <a:spLocks noChangeArrowheads="1"/>
            </p:cNvSpPr>
            <p:nvPr/>
          </p:nvSpPr>
          <p:spPr bwMode="auto">
            <a:xfrm>
              <a:off x="480" y="288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1010</a:t>
              </a:r>
            </a:p>
          </p:txBody>
        </p:sp>
        <p:sp>
          <p:nvSpPr>
            <p:cNvPr id="26667" name="Rectangle 42"/>
            <p:cNvSpPr>
              <a:spLocks noChangeArrowheads="1"/>
            </p:cNvSpPr>
            <p:nvPr/>
          </p:nvSpPr>
          <p:spPr bwMode="auto">
            <a:xfrm>
              <a:off x="480" y="3072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1011</a:t>
              </a:r>
            </a:p>
          </p:txBody>
        </p:sp>
        <p:sp>
          <p:nvSpPr>
            <p:cNvPr id="26668" name="Rectangle 43"/>
            <p:cNvSpPr>
              <a:spLocks noChangeArrowheads="1"/>
            </p:cNvSpPr>
            <p:nvPr/>
          </p:nvSpPr>
          <p:spPr bwMode="auto">
            <a:xfrm>
              <a:off x="480" y="3264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1100</a:t>
              </a:r>
            </a:p>
          </p:txBody>
        </p:sp>
        <p:sp>
          <p:nvSpPr>
            <p:cNvPr id="26669" name="Rectangle 44"/>
            <p:cNvSpPr>
              <a:spLocks noChangeArrowheads="1"/>
            </p:cNvSpPr>
            <p:nvPr/>
          </p:nvSpPr>
          <p:spPr bwMode="auto">
            <a:xfrm>
              <a:off x="480" y="3456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1101</a:t>
              </a:r>
            </a:p>
          </p:txBody>
        </p:sp>
        <p:sp>
          <p:nvSpPr>
            <p:cNvPr id="26670" name="Rectangle 45"/>
            <p:cNvSpPr>
              <a:spLocks noChangeArrowheads="1"/>
            </p:cNvSpPr>
            <p:nvPr/>
          </p:nvSpPr>
          <p:spPr bwMode="auto">
            <a:xfrm>
              <a:off x="480" y="3648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1110</a:t>
              </a:r>
            </a:p>
          </p:txBody>
        </p:sp>
        <p:sp>
          <p:nvSpPr>
            <p:cNvPr id="26671" name="Rectangle 46"/>
            <p:cNvSpPr>
              <a:spLocks noChangeArrowheads="1"/>
            </p:cNvSpPr>
            <p:nvPr/>
          </p:nvSpPr>
          <p:spPr bwMode="auto">
            <a:xfrm>
              <a:off x="480" y="3840"/>
              <a:ext cx="712" cy="1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1111</a:t>
              </a:r>
            </a:p>
          </p:txBody>
        </p:sp>
        <p:sp>
          <p:nvSpPr>
            <p:cNvPr id="26672" name="Rectangle 47"/>
            <p:cNvSpPr>
              <a:spLocks noChangeArrowheads="1"/>
            </p:cNvSpPr>
            <p:nvPr/>
          </p:nvSpPr>
          <p:spPr bwMode="auto">
            <a:xfrm>
              <a:off x="1200" y="96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26673" name="Rectangle 48"/>
            <p:cNvSpPr>
              <a:spLocks noChangeArrowheads="1"/>
            </p:cNvSpPr>
            <p:nvPr/>
          </p:nvSpPr>
          <p:spPr bwMode="auto">
            <a:xfrm>
              <a:off x="1200" y="115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1</a:t>
              </a:r>
            </a:p>
          </p:txBody>
        </p:sp>
        <p:sp>
          <p:nvSpPr>
            <p:cNvPr id="26674" name="Rectangle 49"/>
            <p:cNvSpPr>
              <a:spLocks noChangeArrowheads="1"/>
            </p:cNvSpPr>
            <p:nvPr/>
          </p:nvSpPr>
          <p:spPr bwMode="auto">
            <a:xfrm>
              <a:off x="1200" y="134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2</a:t>
              </a:r>
            </a:p>
          </p:txBody>
        </p:sp>
        <p:sp>
          <p:nvSpPr>
            <p:cNvPr id="26675" name="Rectangle 50"/>
            <p:cNvSpPr>
              <a:spLocks noChangeArrowheads="1"/>
            </p:cNvSpPr>
            <p:nvPr/>
          </p:nvSpPr>
          <p:spPr bwMode="auto">
            <a:xfrm>
              <a:off x="1200" y="1536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3</a:t>
              </a:r>
            </a:p>
          </p:txBody>
        </p:sp>
        <p:sp>
          <p:nvSpPr>
            <p:cNvPr id="26676" name="Rectangle 51"/>
            <p:cNvSpPr>
              <a:spLocks noChangeArrowheads="1"/>
            </p:cNvSpPr>
            <p:nvPr/>
          </p:nvSpPr>
          <p:spPr bwMode="auto">
            <a:xfrm>
              <a:off x="1200" y="1728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4</a:t>
              </a:r>
            </a:p>
          </p:txBody>
        </p:sp>
        <p:sp>
          <p:nvSpPr>
            <p:cNvPr id="26677" name="Rectangle 52"/>
            <p:cNvSpPr>
              <a:spLocks noChangeArrowheads="1"/>
            </p:cNvSpPr>
            <p:nvPr/>
          </p:nvSpPr>
          <p:spPr bwMode="auto">
            <a:xfrm>
              <a:off x="1200" y="1920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5</a:t>
              </a:r>
            </a:p>
          </p:txBody>
        </p:sp>
        <p:sp>
          <p:nvSpPr>
            <p:cNvPr id="26678" name="Rectangle 53"/>
            <p:cNvSpPr>
              <a:spLocks noChangeArrowheads="1"/>
            </p:cNvSpPr>
            <p:nvPr/>
          </p:nvSpPr>
          <p:spPr bwMode="auto">
            <a:xfrm>
              <a:off x="1200" y="2112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6</a:t>
              </a:r>
            </a:p>
          </p:txBody>
        </p:sp>
        <p:sp>
          <p:nvSpPr>
            <p:cNvPr id="26679" name="Rectangle 54"/>
            <p:cNvSpPr>
              <a:spLocks noChangeArrowheads="1"/>
            </p:cNvSpPr>
            <p:nvPr/>
          </p:nvSpPr>
          <p:spPr bwMode="auto">
            <a:xfrm>
              <a:off x="1200" y="2304"/>
              <a:ext cx="616" cy="18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7</a:t>
              </a:r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84" y="772"/>
              <a:ext cx="1952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81" name="Rectangle 56"/>
            <p:cNvSpPr>
              <a:spLocks noChangeArrowheads="1"/>
            </p:cNvSpPr>
            <p:nvPr/>
          </p:nvSpPr>
          <p:spPr bwMode="auto">
            <a:xfrm>
              <a:off x="484" y="964"/>
              <a:ext cx="1952" cy="305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14745" name="Rectangle 57"/>
          <p:cNvSpPr>
            <a:spLocks noChangeArrowheads="1"/>
          </p:cNvSpPr>
          <p:nvPr/>
        </p:nvSpPr>
        <p:spPr bwMode="auto">
          <a:xfrm>
            <a:off x="5638800" y="1147763"/>
            <a:ext cx="4459288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Equivalence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Same encodings for nonnegative values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Uniqueness</a:t>
            </a:r>
            <a:endParaRPr lang="en-US" sz="2400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Every bit pattern represents unique integer value</a:t>
            </a:r>
          </a:p>
          <a:p>
            <a:pPr marL="742950" lvl="1" indent="-285750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2000"/>
              <a:t>Each representable integer has unique bit encoding</a:t>
            </a:r>
          </a:p>
          <a:p>
            <a:pPr marL="342900" indent="-342900"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defRPr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3" name="Rectangle 3"/>
          <p:cNvSpPr>
            <a:spLocks noChangeArrowheads="1"/>
          </p:cNvSpPr>
          <p:nvPr/>
        </p:nvSpPr>
        <p:spPr bwMode="auto">
          <a:xfrm>
            <a:off x="4737100" y="2722559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5041900" y="310355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184900" y="3103559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>
            <a:off x="4051300" y="324325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6794500" y="3243259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>
            <a:off x="5651500" y="3243259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1832437" y="2555875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57" name="Rectangle 10"/>
          <p:cNvSpPr>
            <a:spLocks noChangeArrowheads="1"/>
          </p:cNvSpPr>
          <p:nvPr/>
        </p:nvSpPr>
        <p:spPr bwMode="auto">
          <a:xfrm>
            <a:off x="7999768" y="2492375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58" name="Rectangle 11"/>
          <p:cNvSpPr>
            <a:spLocks noChangeArrowheads="1"/>
          </p:cNvSpPr>
          <p:nvPr/>
        </p:nvSpPr>
        <p:spPr bwMode="auto">
          <a:xfrm>
            <a:off x="4471988" y="3830637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59" name="Rectangle 12"/>
          <p:cNvSpPr>
            <a:spLocks noChangeArrowheads="1"/>
          </p:cNvSpPr>
          <p:nvPr/>
        </p:nvSpPr>
        <p:spPr bwMode="auto">
          <a:xfrm>
            <a:off x="3583990" y="3013075"/>
            <a:ext cx="28533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0" name="Rectangle 13"/>
          <p:cNvSpPr>
            <a:spLocks noChangeArrowheads="1"/>
          </p:cNvSpPr>
          <p:nvPr/>
        </p:nvSpPr>
        <p:spPr bwMode="auto">
          <a:xfrm>
            <a:off x="7870476" y="3013075"/>
            <a:ext cx="40075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61" name="Rectangle 14"/>
          <p:cNvSpPr>
            <a:spLocks noChangeArrowheads="1"/>
          </p:cNvSpPr>
          <p:nvPr/>
        </p:nvSpPr>
        <p:spPr bwMode="auto">
          <a:xfrm>
            <a:off x="5723754" y="3186111"/>
            <a:ext cx="32380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27662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Mapping Between Signed &amp; Unsigned</a:t>
            </a:r>
          </a:p>
        </p:txBody>
      </p:sp>
      <p:sp>
        <p:nvSpPr>
          <p:cNvPr id="19472" name="Rectangle 5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Mappings between unsigned and two’s complement numbers: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Keep bit representations and reinterpret</a:t>
            </a:r>
          </a:p>
        </p:txBody>
      </p:sp>
      <p:sp>
        <p:nvSpPr>
          <p:cNvPr id="19460" name="Rectangle 42"/>
          <p:cNvSpPr>
            <a:spLocks noChangeArrowheads="1"/>
          </p:cNvSpPr>
          <p:nvPr/>
        </p:nvSpPr>
        <p:spPr bwMode="auto">
          <a:xfrm>
            <a:off x="4748213" y="4591047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 dirty="0">
                <a:latin typeface="Calibri" pitchFamily="34" charset="0"/>
              </a:rPr>
              <a:t>U2T</a:t>
            </a:r>
          </a:p>
        </p:txBody>
      </p:sp>
      <p:sp>
        <p:nvSpPr>
          <p:cNvPr id="27664" name="Rectangle 43"/>
          <p:cNvSpPr>
            <a:spLocks noChangeArrowheads="1"/>
          </p:cNvSpPr>
          <p:nvPr/>
        </p:nvSpPr>
        <p:spPr bwMode="auto">
          <a:xfrm>
            <a:off x="5053013" y="4972047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U2B</a:t>
            </a:r>
          </a:p>
        </p:txBody>
      </p:sp>
      <p:sp>
        <p:nvSpPr>
          <p:cNvPr id="27665" name="Rectangle 44"/>
          <p:cNvSpPr>
            <a:spLocks noChangeArrowheads="1"/>
          </p:cNvSpPr>
          <p:nvPr/>
        </p:nvSpPr>
        <p:spPr bwMode="auto">
          <a:xfrm>
            <a:off x="6196013" y="4972047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B2T</a:t>
            </a:r>
          </a:p>
        </p:txBody>
      </p:sp>
      <p:sp>
        <p:nvSpPr>
          <p:cNvPr id="27666" name="Line 45"/>
          <p:cNvSpPr>
            <a:spLocks noChangeShapeType="1"/>
          </p:cNvSpPr>
          <p:nvPr/>
        </p:nvSpPr>
        <p:spPr bwMode="auto">
          <a:xfrm>
            <a:off x="4062413" y="5111747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Line 46"/>
          <p:cNvSpPr>
            <a:spLocks noChangeShapeType="1"/>
          </p:cNvSpPr>
          <p:nvPr/>
        </p:nvSpPr>
        <p:spPr bwMode="auto">
          <a:xfrm>
            <a:off x="6805613" y="5111747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47"/>
          <p:cNvSpPr>
            <a:spLocks noChangeShapeType="1"/>
          </p:cNvSpPr>
          <p:nvPr/>
        </p:nvSpPr>
        <p:spPr bwMode="auto">
          <a:xfrm>
            <a:off x="5662613" y="5111747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48"/>
          <p:cNvSpPr>
            <a:spLocks noChangeArrowheads="1"/>
          </p:cNvSpPr>
          <p:nvPr/>
        </p:nvSpPr>
        <p:spPr bwMode="auto">
          <a:xfrm>
            <a:off x="8157037" y="4460875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27670" name="Rectangle 49"/>
          <p:cNvSpPr>
            <a:spLocks noChangeArrowheads="1"/>
          </p:cNvSpPr>
          <p:nvPr/>
        </p:nvSpPr>
        <p:spPr bwMode="auto">
          <a:xfrm>
            <a:off x="2919768" y="4538661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27671" name="Rectangle 50"/>
          <p:cNvSpPr>
            <a:spLocks noChangeArrowheads="1"/>
          </p:cNvSpPr>
          <p:nvPr/>
        </p:nvSpPr>
        <p:spPr bwMode="auto">
          <a:xfrm>
            <a:off x="4471988" y="5699125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27672" name="Rectangle 51"/>
          <p:cNvSpPr>
            <a:spLocks noChangeArrowheads="1"/>
          </p:cNvSpPr>
          <p:nvPr/>
        </p:nvSpPr>
        <p:spPr bwMode="auto">
          <a:xfrm>
            <a:off x="3578228" y="4843459"/>
            <a:ext cx="3968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27673" name="Rectangle 52"/>
          <p:cNvSpPr>
            <a:spLocks noChangeArrowheads="1"/>
          </p:cNvSpPr>
          <p:nvPr/>
        </p:nvSpPr>
        <p:spPr bwMode="auto">
          <a:xfrm>
            <a:off x="7845428" y="4843459"/>
            <a:ext cx="2825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  <a:endParaRPr lang="en-US" altLang="en-US" b="0" i="1">
              <a:latin typeface="Symbol" pitchFamily="18" charset="2"/>
            </a:endParaRPr>
          </a:p>
        </p:txBody>
      </p:sp>
      <p:sp>
        <p:nvSpPr>
          <p:cNvPr id="27674" name="Rectangle 53"/>
          <p:cNvSpPr>
            <a:spLocks noChangeArrowheads="1"/>
          </p:cNvSpPr>
          <p:nvPr/>
        </p:nvSpPr>
        <p:spPr bwMode="auto">
          <a:xfrm>
            <a:off x="5697541" y="5051425"/>
            <a:ext cx="32067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/>
              <a:t>Mapping Signed </a:t>
            </a:r>
            <a:r>
              <a:rPr lang="en-US" altLang="en-US">
                <a:sym typeface="Symbol" pitchFamily="18" charset="2"/>
              </a:rPr>
              <a:t></a:t>
            </a:r>
            <a:r>
              <a:rPr lang="en-US" altLang="en-US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52578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8534400" y="1004888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32766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8789" name="Group 124"/>
          <p:cNvGrpSpPr>
            <a:grpSpLocks/>
          </p:cNvGrpSpPr>
          <p:nvPr/>
        </p:nvGrpSpPr>
        <p:grpSpPr bwMode="auto">
          <a:xfrm>
            <a:off x="6705600" y="3530600"/>
            <a:ext cx="1574800" cy="279400"/>
            <a:chOff x="3264" y="2608"/>
            <a:chExt cx="992" cy="176"/>
          </a:xfrm>
        </p:grpSpPr>
        <p:sp>
          <p:nvSpPr>
            <p:cNvPr id="28794" name="Rectangle 117"/>
            <p:cNvSpPr>
              <a:spLocks noChangeArrowheads="1"/>
            </p:cNvSpPr>
            <p:nvPr/>
          </p:nvSpPr>
          <p:spPr bwMode="auto">
            <a:xfrm>
              <a:off x="3552" y="260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U2T</a:t>
              </a:r>
            </a:p>
          </p:txBody>
        </p:sp>
        <p:sp>
          <p:nvSpPr>
            <p:cNvPr id="28795" name="Line 118"/>
            <p:cNvSpPr>
              <a:spLocks noChangeShapeType="1"/>
            </p:cNvSpPr>
            <p:nvPr/>
          </p:nvSpPr>
          <p:spPr bwMode="auto">
            <a:xfrm flipH="1" flipV="1">
              <a:off x="3264" y="270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6" name="Line 119"/>
            <p:cNvSpPr>
              <a:spLocks noChangeShapeType="1"/>
            </p:cNvSpPr>
            <p:nvPr/>
          </p:nvSpPr>
          <p:spPr bwMode="auto">
            <a:xfrm flipH="1">
              <a:off x="3936" y="269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790" name="Group 123"/>
          <p:cNvGrpSpPr>
            <a:grpSpLocks/>
          </p:cNvGrpSpPr>
          <p:nvPr/>
        </p:nvGrpSpPr>
        <p:grpSpPr bwMode="auto">
          <a:xfrm>
            <a:off x="6705600" y="3098800"/>
            <a:ext cx="1574800" cy="279400"/>
            <a:chOff x="3264" y="2128"/>
            <a:chExt cx="992" cy="176"/>
          </a:xfrm>
        </p:grpSpPr>
        <p:sp>
          <p:nvSpPr>
            <p:cNvPr id="28791" name="Rectangle 120"/>
            <p:cNvSpPr>
              <a:spLocks noChangeArrowheads="1"/>
            </p:cNvSpPr>
            <p:nvPr/>
          </p:nvSpPr>
          <p:spPr bwMode="auto">
            <a:xfrm>
              <a:off x="3552" y="2128"/>
              <a:ext cx="368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alibri" pitchFamily="34" charset="0"/>
                </a:rPr>
                <a:t>T2U</a:t>
              </a:r>
            </a:p>
          </p:txBody>
        </p:sp>
        <p:sp>
          <p:nvSpPr>
            <p:cNvPr id="28792" name="Line 121"/>
            <p:cNvSpPr>
              <a:spLocks noChangeShapeType="1"/>
            </p:cNvSpPr>
            <p:nvPr/>
          </p:nvSpPr>
          <p:spPr bwMode="auto">
            <a:xfrm flipH="1" flipV="1">
              <a:off x="3264" y="222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93" name="Line 122"/>
            <p:cNvSpPr>
              <a:spLocks noChangeShapeType="1"/>
            </p:cNvSpPr>
            <p:nvPr/>
          </p:nvSpPr>
          <p:spPr bwMode="auto">
            <a:xfrm flipH="1">
              <a:off x="3936" y="2216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altLang="en-US"/>
              <a:t>Mapping Signed </a:t>
            </a:r>
            <a:r>
              <a:rPr lang="en-US" altLang="en-US">
                <a:sym typeface="Symbol" pitchFamily="18" charset="2"/>
              </a:rPr>
              <a:t></a:t>
            </a:r>
            <a:r>
              <a:rPr lang="en-US" altLang="en-US"/>
              <a:t> Unsigned</a:t>
            </a:r>
          </a:p>
        </p:txBody>
      </p:sp>
      <p:graphicFrame>
        <p:nvGraphicFramePr>
          <p:cNvPr id="203779" name="Group 3"/>
          <p:cNvGraphicFramePr>
            <a:graphicFrameLocks noGrp="1"/>
          </p:cNvGraphicFramePr>
          <p:nvPr/>
        </p:nvGraphicFramePr>
        <p:xfrm>
          <a:off x="52578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-1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17" name="Group 41"/>
          <p:cNvGraphicFramePr>
            <a:graphicFrameLocks noGrp="1"/>
          </p:cNvGraphicFramePr>
          <p:nvPr/>
        </p:nvGraphicFramePr>
        <p:xfrm>
          <a:off x="85344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Unsigned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12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13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14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15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203855" name="Group 79"/>
          <p:cNvGraphicFramePr>
            <a:graphicFrameLocks noGrp="1"/>
          </p:cNvGraphicFramePr>
          <p:nvPr/>
        </p:nvGraphicFramePr>
        <p:xfrm>
          <a:off x="3276600" y="990600"/>
          <a:ext cx="1143000" cy="5597426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</a:rPr>
                        <a:t>Bits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0111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1011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1101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1110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3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</a:rPr>
                        <a:t>1111</a:t>
                      </a:r>
                    </a:p>
                  </a:txBody>
                  <a:tcPr marL="45720" marR="4572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29813" name="Group 126"/>
          <p:cNvGrpSpPr>
            <a:grpSpLocks/>
          </p:cNvGrpSpPr>
          <p:nvPr/>
        </p:nvGrpSpPr>
        <p:grpSpPr bwMode="auto">
          <a:xfrm>
            <a:off x="6781800" y="2286002"/>
            <a:ext cx="1447800" cy="534988"/>
            <a:chOff x="3312" y="1226"/>
            <a:chExt cx="912" cy="337"/>
          </a:xfrm>
        </p:grpSpPr>
        <p:sp>
          <p:nvSpPr>
            <p:cNvPr id="29817" name="Line 121"/>
            <p:cNvSpPr>
              <a:spLocks noChangeShapeType="1"/>
            </p:cNvSpPr>
            <p:nvPr/>
          </p:nvSpPr>
          <p:spPr bwMode="auto">
            <a:xfrm flipH="1" flipV="1">
              <a:off x="3312" y="1536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8" name="Text Box 124"/>
            <p:cNvSpPr txBox="1">
              <a:spLocks noChangeArrowheads="1"/>
            </p:cNvSpPr>
            <p:nvPr/>
          </p:nvSpPr>
          <p:spPr bwMode="auto">
            <a:xfrm>
              <a:off x="3696" y="1226"/>
              <a:ext cx="187" cy="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sz="3200">
                  <a:latin typeface="Calibri" pitchFamily="34" charset="0"/>
                </a:rPr>
                <a:t>=</a:t>
              </a:r>
            </a:p>
          </p:txBody>
        </p:sp>
      </p:grpSp>
      <p:grpSp>
        <p:nvGrpSpPr>
          <p:cNvPr id="29814" name="Group 127"/>
          <p:cNvGrpSpPr>
            <a:grpSpLocks/>
          </p:cNvGrpSpPr>
          <p:nvPr/>
        </p:nvGrpSpPr>
        <p:grpSpPr bwMode="auto">
          <a:xfrm>
            <a:off x="6781800" y="4724403"/>
            <a:ext cx="1447800" cy="492125"/>
            <a:chOff x="3312" y="2762"/>
            <a:chExt cx="912" cy="310"/>
          </a:xfrm>
        </p:grpSpPr>
        <p:sp>
          <p:nvSpPr>
            <p:cNvPr id="29815" name="Line 123"/>
            <p:cNvSpPr>
              <a:spLocks noChangeShapeType="1"/>
            </p:cNvSpPr>
            <p:nvPr/>
          </p:nvSpPr>
          <p:spPr bwMode="auto">
            <a:xfrm flipH="1" flipV="1">
              <a:off x="3312" y="3072"/>
              <a:ext cx="91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lg"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16" name="Text Box 125"/>
            <p:cNvSpPr txBox="1">
              <a:spLocks noChangeArrowheads="1"/>
            </p:cNvSpPr>
            <p:nvPr/>
          </p:nvSpPr>
          <p:spPr bwMode="auto">
            <a:xfrm>
              <a:off x="3504" y="2762"/>
              <a:ext cx="3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 type="triangle" w="lg" len="lg"/>
                  <a:tailEnd type="triangle" w="lg" len="lg"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>
                  <a:latin typeface="Calibri" pitchFamily="34" charset="0"/>
                </a:rPr>
                <a:t>+/- 16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2590800" y="1971678"/>
            <a:ext cx="6858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          x =  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unsigned short int ux = (unsigned short) x;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short int           y  = -15213;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  unsigned short int uy = (unsigned short) y;</a:t>
            </a:r>
          </a:p>
        </p:txBody>
      </p:sp>
      <p:sp>
        <p:nvSpPr>
          <p:cNvPr id="30723" name="Rectangle 13"/>
          <p:cNvSpPr>
            <a:spLocks noGrp="1" noChangeArrowheads="1"/>
          </p:cNvSpPr>
          <p:nvPr>
            <p:ph type="title"/>
          </p:nvPr>
        </p:nvSpPr>
        <p:spPr>
          <a:xfrm>
            <a:off x="457200" y="301628"/>
            <a:ext cx="8385178" cy="544513"/>
          </a:xfrm>
        </p:spPr>
        <p:txBody>
          <a:bodyPr/>
          <a:lstStyle/>
          <a:p>
            <a:pPr eaLnBrk="1" hangingPunct="1"/>
            <a:r>
              <a:rPr lang="en-US" altLang="en-US" dirty="0"/>
              <a:t>Casting Signed to Unsigned</a:t>
            </a:r>
          </a:p>
        </p:txBody>
      </p:sp>
      <p:sp>
        <p:nvSpPr>
          <p:cNvPr id="45070" name="Rectangle 1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C Allows Conversions from Signed to Unsigned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Resulting Value</a:t>
            </a:r>
          </a:p>
          <a:p>
            <a:pPr lvl="1" eaLnBrk="1" hangingPunct="1">
              <a:defRPr/>
            </a:pPr>
            <a:r>
              <a:rPr lang="en-US" dirty="0"/>
              <a:t>No change in bit representation</a:t>
            </a:r>
          </a:p>
          <a:p>
            <a:pPr lvl="1" eaLnBrk="1" hangingPunct="1">
              <a:defRPr/>
            </a:pPr>
            <a:r>
              <a:rPr lang="en-US" dirty="0"/>
              <a:t>Nonnegative values unchanged</a:t>
            </a:r>
          </a:p>
          <a:p>
            <a:pPr lvl="2" eaLnBrk="1" hangingPunct="1">
              <a:defRPr/>
            </a:pPr>
            <a:r>
              <a:rPr lang="en-US" i="1" dirty="0" err="1"/>
              <a:t>ux</a:t>
            </a:r>
            <a:r>
              <a:rPr lang="en-US" dirty="0"/>
              <a:t> = 15213</a:t>
            </a:r>
          </a:p>
          <a:p>
            <a:pPr lvl="1" eaLnBrk="1" hangingPunct="1">
              <a:defRPr/>
            </a:pPr>
            <a:r>
              <a:rPr lang="en-US" dirty="0"/>
              <a:t>Negative values change into (large) positive values!</a:t>
            </a:r>
          </a:p>
          <a:p>
            <a:pPr lvl="2" eaLnBrk="1" hangingPunct="1">
              <a:defRPr/>
            </a:pPr>
            <a:r>
              <a:rPr lang="en-US" i="1" dirty="0" err="1"/>
              <a:t>uy</a:t>
            </a:r>
            <a:r>
              <a:rPr lang="en-US" dirty="0"/>
              <a:t> = 50323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16"/>
          <p:cNvGrpSpPr>
            <a:grpSpLocks/>
          </p:cNvGrpSpPr>
          <p:nvPr/>
        </p:nvGrpSpPr>
        <p:grpSpPr bwMode="auto">
          <a:xfrm>
            <a:off x="3276600" y="3810000"/>
            <a:ext cx="2743200" cy="228600"/>
            <a:chOff x="2832" y="2208"/>
            <a:chExt cx="1728" cy="144"/>
          </a:xfrm>
        </p:grpSpPr>
        <p:sp>
          <p:nvSpPr>
            <p:cNvPr id="31774" name="Rectangle 17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5" name="Rectangle 18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6" name="Rectangle 19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7" name="Rectangle 20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8" name="Rectangle 21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9" name="Rectangle 22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80" name="Rectangle 23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grpSp>
        <p:nvGrpSpPr>
          <p:cNvPr id="31747" name="Group 24"/>
          <p:cNvGrpSpPr>
            <a:grpSpLocks/>
          </p:cNvGrpSpPr>
          <p:nvPr/>
        </p:nvGrpSpPr>
        <p:grpSpPr bwMode="auto">
          <a:xfrm>
            <a:off x="3276600" y="4267200"/>
            <a:ext cx="2743200" cy="228600"/>
            <a:chOff x="2832" y="2208"/>
            <a:chExt cx="1728" cy="144"/>
          </a:xfrm>
        </p:grpSpPr>
        <p:sp>
          <p:nvSpPr>
            <p:cNvPr id="31767" name="Rectangle 25"/>
            <p:cNvSpPr>
              <a:spLocks noChangeArrowheads="1"/>
            </p:cNvSpPr>
            <p:nvPr/>
          </p:nvSpPr>
          <p:spPr bwMode="auto">
            <a:xfrm>
              <a:off x="283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-</a:t>
              </a:r>
            </a:p>
          </p:txBody>
        </p:sp>
        <p:sp>
          <p:nvSpPr>
            <p:cNvPr id="31768" name="Rectangle 26"/>
            <p:cNvSpPr>
              <a:spLocks noChangeArrowheads="1"/>
            </p:cNvSpPr>
            <p:nvPr/>
          </p:nvSpPr>
          <p:spPr bwMode="auto">
            <a:xfrm>
              <a:off x="297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69" name="Rectangle 27"/>
            <p:cNvSpPr>
              <a:spLocks noChangeArrowheads="1"/>
            </p:cNvSpPr>
            <p:nvPr/>
          </p:nvSpPr>
          <p:spPr bwMode="auto">
            <a:xfrm>
              <a:off x="3120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0" name="Rectangle 28"/>
            <p:cNvSpPr>
              <a:spLocks noChangeArrowheads="1"/>
            </p:cNvSpPr>
            <p:nvPr/>
          </p:nvSpPr>
          <p:spPr bwMode="auto">
            <a:xfrm>
              <a:off x="4128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1" name="Rectangle 29"/>
            <p:cNvSpPr>
              <a:spLocks noChangeArrowheads="1"/>
            </p:cNvSpPr>
            <p:nvPr/>
          </p:nvSpPr>
          <p:spPr bwMode="auto">
            <a:xfrm>
              <a:off x="4272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2" name="Rectangle 30"/>
            <p:cNvSpPr>
              <a:spLocks noChangeArrowheads="1"/>
            </p:cNvSpPr>
            <p:nvPr/>
          </p:nvSpPr>
          <p:spPr bwMode="auto">
            <a:xfrm>
              <a:off x="4416" y="2208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31773" name="Rectangle 31"/>
            <p:cNvSpPr>
              <a:spLocks noChangeArrowheads="1"/>
            </p:cNvSpPr>
            <p:nvPr/>
          </p:nvSpPr>
          <p:spPr bwMode="auto">
            <a:xfrm>
              <a:off x="3264" y="2208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/>
                <a:t>• • •</a:t>
              </a:r>
            </a:p>
          </p:txBody>
        </p:sp>
      </p:grpSp>
      <p:sp>
        <p:nvSpPr>
          <p:cNvPr id="31748" name="Rectangle 32"/>
          <p:cNvSpPr>
            <a:spLocks noChangeArrowheads="1"/>
          </p:cNvSpPr>
          <p:nvPr/>
        </p:nvSpPr>
        <p:spPr bwMode="auto">
          <a:xfrm>
            <a:off x="2743200" y="3657603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49" name="Rectangle 33"/>
          <p:cNvSpPr>
            <a:spLocks noChangeArrowheads="1"/>
          </p:cNvSpPr>
          <p:nvPr/>
        </p:nvSpPr>
        <p:spPr bwMode="auto">
          <a:xfrm>
            <a:off x="2743200" y="4114803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50" name="Rectangle 36"/>
          <p:cNvSpPr>
            <a:spLocks noChangeArrowheads="1"/>
          </p:cNvSpPr>
          <p:nvPr/>
        </p:nvSpPr>
        <p:spPr bwMode="auto">
          <a:xfrm>
            <a:off x="3124200" y="3429003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w</a:t>
            </a:r>
            <a:r>
              <a:rPr lang="en-US" altLang="en-US" b="0">
                <a:latin typeface="Times"/>
              </a:rPr>
              <a:t>–1</a:t>
            </a:r>
            <a:endParaRPr lang="en-US" altLang="en-US" b="0" i="1">
              <a:latin typeface="Times"/>
            </a:endParaRPr>
          </a:p>
        </p:txBody>
      </p:sp>
      <p:sp>
        <p:nvSpPr>
          <p:cNvPr id="31751" name="Rectangle 37"/>
          <p:cNvSpPr>
            <a:spLocks noChangeArrowheads="1"/>
          </p:cNvSpPr>
          <p:nvPr/>
        </p:nvSpPr>
        <p:spPr bwMode="auto">
          <a:xfrm>
            <a:off x="5791200" y="3429003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Times"/>
              </a:rPr>
              <a:t>0</a:t>
            </a:r>
          </a:p>
        </p:txBody>
      </p:sp>
      <p:sp>
        <p:nvSpPr>
          <p:cNvPr id="31752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Relation Between Signed &amp; Unsigned</a:t>
            </a:r>
          </a:p>
        </p:txBody>
      </p:sp>
      <p:sp>
        <p:nvSpPr>
          <p:cNvPr id="31753" name="Line 43"/>
          <p:cNvSpPr>
            <a:spLocks noChangeShapeType="1"/>
          </p:cNvSpPr>
          <p:nvPr/>
        </p:nvSpPr>
        <p:spPr bwMode="auto">
          <a:xfrm flipV="1">
            <a:off x="3352800" y="4648200"/>
            <a:ext cx="0" cy="533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1754" name="Text Box 44"/>
          <p:cNvSpPr txBox="1">
            <a:spLocks noChangeArrowheads="1"/>
          </p:cNvSpPr>
          <p:nvPr/>
        </p:nvSpPr>
        <p:spPr bwMode="auto">
          <a:xfrm>
            <a:off x="2458990" y="5257800"/>
            <a:ext cx="2176558" cy="840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20" rIns="4572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latin typeface="Calibri" pitchFamily="34" charset="0"/>
              </a:rPr>
              <a:t>Large negative weight</a:t>
            </a:r>
          </a:p>
          <a:p>
            <a:r>
              <a:rPr lang="en-US" altLang="en-US" b="0" i="1">
                <a:latin typeface="Calibri" pitchFamily="34" charset="0"/>
                <a:sym typeface="Symbol" pitchFamily="18" charset="2"/>
              </a:rPr>
              <a:t>becomes</a:t>
            </a:r>
          </a:p>
          <a:p>
            <a:r>
              <a:rPr lang="en-US" altLang="en-US">
                <a:latin typeface="Calibri" pitchFamily="34" charset="0"/>
              </a:rPr>
              <a:t>Large positive weight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5111750" y="1754188"/>
            <a:ext cx="2336800" cy="1041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Ctr="1"/>
          <a:lstStyle/>
          <a:p>
            <a:pPr>
              <a:lnSpc>
                <a:spcPct val="100000"/>
              </a:lnSpc>
              <a:defRPr/>
            </a:pPr>
            <a:r>
              <a:rPr lang="en-US" sz="2000" b="0">
                <a:latin typeface="Calibri" pitchFamily="34" charset="0"/>
              </a:rPr>
              <a:t>T2U</a:t>
            </a:r>
          </a:p>
        </p:txBody>
      </p:sp>
      <p:sp>
        <p:nvSpPr>
          <p:cNvPr id="31756" name="Rectangle 4"/>
          <p:cNvSpPr>
            <a:spLocks noChangeArrowheads="1"/>
          </p:cNvSpPr>
          <p:nvPr/>
        </p:nvSpPr>
        <p:spPr bwMode="auto">
          <a:xfrm>
            <a:off x="5416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T2B</a:t>
            </a:r>
          </a:p>
        </p:txBody>
      </p:sp>
      <p:sp>
        <p:nvSpPr>
          <p:cNvPr id="31757" name="Rectangle 5"/>
          <p:cNvSpPr>
            <a:spLocks noChangeArrowheads="1"/>
          </p:cNvSpPr>
          <p:nvPr/>
        </p:nvSpPr>
        <p:spPr bwMode="auto">
          <a:xfrm>
            <a:off x="6559550" y="2135188"/>
            <a:ext cx="5842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B2U</a:t>
            </a:r>
          </a:p>
        </p:txBody>
      </p:sp>
      <p:sp>
        <p:nvSpPr>
          <p:cNvPr id="31758" name="Line 6"/>
          <p:cNvSpPr>
            <a:spLocks noChangeShapeType="1"/>
          </p:cNvSpPr>
          <p:nvPr/>
        </p:nvSpPr>
        <p:spPr bwMode="auto">
          <a:xfrm>
            <a:off x="44259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7"/>
          <p:cNvSpPr>
            <a:spLocks noChangeShapeType="1"/>
          </p:cNvSpPr>
          <p:nvPr/>
        </p:nvSpPr>
        <p:spPr bwMode="auto">
          <a:xfrm>
            <a:off x="7169150" y="22748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8"/>
          <p:cNvSpPr>
            <a:spLocks noChangeShapeType="1"/>
          </p:cNvSpPr>
          <p:nvPr/>
        </p:nvSpPr>
        <p:spPr bwMode="auto">
          <a:xfrm>
            <a:off x="6026150" y="2274888"/>
            <a:ext cx="508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9"/>
          <p:cNvSpPr>
            <a:spLocks noChangeArrowheads="1"/>
          </p:cNvSpPr>
          <p:nvPr/>
        </p:nvSpPr>
        <p:spPr bwMode="auto">
          <a:xfrm>
            <a:off x="2207087" y="1587502"/>
            <a:ext cx="200567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Two’s Complement</a:t>
            </a:r>
          </a:p>
        </p:txBody>
      </p:sp>
      <p:sp>
        <p:nvSpPr>
          <p:cNvPr id="31762" name="Rectangle 10"/>
          <p:cNvSpPr>
            <a:spLocks noChangeArrowheads="1"/>
          </p:cNvSpPr>
          <p:nvPr/>
        </p:nvSpPr>
        <p:spPr bwMode="auto">
          <a:xfrm>
            <a:off x="8374418" y="1524002"/>
            <a:ext cx="10756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alibri" pitchFamily="34" charset="0"/>
              </a:rPr>
              <a:t>Unsigned</a:t>
            </a:r>
          </a:p>
        </p:txBody>
      </p:sp>
      <p:sp>
        <p:nvSpPr>
          <p:cNvPr id="31763" name="Rectangle 11"/>
          <p:cNvSpPr>
            <a:spLocks noChangeArrowheads="1"/>
          </p:cNvSpPr>
          <p:nvPr/>
        </p:nvSpPr>
        <p:spPr bwMode="auto">
          <a:xfrm>
            <a:off x="4846638" y="2862266"/>
            <a:ext cx="2919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Maintain Same Bit Pattern</a:t>
            </a:r>
          </a:p>
        </p:txBody>
      </p:sp>
      <p:sp>
        <p:nvSpPr>
          <p:cNvPr id="31764" name="Rectangle 12"/>
          <p:cNvSpPr>
            <a:spLocks noChangeArrowheads="1"/>
          </p:cNvSpPr>
          <p:nvPr/>
        </p:nvSpPr>
        <p:spPr bwMode="auto">
          <a:xfrm>
            <a:off x="3958640" y="2043116"/>
            <a:ext cx="28533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  <p:sp>
        <p:nvSpPr>
          <p:cNvPr id="31765" name="Rectangle 13"/>
          <p:cNvSpPr>
            <a:spLocks noChangeArrowheads="1"/>
          </p:cNvSpPr>
          <p:nvPr/>
        </p:nvSpPr>
        <p:spPr bwMode="auto">
          <a:xfrm>
            <a:off x="8245126" y="2043116"/>
            <a:ext cx="400750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ux</a:t>
            </a:r>
          </a:p>
        </p:txBody>
      </p:sp>
      <p:sp>
        <p:nvSpPr>
          <p:cNvPr id="31766" name="Rectangle 14"/>
          <p:cNvSpPr>
            <a:spLocks noChangeArrowheads="1"/>
          </p:cNvSpPr>
          <p:nvPr/>
        </p:nvSpPr>
        <p:spPr bwMode="auto">
          <a:xfrm>
            <a:off x="6098404" y="2216153"/>
            <a:ext cx="323806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X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Textbooks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Randal E. Bryant and David R. </a:t>
            </a:r>
            <a:r>
              <a:rPr lang="en-US" dirty="0" err="1"/>
              <a:t>O’Hallaron</a:t>
            </a:r>
            <a:r>
              <a:rPr lang="en-US" dirty="0"/>
              <a:t>, </a:t>
            </a:r>
          </a:p>
          <a:p>
            <a:pPr marL="746125" lvl="1" eaLnBrk="1" hangingPunct="1">
              <a:defRPr/>
            </a:pPr>
            <a:r>
              <a:rPr lang="en-US" dirty="0"/>
              <a:t>“Computer Systems: A Programmer’s Perspective”, 3</a:t>
            </a:r>
            <a:r>
              <a:rPr lang="en-US" baseline="30000" dirty="0"/>
              <a:t>rd</a:t>
            </a:r>
            <a:r>
              <a:rPr lang="en-US" dirty="0"/>
              <a:t> Edition, Prentice Hall, 2015.</a:t>
            </a:r>
          </a:p>
          <a:p>
            <a:pPr eaLnBrk="1" hangingPunct="1">
              <a:defRPr/>
            </a:pPr>
            <a:r>
              <a:rPr lang="en-US" dirty="0"/>
              <a:t>Brian Kernighan and Dennis Ritchie, </a:t>
            </a:r>
          </a:p>
          <a:p>
            <a:pPr marL="746125" lvl="1" eaLnBrk="1" hangingPunct="1">
              <a:defRPr/>
            </a:pPr>
            <a:r>
              <a:rPr lang="en-US" dirty="0"/>
              <a:t>“The C Programming Language, Second Edition”, Prentice Hall, 1988</a:t>
            </a:r>
          </a:p>
          <a:p>
            <a:pPr eaLnBrk="1" hangingPunct="1">
              <a:defRPr/>
            </a:pPr>
            <a:r>
              <a:rPr lang="en-US" dirty="0"/>
              <a:t>Larry Miller and Alex </a:t>
            </a:r>
            <a:r>
              <a:rPr lang="en-US" dirty="0" err="1"/>
              <a:t>Quilici</a:t>
            </a:r>
            <a:endParaRPr lang="en-US" dirty="0"/>
          </a:p>
          <a:p>
            <a:pPr marL="746125" lvl="1" eaLnBrk="1" hangingPunct="1">
              <a:defRPr/>
            </a:pPr>
            <a:r>
              <a:rPr lang="en-US" dirty="0"/>
              <a:t>The Joy of C, Wiley, 1997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55991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3922713" y="3124200"/>
            <a:ext cx="457200" cy="1828800"/>
          </a:xfrm>
          <a:prstGeom prst="rect">
            <a:avLst/>
          </a:prstGeom>
          <a:solidFill>
            <a:srgbClr val="CDF1C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922713" y="49530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6"/>
          <p:cNvSpPr>
            <a:spLocks noChangeArrowheads="1"/>
          </p:cNvSpPr>
          <p:nvPr/>
        </p:nvSpPr>
        <p:spPr bwMode="auto">
          <a:xfrm>
            <a:off x="5599113" y="1600200"/>
            <a:ext cx="457200" cy="1524000"/>
          </a:xfrm>
          <a:prstGeom prst="rect">
            <a:avLst/>
          </a:prstGeom>
          <a:solidFill>
            <a:srgbClr val="E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Oval 8"/>
          <p:cNvSpPr>
            <a:spLocks noChangeArrowheads="1"/>
          </p:cNvSpPr>
          <p:nvPr/>
        </p:nvSpPr>
        <p:spPr bwMode="auto">
          <a:xfrm>
            <a:off x="3998913" y="4724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5" name="Text Box 9"/>
          <p:cNvSpPr txBox="1">
            <a:spLocks noChangeArrowheads="1"/>
          </p:cNvSpPr>
          <p:nvPr/>
        </p:nvSpPr>
        <p:spPr bwMode="auto">
          <a:xfrm>
            <a:off x="3084513" y="46482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76" name="Line 10"/>
          <p:cNvSpPr>
            <a:spLocks noChangeShapeType="1"/>
          </p:cNvSpPr>
          <p:nvPr/>
        </p:nvSpPr>
        <p:spPr bwMode="auto">
          <a:xfrm>
            <a:off x="4151313" y="4800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Oval 11"/>
          <p:cNvSpPr>
            <a:spLocks noChangeArrowheads="1"/>
          </p:cNvSpPr>
          <p:nvPr/>
        </p:nvSpPr>
        <p:spPr bwMode="auto">
          <a:xfrm>
            <a:off x="3998913" y="3200400"/>
            <a:ext cx="152400" cy="1524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78" name="Text Box 12"/>
          <p:cNvSpPr txBox="1">
            <a:spLocks noChangeArrowheads="1"/>
          </p:cNvSpPr>
          <p:nvPr/>
        </p:nvSpPr>
        <p:spPr bwMode="auto">
          <a:xfrm>
            <a:off x="3204309" y="3124201"/>
            <a:ext cx="712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79" name="Line 13"/>
          <p:cNvSpPr>
            <a:spLocks noChangeShapeType="1"/>
          </p:cNvSpPr>
          <p:nvPr/>
        </p:nvSpPr>
        <p:spPr bwMode="auto">
          <a:xfrm>
            <a:off x="4151313" y="3276600"/>
            <a:ext cx="1676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Oval 14"/>
          <p:cNvSpPr>
            <a:spLocks noChangeArrowheads="1"/>
          </p:cNvSpPr>
          <p:nvPr/>
        </p:nvSpPr>
        <p:spPr bwMode="auto">
          <a:xfrm>
            <a:off x="3998913" y="6248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1" name="Text Box 15"/>
          <p:cNvSpPr txBox="1">
            <a:spLocks noChangeArrowheads="1"/>
          </p:cNvSpPr>
          <p:nvPr/>
        </p:nvSpPr>
        <p:spPr bwMode="auto">
          <a:xfrm>
            <a:off x="3174598" y="6172201"/>
            <a:ext cx="6655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TMin</a:t>
            </a:r>
          </a:p>
        </p:txBody>
      </p:sp>
      <p:sp>
        <p:nvSpPr>
          <p:cNvPr id="32782" name="Oval 16"/>
          <p:cNvSpPr>
            <a:spLocks noChangeArrowheads="1"/>
          </p:cNvSpPr>
          <p:nvPr/>
        </p:nvSpPr>
        <p:spPr bwMode="auto">
          <a:xfrm>
            <a:off x="3998913" y="5029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Text Box 17"/>
          <p:cNvSpPr txBox="1">
            <a:spLocks noChangeArrowheads="1"/>
          </p:cNvSpPr>
          <p:nvPr/>
        </p:nvSpPr>
        <p:spPr bwMode="auto">
          <a:xfrm>
            <a:off x="3084513" y="49530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–1</a:t>
            </a:r>
          </a:p>
        </p:txBody>
      </p:sp>
      <p:sp>
        <p:nvSpPr>
          <p:cNvPr id="32784" name="Oval 18"/>
          <p:cNvSpPr>
            <a:spLocks noChangeArrowheads="1"/>
          </p:cNvSpPr>
          <p:nvPr/>
        </p:nvSpPr>
        <p:spPr bwMode="auto">
          <a:xfrm>
            <a:off x="3998913" y="53340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Text Box 19"/>
          <p:cNvSpPr txBox="1">
            <a:spLocks noChangeArrowheads="1"/>
          </p:cNvSpPr>
          <p:nvPr/>
        </p:nvSpPr>
        <p:spPr bwMode="auto">
          <a:xfrm>
            <a:off x="3084513" y="52578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–2</a:t>
            </a:r>
          </a:p>
        </p:txBody>
      </p:sp>
      <p:sp>
        <p:nvSpPr>
          <p:cNvPr id="32786" name="Oval 20"/>
          <p:cNvSpPr>
            <a:spLocks noChangeArrowheads="1"/>
          </p:cNvSpPr>
          <p:nvPr/>
        </p:nvSpPr>
        <p:spPr bwMode="auto">
          <a:xfrm>
            <a:off x="5827713" y="4724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Oval 21"/>
          <p:cNvSpPr>
            <a:spLocks noChangeArrowheads="1"/>
          </p:cNvSpPr>
          <p:nvPr/>
        </p:nvSpPr>
        <p:spPr bwMode="auto">
          <a:xfrm>
            <a:off x="5827713" y="3200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8" name="Oval 22"/>
          <p:cNvSpPr>
            <a:spLocks noChangeArrowheads="1"/>
          </p:cNvSpPr>
          <p:nvPr/>
        </p:nvSpPr>
        <p:spPr bwMode="auto">
          <a:xfrm>
            <a:off x="5827713" y="2895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89" name="Oval 23"/>
          <p:cNvSpPr>
            <a:spLocks noChangeArrowheads="1"/>
          </p:cNvSpPr>
          <p:nvPr/>
        </p:nvSpPr>
        <p:spPr bwMode="auto">
          <a:xfrm>
            <a:off x="5827713" y="16764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Oval 24"/>
          <p:cNvSpPr>
            <a:spLocks noChangeArrowheads="1"/>
          </p:cNvSpPr>
          <p:nvPr/>
        </p:nvSpPr>
        <p:spPr bwMode="auto">
          <a:xfrm>
            <a:off x="5827713" y="19812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2791" name="Freeform 25"/>
          <p:cNvSpPr>
            <a:spLocks/>
          </p:cNvSpPr>
          <p:nvPr/>
        </p:nvSpPr>
        <p:spPr bwMode="auto">
          <a:xfrm>
            <a:off x="4151313" y="17526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Freeform 26"/>
          <p:cNvSpPr>
            <a:spLocks/>
          </p:cNvSpPr>
          <p:nvPr/>
        </p:nvSpPr>
        <p:spPr bwMode="auto">
          <a:xfrm>
            <a:off x="4151313" y="20574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Freeform 27"/>
          <p:cNvSpPr>
            <a:spLocks/>
          </p:cNvSpPr>
          <p:nvPr/>
        </p:nvSpPr>
        <p:spPr bwMode="auto">
          <a:xfrm>
            <a:off x="4151313" y="2971800"/>
            <a:ext cx="1676400" cy="3352800"/>
          </a:xfrm>
          <a:custGeom>
            <a:avLst/>
            <a:gdLst>
              <a:gd name="T0" fmla="*/ 0 w 1056"/>
              <a:gd name="T1" fmla="*/ 3352800 h 2112"/>
              <a:gd name="T2" fmla="*/ 228600 w 1056"/>
              <a:gd name="T3" fmla="*/ 3352800 h 2112"/>
              <a:gd name="T4" fmla="*/ 1447800 w 1056"/>
              <a:gd name="T5" fmla="*/ 0 h 2112"/>
              <a:gd name="T6" fmla="*/ 1676400 w 1056"/>
              <a:gd name="T7" fmla="*/ 0 h 211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2112"/>
              <a:gd name="T14" fmla="*/ 1056 w 1056"/>
              <a:gd name="T15" fmla="*/ 2112 h 21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2112">
                <a:moveTo>
                  <a:pt x="0" y="2112"/>
                </a:moveTo>
                <a:lnTo>
                  <a:pt x="144" y="2112"/>
                </a:lnTo>
                <a:lnTo>
                  <a:pt x="912" y="0"/>
                </a:lnTo>
                <a:lnTo>
                  <a:pt x="10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Text Box 28"/>
          <p:cNvSpPr txBox="1">
            <a:spLocks noChangeArrowheads="1"/>
          </p:cNvSpPr>
          <p:nvPr/>
        </p:nvSpPr>
        <p:spPr bwMode="auto">
          <a:xfrm>
            <a:off x="6132513" y="4648201"/>
            <a:ext cx="762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alibri" pitchFamily="34" charset="0"/>
              </a:rPr>
              <a:t>0</a:t>
            </a:r>
          </a:p>
        </p:txBody>
      </p:sp>
      <p:sp>
        <p:nvSpPr>
          <p:cNvPr id="32795" name="Text Box 29"/>
          <p:cNvSpPr txBox="1">
            <a:spLocks noChangeArrowheads="1"/>
          </p:cNvSpPr>
          <p:nvPr/>
        </p:nvSpPr>
        <p:spPr bwMode="auto">
          <a:xfrm>
            <a:off x="6056313" y="1524001"/>
            <a:ext cx="1143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</a:p>
        </p:txBody>
      </p:sp>
      <p:sp>
        <p:nvSpPr>
          <p:cNvPr id="32796" name="Text Box 30"/>
          <p:cNvSpPr txBox="1">
            <a:spLocks noChangeArrowheads="1"/>
          </p:cNvSpPr>
          <p:nvPr/>
        </p:nvSpPr>
        <p:spPr bwMode="auto">
          <a:xfrm>
            <a:off x="6056313" y="1828801"/>
            <a:ext cx="1447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UMax</a:t>
            </a:r>
            <a:r>
              <a:rPr lang="en-US" altLang="en-US" b="0">
                <a:latin typeface="Calibri" pitchFamily="34" charset="0"/>
              </a:rPr>
              <a:t> –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7" name="Text Box 31"/>
          <p:cNvSpPr txBox="1">
            <a:spLocks noChangeArrowheads="1"/>
          </p:cNvSpPr>
          <p:nvPr/>
        </p:nvSpPr>
        <p:spPr bwMode="auto">
          <a:xfrm>
            <a:off x="6221780" y="3124201"/>
            <a:ext cx="7120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</a:t>
            </a:r>
          </a:p>
        </p:txBody>
      </p:sp>
      <p:sp>
        <p:nvSpPr>
          <p:cNvPr id="32798" name="Text Box 32"/>
          <p:cNvSpPr txBox="1">
            <a:spLocks noChangeArrowheads="1"/>
          </p:cNvSpPr>
          <p:nvPr/>
        </p:nvSpPr>
        <p:spPr bwMode="auto">
          <a:xfrm>
            <a:off x="6284185" y="2819401"/>
            <a:ext cx="1103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i="1">
                <a:latin typeface="Calibri" pitchFamily="34" charset="0"/>
              </a:rPr>
              <a:t>TMax  </a:t>
            </a:r>
            <a:r>
              <a:rPr lang="en-US" altLang="en-US" b="0">
                <a:latin typeface="Calibri" pitchFamily="34" charset="0"/>
              </a:rPr>
              <a:t>+ 1</a:t>
            </a:r>
            <a:endParaRPr lang="en-US" altLang="en-US" b="0" i="1">
              <a:latin typeface="Calibri" pitchFamily="34" charset="0"/>
            </a:endParaRPr>
          </a:p>
        </p:txBody>
      </p:sp>
      <p:sp>
        <p:nvSpPr>
          <p:cNvPr id="32799" name="Rectangle 33"/>
          <p:cNvSpPr>
            <a:spLocks noChangeArrowheads="1"/>
          </p:cNvSpPr>
          <p:nvPr/>
        </p:nvSpPr>
        <p:spPr bwMode="auto">
          <a:xfrm>
            <a:off x="609600" y="4549778"/>
            <a:ext cx="2133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2’s Complement Range</a:t>
            </a:r>
          </a:p>
        </p:txBody>
      </p:sp>
      <p:sp>
        <p:nvSpPr>
          <p:cNvPr id="32800" name="Freeform 34"/>
          <p:cNvSpPr>
            <a:spLocks/>
          </p:cNvSpPr>
          <p:nvPr/>
        </p:nvSpPr>
        <p:spPr bwMode="auto">
          <a:xfrm>
            <a:off x="2895600" y="32004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Freeform 35"/>
          <p:cNvSpPr>
            <a:spLocks/>
          </p:cNvSpPr>
          <p:nvPr/>
        </p:nvSpPr>
        <p:spPr bwMode="auto">
          <a:xfrm flipH="1">
            <a:off x="7488238" y="1600200"/>
            <a:ext cx="152400" cy="3352800"/>
          </a:xfrm>
          <a:custGeom>
            <a:avLst/>
            <a:gdLst>
              <a:gd name="T0" fmla="*/ 101600 w 144"/>
              <a:gd name="T1" fmla="*/ 3352800 h 2160"/>
              <a:gd name="T2" fmla="*/ 0 w 144"/>
              <a:gd name="T3" fmla="*/ 3352800 h 2160"/>
              <a:gd name="T4" fmla="*/ 0 w 144"/>
              <a:gd name="T5" fmla="*/ 0 h 2160"/>
              <a:gd name="T6" fmla="*/ 152400 w 144"/>
              <a:gd name="T7" fmla="*/ 0 h 2160"/>
              <a:gd name="T8" fmla="*/ 0 60000 65536"/>
              <a:gd name="T9" fmla="*/ 0 60000 65536"/>
              <a:gd name="T10" fmla="*/ 0 60000 65536"/>
              <a:gd name="T11" fmla="*/ 0 60000 65536"/>
              <a:gd name="T12" fmla="*/ 0 w 144"/>
              <a:gd name="T13" fmla="*/ 0 h 2160"/>
              <a:gd name="T14" fmla="*/ 144 w 144"/>
              <a:gd name="T15" fmla="*/ 2160 h 2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" h="2160">
                <a:moveTo>
                  <a:pt x="96" y="2160"/>
                </a:moveTo>
                <a:lnTo>
                  <a:pt x="0" y="2160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Rectangle 36"/>
          <p:cNvSpPr>
            <a:spLocks noChangeArrowheads="1"/>
          </p:cNvSpPr>
          <p:nvPr/>
        </p:nvSpPr>
        <p:spPr bwMode="auto">
          <a:xfrm>
            <a:off x="7677150" y="2895603"/>
            <a:ext cx="1162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Unsigned</a:t>
            </a:r>
          </a:p>
          <a:p>
            <a:pPr>
              <a:lnSpc>
                <a:spcPct val="100000"/>
              </a:lnSpc>
            </a:pPr>
            <a:r>
              <a:rPr lang="en-US" altLang="en-US" sz="2000" b="0">
                <a:latin typeface="Calibri" pitchFamily="34" charset="0"/>
              </a:rPr>
              <a:t>Range</a:t>
            </a:r>
          </a:p>
        </p:txBody>
      </p:sp>
      <p:sp>
        <p:nvSpPr>
          <p:cNvPr id="3280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Conversion Visualized</a:t>
            </a:r>
          </a:p>
        </p:txBody>
      </p:sp>
      <p:sp>
        <p:nvSpPr>
          <p:cNvPr id="123942" name="Rectangle 3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2’s Comp.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Unsigned</a:t>
            </a:r>
          </a:p>
          <a:p>
            <a:pPr lvl="1" eaLnBrk="1" hangingPunct="1">
              <a:defRPr/>
            </a:pPr>
            <a:r>
              <a:rPr lang="en-US"/>
              <a:t>Ordering Inversion</a:t>
            </a:r>
          </a:p>
          <a:p>
            <a:pPr lvl="1" eaLnBrk="1" hangingPunct="1">
              <a:defRPr/>
            </a:pPr>
            <a:r>
              <a:rPr lang="en-US"/>
              <a:t>Negative 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 Big Positive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Signed vs. Unsigned in C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Integer Constants</a:t>
            </a:r>
          </a:p>
          <a:p>
            <a:pPr lvl="1" eaLnBrk="1" hangingPunct="1">
              <a:defRPr/>
            </a:pPr>
            <a:r>
              <a:rPr lang="en-US" dirty="0"/>
              <a:t>By default are considered to be signed integers</a:t>
            </a:r>
          </a:p>
          <a:p>
            <a:pPr lvl="2" eaLnBrk="1" hangingPunct="1">
              <a:defRPr/>
            </a:pPr>
            <a:r>
              <a:rPr lang="en-US" dirty="0"/>
              <a:t>Exception: unsigned, if too big to be signed but fit in unsigned</a:t>
            </a:r>
          </a:p>
          <a:p>
            <a:pPr lvl="1" eaLnBrk="1" hangingPunct="1">
              <a:defRPr/>
            </a:pPr>
            <a:r>
              <a:rPr lang="en-US" dirty="0"/>
              <a:t>Unsigned if have “U” as suffix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0U, 4294967259u</a:t>
            </a:r>
          </a:p>
          <a:p>
            <a:pPr eaLnBrk="1" hangingPunct="1">
              <a:defRPr/>
            </a:pPr>
            <a:r>
              <a:rPr lang="en-US" dirty="0"/>
              <a:t>Casting</a:t>
            </a:r>
          </a:p>
          <a:p>
            <a:pPr lvl="1" eaLnBrk="1" hangingPunct="1">
              <a:defRPr/>
            </a:pPr>
            <a:r>
              <a:rPr lang="en-US" dirty="0"/>
              <a:t>Explicit casting between signed &amp; unsigned same as U2T and T2U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, ty;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 = 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 = (unsigned)ty;</a:t>
            </a:r>
          </a:p>
          <a:p>
            <a:pPr lvl="1" eaLnBrk="1" hangingPunct="1">
              <a:defRPr/>
            </a:pPr>
            <a:r>
              <a:rPr lang="en-US" dirty="0"/>
              <a:t>Implicit casting also occurs via assignments and procedure calls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tx</a:t>
            </a:r>
            <a:r>
              <a:rPr lang="en-US" dirty="0">
                <a:latin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</a:rPr>
              <a:t>ux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uy</a:t>
            </a:r>
            <a:r>
              <a:rPr lang="en-US" dirty="0">
                <a:latin typeface="Courier New" pitchFamily="49" charset="0"/>
              </a:rPr>
              <a:t> = ty;</a:t>
            </a:r>
          </a:p>
          <a:p>
            <a:pPr eaLnBrk="1" hangingPunct="1">
              <a:defRPr/>
            </a:pPr>
            <a:endParaRPr lang="en-US" sz="1800" b="0" dirty="0">
              <a:latin typeface="Courier New" pitchFamily="49" charset="0"/>
            </a:endParaRPr>
          </a:p>
        </p:txBody>
      </p:sp>
      <p:sp>
        <p:nvSpPr>
          <p:cNvPr id="33796" name="TextBox 1"/>
          <p:cNvSpPr txBox="1">
            <a:spLocks noChangeArrowheads="1"/>
          </p:cNvSpPr>
          <p:nvPr/>
        </p:nvSpPr>
        <p:spPr bwMode="auto">
          <a:xfrm>
            <a:off x="5399091" y="2706688"/>
            <a:ext cx="2814637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lowercase is better here</a:t>
            </a:r>
          </a:p>
        </p:txBody>
      </p:sp>
      <p:sp>
        <p:nvSpPr>
          <p:cNvPr id="3" name="Left Arrow 2"/>
          <p:cNvSpPr/>
          <p:nvPr/>
        </p:nvSpPr>
        <p:spPr bwMode="auto">
          <a:xfrm>
            <a:off x="4953000" y="2551519"/>
            <a:ext cx="446088" cy="678638"/>
          </a:xfrm>
          <a:prstGeom prst="leftArrow">
            <a:avLst/>
          </a:prstGeom>
          <a:noFill/>
          <a:ln w="1905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lIns="45720" rIns="45720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Casting Surprises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dirty="0">
                <a:latin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	Relation	Evaluation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	-2147483648 	</a:t>
            </a:r>
            <a:endParaRPr lang="en-US" dirty="0"/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(unsigned)-1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(int)2147483648u	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1814516" y="3395004"/>
            <a:ext cx="8853487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687388" indent="-187325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95350"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9535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457200" algn="l"/>
                <a:tab pos="2857500" algn="l"/>
                <a:tab pos="5549900" algn="l"/>
                <a:tab pos="69723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0	0U	</a:t>
            </a:r>
            <a:r>
              <a:rPr lang="en-US" altLang="en-US" sz="2000">
                <a:latin typeface="Courier New" pitchFamily="49" charset="0"/>
              </a:rPr>
              <a:t>==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0	</a:t>
            </a:r>
            <a:r>
              <a:rPr lang="en-US" altLang="en-US" sz="2000">
                <a:latin typeface="Courier New" pitchFamily="49" charset="0"/>
              </a:rPr>
              <a:t>&lt;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0U	</a:t>
            </a:r>
            <a:r>
              <a:rPr lang="en-US" altLang="en-US" sz="2000">
                <a:latin typeface="Courier New" pitchFamily="49" charset="0"/>
              </a:rPr>
              <a:t>&gt;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2147483647	-2147483648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signed</a:t>
            </a: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2147483647U	-2147483648</a:t>
            </a:r>
            <a:r>
              <a:rPr lang="en-US" altLang="en-US" sz="2000">
                <a:latin typeface="Courier New" pitchFamily="49" charset="0"/>
              </a:rPr>
              <a:t> 	&lt;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-1	-2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(unsigned) -1	-2</a:t>
            </a:r>
            <a:r>
              <a:rPr lang="en-US" altLang="en-US" sz="2000">
                <a:latin typeface="Courier New" pitchFamily="49" charset="0"/>
              </a:rPr>
              <a:t> 	&gt;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 2147483647 	2147483648U</a:t>
            </a:r>
            <a:r>
              <a:rPr lang="en-US" altLang="en-US" sz="2000">
                <a:latin typeface="Courier New" pitchFamily="49" charset="0"/>
              </a:rPr>
              <a:t> 	&lt;	</a:t>
            </a:r>
            <a:r>
              <a:rPr lang="en-US" altLang="en-US" sz="2000"/>
              <a:t>unsigned</a:t>
            </a:r>
            <a:endParaRPr lang="en-US" altLang="en-US" sz="2000">
              <a:latin typeface="Courier New" pitchFamily="49" charset="0"/>
            </a:endParaRPr>
          </a:p>
          <a:p>
            <a:pPr lvl="1" algn="l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n-US" altLang="en-US" sz="2000">
                <a:solidFill>
                  <a:schemeClr val="bg1"/>
                </a:solidFill>
                <a:latin typeface="Courier New" pitchFamily="49" charset="0"/>
              </a:rPr>
              <a:t>	 2147483647 	(int) 2147483648U</a:t>
            </a:r>
            <a:r>
              <a:rPr lang="en-US" altLang="en-US" sz="2000">
                <a:latin typeface="Courier New" pitchFamily="49" charset="0"/>
              </a:rPr>
              <a:t>	&gt;	</a:t>
            </a:r>
            <a:r>
              <a:rPr lang="en-US" altLang="en-US" sz="2000"/>
              <a:t>signed</a:t>
            </a:r>
            <a:endParaRPr lang="en-US" altLang="en-US" sz="2000">
              <a:latin typeface="Courier New" pitchFamily="49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Casting Surprises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Expression Evaluation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If you mix unsigned and signed in single expression, signed values are implicitly cast to unsigned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Including comparison operations </a:t>
            </a:r>
            <a:r>
              <a:rPr lang="en-US" dirty="0">
                <a:latin typeface="Courier New" pitchFamily="49" charset="0"/>
              </a:rPr>
              <a:t>&lt;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==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&lt;=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&gt;=</a:t>
            </a:r>
          </a:p>
          <a:p>
            <a:pPr marL="687388" lvl="1" indent="-187325"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Examples for </a:t>
            </a:r>
            <a:r>
              <a:rPr lang="en-US" i="1" dirty="0"/>
              <a:t>W</a:t>
            </a:r>
            <a:r>
              <a:rPr lang="en-US" dirty="0"/>
              <a:t> = 32</a:t>
            </a:r>
          </a:p>
          <a:p>
            <a:pPr eaLnBrk="1" hangingPunct="1"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/>
              <a:t>Constant</a:t>
            </a:r>
            <a:r>
              <a:rPr lang="en-US" baseline="-25000" dirty="0"/>
              <a:t>1</a:t>
            </a:r>
            <a:r>
              <a:rPr lang="en-US" dirty="0"/>
              <a:t>	Constant</a:t>
            </a:r>
            <a:r>
              <a:rPr lang="en-US" baseline="-25000" dirty="0"/>
              <a:t>2</a:t>
            </a:r>
            <a:r>
              <a:rPr lang="en-US" dirty="0"/>
              <a:t>		Relation	Evaluation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0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0u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	-2147483648 	</a:t>
            </a:r>
            <a:endParaRPr lang="en-US" dirty="0"/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2147483647u	-2147483648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(unsigned)-1	-2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2147483648u 	</a:t>
            </a:r>
          </a:p>
          <a:p>
            <a:pPr marL="687388" lvl="1" indent="-187325" eaLnBrk="1" hangingPunct="1">
              <a:buNone/>
              <a:tabLst>
                <a:tab pos="457200" algn="l"/>
                <a:tab pos="2857500" algn="l"/>
                <a:tab pos="5549900" algn="l"/>
                <a:tab pos="6972300" algn="l"/>
              </a:tabLst>
              <a:defRPr/>
            </a:pPr>
            <a:r>
              <a:rPr lang="en-US" dirty="0">
                <a:latin typeface="Courier New" pitchFamily="49" charset="0"/>
              </a:rPr>
              <a:t>	2147483647 	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)2147483648u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build="p" bldLvl="2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Summary: Casting Signed ↔ Unsigned: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Bit pattern is maintained—but reinterpreted</a:t>
            </a:r>
          </a:p>
          <a:p>
            <a:pPr>
              <a:defRPr/>
            </a:pPr>
            <a:r>
              <a:rPr lang="en-US" dirty="0"/>
              <a:t>Can have unexpected effects: adding or subtracting 2</a:t>
            </a:r>
            <a:r>
              <a:rPr lang="en-US" baseline="30000" dirty="0"/>
              <a:t>w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In expression containing signed and unsigned int:</a:t>
            </a:r>
          </a:p>
          <a:p>
            <a:pPr lvl="1">
              <a:defRPr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/>
              <a:t> is cast to </a:t>
            </a:r>
            <a:r>
              <a:rPr lang="en-US" dirty="0">
                <a:latin typeface="Courier New"/>
                <a:cs typeface="Courier New"/>
              </a:rPr>
              <a:t>unsigned</a:t>
            </a:r>
            <a:r>
              <a:rPr lang="en-US" dirty="0"/>
              <a:t>!!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Sign Extension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Task:</a:t>
            </a:r>
          </a:p>
          <a:p>
            <a:pPr lvl="1" eaLnBrk="1" hangingPunct="1">
              <a:defRPr/>
            </a:pPr>
            <a:r>
              <a:rPr lang="en-US"/>
              <a:t>Given </a:t>
            </a:r>
            <a:r>
              <a:rPr lang="en-US" i="1"/>
              <a:t>w</a:t>
            </a:r>
            <a:r>
              <a:rPr lang="en-US"/>
              <a:t>-bit signed integer </a:t>
            </a:r>
            <a:r>
              <a:rPr lang="en-US" i="1"/>
              <a:t>x</a:t>
            </a:r>
            <a:endParaRPr lang="en-US"/>
          </a:p>
          <a:p>
            <a:pPr lvl="1" eaLnBrk="1" hangingPunct="1">
              <a:defRPr/>
            </a:pPr>
            <a:r>
              <a:rPr lang="en-US"/>
              <a:t>Convert it to </a:t>
            </a:r>
            <a:r>
              <a:rPr lang="en-US" i="1"/>
              <a:t>w</a:t>
            </a:r>
            <a:r>
              <a:rPr lang="en-US"/>
              <a:t>+</a:t>
            </a:r>
            <a:r>
              <a:rPr lang="en-US" i="1"/>
              <a:t>k</a:t>
            </a:r>
            <a:r>
              <a:rPr lang="en-US"/>
              <a:t>-bit integer with same value</a:t>
            </a:r>
          </a:p>
          <a:p>
            <a:pPr eaLnBrk="1" hangingPunct="1">
              <a:defRPr/>
            </a:pPr>
            <a:r>
              <a:rPr lang="en-US"/>
              <a:t>Rule:</a:t>
            </a:r>
          </a:p>
          <a:p>
            <a:pPr lvl="1" eaLnBrk="1" hangingPunct="1">
              <a:defRPr/>
            </a:pPr>
            <a:r>
              <a:rPr lang="en-US"/>
              <a:t>Make </a:t>
            </a:r>
            <a:r>
              <a:rPr lang="en-US" i="1"/>
              <a:t>k</a:t>
            </a:r>
            <a:r>
              <a:rPr lang="en-US"/>
              <a:t> copies of sign bit:</a:t>
            </a:r>
          </a:p>
          <a:p>
            <a:pPr lvl="1" eaLnBrk="1" hangingPunct="1">
              <a:defRPr/>
            </a:pPr>
            <a:r>
              <a:rPr lang="en-US" b="0" i="1"/>
              <a:t>X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</a:t>
            </a:r>
            <a:r>
              <a:rPr lang="en-US"/>
              <a:t> = 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–1 </a:t>
            </a:r>
            <a:r>
              <a:rPr lang="en-US"/>
              <a:t>, </a:t>
            </a:r>
            <a:r>
              <a:rPr lang="en-US" b="0" i="1"/>
              <a:t>x</a:t>
            </a:r>
            <a:r>
              <a:rPr lang="en-US" b="0" i="1" baseline="-25000"/>
              <a:t>w</a:t>
            </a:r>
            <a:r>
              <a:rPr lang="en-US" b="0" baseline="-25000"/>
              <a:t>–2 </a:t>
            </a:r>
            <a:r>
              <a:rPr lang="en-US"/>
              <a:t>,…, </a:t>
            </a:r>
            <a:r>
              <a:rPr lang="en-US" b="0" i="1"/>
              <a:t>x</a:t>
            </a:r>
            <a:r>
              <a:rPr lang="en-US" b="0" baseline="-25000"/>
              <a:t>0</a:t>
            </a:r>
          </a:p>
          <a:p>
            <a:pPr eaLnBrk="1" hangingPunct="1">
              <a:defRPr/>
            </a:pPr>
            <a:endParaRPr lang="en-US"/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3276600" y="3733800"/>
            <a:ext cx="1296988" cy="77788"/>
          </a:xfrm>
          <a:custGeom>
            <a:avLst/>
            <a:gdLst>
              <a:gd name="T0" fmla="*/ 0 w 817"/>
              <a:gd name="T1" fmla="*/ 0 h 49"/>
              <a:gd name="T2" fmla="*/ 0 w 817"/>
              <a:gd name="T3" fmla="*/ 2147483647 h 49"/>
              <a:gd name="T4" fmla="*/ 2147483647 w 817"/>
              <a:gd name="T5" fmla="*/ 2147483647 h 49"/>
              <a:gd name="T6" fmla="*/ 2147483647 w 817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817" h="49">
                <a:moveTo>
                  <a:pt x="0" y="0"/>
                </a:moveTo>
                <a:lnTo>
                  <a:pt x="0" y="48"/>
                </a:lnTo>
                <a:lnTo>
                  <a:pt x="816" y="48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971803" y="3962403"/>
            <a:ext cx="17510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600" i="1"/>
              <a:t>k</a:t>
            </a:r>
            <a:r>
              <a:rPr lang="en-US" altLang="en-US" sz="1600"/>
              <a:t> copies of MSB</a:t>
            </a:r>
          </a:p>
        </p:txBody>
      </p:sp>
      <p:grpSp>
        <p:nvGrpSpPr>
          <p:cNvPr id="37894" name="Group 81"/>
          <p:cNvGrpSpPr>
            <a:grpSpLocks/>
          </p:cNvGrpSpPr>
          <p:nvPr/>
        </p:nvGrpSpPr>
        <p:grpSpPr bwMode="auto">
          <a:xfrm>
            <a:off x="3429000" y="3887788"/>
            <a:ext cx="5181600" cy="2817812"/>
            <a:chOff x="1392" y="2104"/>
            <a:chExt cx="3264" cy="1775"/>
          </a:xfrm>
        </p:grpSpPr>
        <p:grpSp>
          <p:nvGrpSpPr>
            <p:cNvPr id="37895" name="Group 74"/>
            <p:cNvGrpSpPr>
              <a:grpSpLocks/>
            </p:cNvGrpSpPr>
            <p:nvPr/>
          </p:nvGrpSpPr>
          <p:grpSpPr bwMode="auto">
            <a:xfrm>
              <a:off x="1392" y="2352"/>
              <a:ext cx="3264" cy="1248"/>
              <a:chOff x="1392" y="2352"/>
              <a:chExt cx="3264" cy="1248"/>
            </a:xfrm>
          </p:grpSpPr>
          <p:grpSp>
            <p:nvGrpSpPr>
              <p:cNvPr id="37902" name="Group 73"/>
              <p:cNvGrpSpPr>
                <a:grpSpLocks/>
              </p:cNvGrpSpPr>
              <p:nvPr/>
            </p:nvGrpSpPr>
            <p:grpSpPr bwMode="auto">
              <a:xfrm>
                <a:off x="2928" y="2400"/>
                <a:ext cx="1728" cy="144"/>
                <a:chOff x="2928" y="2400"/>
                <a:chExt cx="1728" cy="144"/>
              </a:xfrm>
            </p:grpSpPr>
            <p:sp>
              <p:nvSpPr>
                <p:cNvPr id="37930" name="Rectangle 37"/>
                <p:cNvSpPr>
                  <a:spLocks noChangeArrowheads="1"/>
                </p:cNvSpPr>
                <p:nvPr/>
              </p:nvSpPr>
              <p:spPr bwMode="auto">
                <a:xfrm>
                  <a:off x="2928" y="2400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1" name="Rectangle 38"/>
                <p:cNvSpPr>
                  <a:spLocks noChangeArrowheads="1"/>
                </p:cNvSpPr>
                <p:nvPr/>
              </p:nvSpPr>
              <p:spPr bwMode="auto">
                <a:xfrm>
                  <a:off x="307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2" name="Rectangle 39"/>
                <p:cNvSpPr>
                  <a:spLocks noChangeArrowheads="1"/>
                </p:cNvSpPr>
                <p:nvPr/>
              </p:nvSpPr>
              <p:spPr bwMode="auto">
                <a:xfrm>
                  <a:off x="3216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3" name="Rectangle 40"/>
                <p:cNvSpPr>
                  <a:spLocks noChangeArrowheads="1"/>
                </p:cNvSpPr>
                <p:nvPr/>
              </p:nvSpPr>
              <p:spPr bwMode="auto">
                <a:xfrm>
                  <a:off x="4224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4" name="Rectangle 41"/>
                <p:cNvSpPr>
                  <a:spLocks noChangeArrowheads="1"/>
                </p:cNvSpPr>
                <p:nvPr/>
              </p:nvSpPr>
              <p:spPr bwMode="auto">
                <a:xfrm>
                  <a:off x="4368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5" name="Rectangle 42"/>
                <p:cNvSpPr>
                  <a:spLocks noChangeArrowheads="1"/>
                </p:cNvSpPr>
                <p:nvPr/>
              </p:nvSpPr>
              <p:spPr bwMode="auto">
                <a:xfrm>
                  <a:off x="4512" y="2400"/>
                  <a:ext cx="14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36" name="Rectangle 43"/>
                <p:cNvSpPr>
                  <a:spLocks noChangeArrowheads="1"/>
                </p:cNvSpPr>
                <p:nvPr/>
              </p:nvSpPr>
              <p:spPr bwMode="auto">
                <a:xfrm>
                  <a:off x="3360" y="2400"/>
                  <a:ext cx="864" cy="144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</p:grpSp>
          <p:sp>
            <p:nvSpPr>
              <p:cNvPr id="37903" name="Rectangle 44"/>
              <p:cNvSpPr>
                <a:spLocks noChangeArrowheads="1"/>
              </p:cNvSpPr>
              <p:nvPr/>
            </p:nvSpPr>
            <p:spPr bwMode="auto">
              <a:xfrm>
                <a:off x="2544" y="2352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endParaRPr lang="en-US" altLang="en-US" b="0">
                  <a:latin typeface="Symbol" pitchFamily="18" charset="2"/>
                </a:endParaRPr>
              </a:p>
            </p:txBody>
          </p:sp>
          <p:sp>
            <p:nvSpPr>
              <p:cNvPr id="37904" name="Rectangle 45"/>
              <p:cNvSpPr>
                <a:spLocks noChangeArrowheads="1"/>
              </p:cNvSpPr>
              <p:nvPr/>
            </p:nvSpPr>
            <p:spPr bwMode="auto">
              <a:xfrm>
                <a:off x="1392" y="3360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i="1">
                    <a:latin typeface="Times"/>
                  </a:rPr>
                  <a:t>X</a:t>
                </a:r>
                <a:r>
                  <a:rPr lang="en-US" altLang="en-US" b="0">
                    <a:latin typeface="Times"/>
                  </a:rPr>
                  <a:t> </a:t>
                </a:r>
                <a:r>
                  <a:rPr lang="en-US" altLang="en-US" b="0">
                    <a:latin typeface="Symbol" pitchFamily="18" charset="2"/>
                  </a:rPr>
                  <a:t></a:t>
                </a:r>
              </a:p>
            </p:txBody>
          </p:sp>
          <p:sp>
            <p:nvSpPr>
              <p:cNvPr id="37905" name="Line 46"/>
              <p:cNvSpPr>
                <a:spLocks noChangeShapeType="1"/>
              </p:cNvSpPr>
              <p:nvPr/>
            </p:nvSpPr>
            <p:spPr bwMode="auto">
              <a:xfrm>
                <a:off x="302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6" name="Line 47"/>
              <p:cNvSpPr>
                <a:spLocks noChangeShapeType="1"/>
              </p:cNvSpPr>
              <p:nvPr/>
            </p:nvSpPr>
            <p:spPr bwMode="auto">
              <a:xfrm flipH="1">
                <a:off x="2880" y="2592"/>
                <a:ext cx="14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37907" name="Group 72"/>
              <p:cNvGrpSpPr>
                <a:grpSpLocks/>
              </p:cNvGrpSpPr>
              <p:nvPr/>
            </p:nvGrpSpPr>
            <p:grpSpPr bwMode="auto">
              <a:xfrm>
                <a:off x="1824" y="3456"/>
                <a:ext cx="2832" cy="144"/>
                <a:chOff x="1824" y="3456"/>
                <a:chExt cx="2832" cy="144"/>
              </a:xfrm>
            </p:grpSpPr>
            <p:sp>
              <p:nvSpPr>
                <p:cNvPr id="37917" name="Rectangle 49"/>
                <p:cNvSpPr>
                  <a:spLocks noChangeArrowheads="1"/>
                </p:cNvSpPr>
                <p:nvPr/>
              </p:nvSpPr>
              <p:spPr bwMode="auto">
                <a:xfrm>
                  <a:off x="2112" y="3456"/>
                  <a:ext cx="528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r>
                    <a:rPr lang="en-US" altLang="en-US" b="0">
                      <a:latin typeface="Courier New" pitchFamily="49" charset="0"/>
                    </a:rPr>
                    <a:t>• • •</a:t>
                  </a:r>
                </a:p>
              </p:txBody>
            </p:sp>
            <p:sp>
              <p:nvSpPr>
                <p:cNvPr id="37918" name="Rectangle 50"/>
                <p:cNvSpPr>
                  <a:spLocks noChangeArrowheads="1"/>
                </p:cNvSpPr>
                <p:nvPr/>
              </p:nvSpPr>
              <p:spPr bwMode="auto">
                <a:xfrm>
                  <a:off x="278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19" name="Rectangle 51"/>
                <p:cNvSpPr>
                  <a:spLocks noChangeArrowheads="1"/>
                </p:cNvSpPr>
                <p:nvPr/>
              </p:nvSpPr>
              <p:spPr bwMode="auto">
                <a:xfrm>
                  <a:off x="2640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0" name="Rectangle 52"/>
                <p:cNvSpPr>
                  <a:spLocks noChangeArrowheads="1"/>
                </p:cNvSpPr>
                <p:nvPr/>
              </p:nvSpPr>
              <p:spPr bwMode="auto">
                <a:xfrm>
                  <a:off x="1968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sp>
              <p:nvSpPr>
                <p:cNvPr id="37921" name="Rectangle 53"/>
                <p:cNvSpPr>
                  <a:spLocks noChangeArrowheads="1"/>
                </p:cNvSpPr>
                <p:nvPr/>
              </p:nvSpPr>
              <p:spPr bwMode="auto">
                <a:xfrm>
                  <a:off x="1824" y="3456"/>
                  <a:ext cx="144" cy="144"/>
                </a:xfrm>
                <a:prstGeom prst="rect">
                  <a:avLst/>
                </a:prstGeom>
                <a:solidFill>
                  <a:schemeClr val="bg2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</a:pPr>
                  <a:endParaRPr lang="en-US" altLang="en-US" b="0">
                    <a:latin typeface="Courier New" pitchFamily="49" charset="0"/>
                  </a:endParaRPr>
                </a:p>
              </p:txBody>
            </p:sp>
            <p:grpSp>
              <p:nvGrpSpPr>
                <p:cNvPr id="37922" name="Group 71"/>
                <p:cNvGrpSpPr>
                  <a:grpSpLocks/>
                </p:cNvGrpSpPr>
                <p:nvPr/>
              </p:nvGrpSpPr>
              <p:grpSpPr bwMode="auto">
                <a:xfrm>
                  <a:off x="2928" y="3456"/>
                  <a:ext cx="1728" cy="144"/>
                  <a:chOff x="2928" y="3456"/>
                  <a:chExt cx="1728" cy="144"/>
                </a:xfrm>
              </p:grpSpPr>
              <p:sp>
                <p:nvSpPr>
                  <p:cNvPr id="37923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456"/>
                    <a:ext cx="144" cy="144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4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307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5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216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6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4224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7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4368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512" y="3456"/>
                    <a:ext cx="14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endParaRPr lang="en-US" altLang="en-US" b="0">
                      <a:latin typeface="Courier New" pitchFamily="49" charset="0"/>
                    </a:endParaRPr>
                  </a:p>
                </p:txBody>
              </p:sp>
              <p:sp>
                <p:nvSpPr>
                  <p:cNvPr id="37929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3456"/>
                    <a:ext cx="864" cy="14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5pPr>
                    <a:lvl6pPr marL="25146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6pPr>
                    <a:lvl7pPr marL="29718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7pPr>
                    <a:lvl8pPr marL="34290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8pPr>
                    <a:lvl9pPr marL="3886200" indent="-228600" algn="ctr" eaLnBrk="0" fontAlgn="base" hangingPunct="0">
                      <a:lnSpc>
                        <a:spcPct val="9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 pitchFamily="-124" charset="0"/>
                      </a:defRPr>
                    </a:lvl9pPr>
                  </a:lstStyle>
                  <a:p>
                    <a:pPr>
                      <a:lnSpc>
                        <a:spcPct val="100000"/>
                      </a:lnSpc>
                    </a:pPr>
                    <a:r>
                      <a:rPr lang="en-US" altLang="en-US" b="0">
                        <a:latin typeface="Courier New" pitchFamily="49" charset="0"/>
                      </a:rPr>
                      <a:t>• • •</a:t>
                    </a:r>
                  </a:p>
                </p:txBody>
              </p:sp>
            </p:grpSp>
          </p:grpSp>
          <p:sp>
            <p:nvSpPr>
              <p:cNvPr id="37908" name="Line 62"/>
              <p:cNvSpPr>
                <a:spLocks noChangeShapeType="1"/>
              </p:cNvSpPr>
              <p:nvPr/>
            </p:nvSpPr>
            <p:spPr bwMode="auto">
              <a:xfrm flipH="1">
                <a:off x="2736" y="2592"/>
                <a:ext cx="288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09" name="Line 63"/>
              <p:cNvSpPr>
                <a:spLocks noChangeShapeType="1"/>
              </p:cNvSpPr>
              <p:nvPr/>
            </p:nvSpPr>
            <p:spPr bwMode="auto">
              <a:xfrm flipH="1">
                <a:off x="2064" y="2592"/>
                <a:ext cx="96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0" name="Line 64"/>
              <p:cNvSpPr>
                <a:spLocks noChangeShapeType="1"/>
              </p:cNvSpPr>
              <p:nvPr/>
            </p:nvSpPr>
            <p:spPr bwMode="auto">
              <a:xfrm flipH="1">
                <a:off x="1920" y="2592"/>
                <a:ext cx="1104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1" name="Line 65"/>
              <p:cNvSpPr>
                <a:spLocks noChangeShapeType="1"/>
              </p:cNvSpPr>
              <p:nvPr/>
            </p:nvSpPr>
            <p:spPr bwMode="auto">
              <a:xfrm>
                <a:off x="316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2" name="Line 66"/>
              <p:cNvSpPr>
                <a:spLocks noChangeShapeType="1"/>
              </p:cNvSpPr>
              <p:nvPr/>
            </p:nvSpPr>
            <p:spPr bwMode="auto">
              <a:xfrm>
                <a:off x="3312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3" name="Line 67"/>
              <p:cNvSpPr>
                <a:spLocks noChangeShapeType="1"/>
              </p:cNvSpPr>
              <p:nvPr/>
            </p:nvSpPr>
            <p:spPr bwMode="auto">
              <a:xfrm>
                <a:off x="4320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4" name="Line 68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5" name="Line 69"/>
              <p:cNvSpPr>
                <a:spLocks noChangeShapeType="1"/>
              </p:cNvSpPr>
              <p:nvPr/>
            </p:nvSpPr>
            <p:spPr bwMode="auto">
              <a:xfrm>
                <a:off x="4608" y="2592"/>
                <a:ext cx="0" cy="8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16" name="Rectangle 70"/>
              <p:cNvSpPr>
                <a:spLocks noChangeArrowheads="1"/>
              </p:cNvSpPr>
              <p:nvPr/>
            </p:nvSpPr>
            <p:spPr bwMode="auto">
              <a:xfrm>
                <a:off x="2352" y="3120"/>
                <a:ext cx="451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1400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37896" name="Line 75"/>
            <p:cNvSpPr>
              <a:spLocks noChangeShapeType="1"/>
            </p:cNvSpPr>
            <p:nvPr/>
          </p:nvSpPr>
          <p:spPr bwMode="auto">
            <a:xfrm>
              <a:off x="2928" y="2208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7" name="Rectangle 76"/>
            <p:cNvSpPr>
              <a:spLocks noChangeArrowheads="1"/>
            </p:cNvSpPr>
            <p:nvPr/>
          </p:nvSpPr>
          <p:spPr bwMode="auto">
            <a:xfrm>
              <a:off x="3696" y="2104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898" name="Line 77"/>
            <p:cNvSpPr>
              <a:spLocks noChangeShapeType="1"/>
            </p:cNvSpPr>
            <p:nvPr/>
          </p:nvSpPr>
          <p:spPr bwMode="auto">
            <a:xfrm>
              <a:off x="2928" y="3744"/>
              <a:ext cx="17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9" name="Rectangle 78"/>
            <p:cNvSpPr>
              <a:spLocks noChangeArrowheads="1"/>
            </p:cNvSpPr>
            <p:nvPr/>
          </p:nvSpPr>
          <p:spPr bwMode="auto">
            <a:xfrm>
              <a:off x="3696" y="3640"/>
              <a:ext cx="22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w</a:t>
              </a:r>
            </a:p>
          </p:txBody>
        </p:sp>
        <p:sp>
          <p:nvSpPr>
            <p:cNvPr id="37900" name="Line 79"/>
            <p:cNvSpPr>
              <a:spLocks noChangeShapeType="1"/>
            </p:cNvSpPr>
            <p:nvPr/>
          </p:nvSpPr>
          <p:spPr bwMode="auto">
            <a:xfrm>
              <a:off x="1824" y="3744"/>
              <a:ext cx="11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1" name="Rectangle 80"/>
            <p:cNvSpPr>
              <a:spLocks noChangeArrowheads="1"/>
            </p:cNvSpPr>
            <p:nvPr/>
          </p:nvSpPr>
          <p:spPr bwMode="auto">
            <a:xfrm>
              <a:off x="2208" y="3648"/>
              <a:ext cx="188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 i="1"/>
                <a:t>k</a:t>
              </a:r>
            </a:p>
          </p:txBody>
        </p:sp>
      </p:grp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Sign Extension Example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Converting from smaller to larger integer data type</a:t>
            </a:r>
          </a:p>
          <a:p>
            <a:pPr lvl="1" eaLnBrk="1" hangingPunct="1"/>
            <a:r>
              <a:rPr lang="en-US" altLang="en-US" dirty="0"/>
              <a:t>C automatically performs sign extension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3657600" y="1143003"/>
            <a:ext cx="4191000" cy="12287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x =  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     ix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)x; 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short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y = -15213;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     </a:t>
            </a:r>
            <a:r>
              <a:rPr lang="en-US" altLang="en-US" dirty="0" err="1">
                <a:latin typeface="Courier New" pitchFamily="49" charset="0"/>
              </a:rPr>
              <a:t>iy</a:t>
            </a:r>
            <a:r>
              <a:rPr lang="en-US" altLang="en-US" dirty="0">
                <a:latin typeface="Courier New" pitchFamily="49" charset="0"/>
              </a:rPr>
              <a:t> 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)y;</a:t>
            </a:r>
          </a:p>
        </p:txBody>
      </p:sp>
      <p:sp>
        <p:nvSpPr>
          <p:cNvPr id="38917" name="Rectangle 16"/>
          <p:cNvSpPr>
            <a:spLocks noChangeArrowheads="1"/>
          </p:cNvSpPr>
          <p:nvPr/>
        </p:nvSpPr>
        <p:spPr bwMode="auto">
          <a:xfrm>
            <a:off x="26336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3606803" y="2863850"/>
            <a:ext cx="17463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8919" name="Rectangle 22"/>
          <p:cNvSpPr>
            <a:spLocks noChangeArrowheads="1"/>
          </p:cNvSpPr>
          <p:nvPr/>
        </p:nvSpPr>
        <p:spPr bwMode="auto">
          <a:xfrm>
            <a:off x="5262563" y="2863850"/>
            <a:ext cx="19050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grpSp>
        <p:nvGrpSpPr>
          <p:cNvPr id="38920" name="Group 115"/>
          <p:cNvGrpSpPr>
            <a:grpSpLocks/>
          </p:cNvGrpSpPr>
          <p:nvPr/>
        </p:nvGrpSpPr>
        <p:grpSpPr bwMode="auto">
          <a:xfrm>
            <a:off x="1879603" y="2844803"/>
            <a:ext cx="8432801" cy="1427163"/>
            <a:chOff x="224" y="1792"/>
            <a:chExt cx="5312" cy="899"/>
          </a:xfrm>
        </p:grpSpPr>
        <p:sp>
          <p:nvSpPr>
            <p:cNvPr id="38921" name="Rectangle 10"/>
            <p:cNvSpPr>
              <a:spLocks noChangeArrowheads="1"/>
            </p:cNvSpPr>
            <p:nvPr/>
          </p:nvSpPr>
          <p:spPr bwMode="auto">
            <a:xfrm>
              <a:off x="782" y="1808"/>
              <a:ext cx="5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Decimal</a:t>
              </a:r>
              <a:endParaRPr lang="en-US" altLang="en-US"/>
            </a:p>
          </p:txBody>
        </p:sp>
        <p:sp>
          <p:nvSpPr>
            <p:cNvPr id="38922" name="Rectangle 11"/>
            <p:cNvSpPr>
              <a:spLocks noChangeArrowheads="1"/>
            </p:cNvSpPr>
            <p:nvPr/>
          </p:nvSpPr>
          <p:spPr bwMode="auto">
            <a:xfrm>
              <a:off x="1742" y="1808"/>
              <a:ext cx="25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Hex</a:t>
              </a:r>
              <a:endParaRPr lang="en-US" altLang="en-US"/>
            </a:p>
          </p:txBody>
        </p:sp>
        <p:sp>
          <p:nvSpPr>
            <p:cNvPr id="38923" name="Rectangle 12"/>
            <p:cNvSpPr>
              <a:spLocks noChangeArrowheads="1"/>
            </p:cNvSpPr>
            <p:nvPr/>
          </p:nvSpPr>
          <p:spPr bwMode="auto">
            <a:xfrm>
              <a:off x="3772" y="1808"/>
              <a:ext cx="40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Binary</a:t>
              </a:r>
              <a:endParaRPr lang="en-US" altLang="en-US"/>
            </a:p>
          </p:txBody>
        </p:sp>
        <p:sp>
          <p:nvSpPr>
            <p:cNvPr id="38924" name="Rectangle 13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5" name="Rectangle 14"/>
            <p:cNvSpPr>
              <a:spLocks noChangeArrowheads="1"/>
            </p:cNvSpPr>
            <p:nvPr/>
          </p:nvSpPr>
          <p:spPr bwMode="auto">
            <a:xfrm>
              <a:off x="224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6" name="Rectangle 15"/>
            <p:cNvSpPr>
              <a:spLocks noChangeArrowheads="1"/>
            </p:cNvSpPr>
            <p:nvPr/>
          </p:nvSpPr>
          <p:spPr bwMode="auto">
            <a:xfrm>
              <a:off x="236" y="1792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7" name="Rectangle 17"/>
            <p:cNvSpPr>
              <a:spLocks noChangeArrowheads="1"/>
            </p:cNvSpPr>
            <p:nvPr/>
          </p:nvSpPr>
          <p:spPr bwMode="auto">
            <a:xfrm>
              <a:off x="699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8" name="Rectangle 18"/>
            <p:cNvSpPr>
              <a:spLocks noChangeArrowheads="1"/>
            </p:cNvSpPr>
            <p:nvPr/>
          </p:nvSpPr>
          <p:spPr bwMode="auto">
            <a:xfrm>
              <a:off x="711" y="1792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29" name="Rectangle 20"/>
            <p:cNvSpPr>
              <a:spLocks noChangeArrowheads="1"/>
            </p:cNvSpPr>
            <p:nvPr/>
          </p:nvSpPr>
          <p:spPr bwMode="auto">
            <a:xfrm>
              <a:off x="1312" y="1792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0" name="Rectangle 21"/>
            <p:cNvSpPr>
              <a:spLocks noChangeArrowheads="1"/>
            </p:cNvSpPr>
            <p:nvPr/>
          </p:nvSpPr>
          <p:spPr bwMode="auto">
            <a:xfrm>
              <a:off x="1323" y="1792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1" name="Rectangle 23"/>
            <p:cNvSpPr>
              <a:spLocks noChangeArrowheads="1"/>
            </p:cNvSpPr>
            <p:nvPr/>
          </p:nvSpPr>
          <p:spPr bwMode="auto">
            <a:xfrm>
              <a:off x="2355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2" name="Rectangle 24"/>
            <p:cNvSpPr>
              <a:spLocks noChangeArrowheads="1"/>
            </p:cNvSpPr>
            <p:nvPr/>
          </p:nvSpPr>
          <p:spPr bwMode="auto">
            <a:xfrm>
              <a:off x="2367" y="1792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3" name="Rectangle 25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4" name="Rectangle 26"/>
            <p:cNvSpPr>
              <a:spLocks noChangeArrowheads="1"/>
            </p:cNvSpPr>
            <p:nvPr/>
          </p:nvSpPr>
          <p:spPr bwMode="auto">
            <a:xfrm>
              <a:off x="5523" y="1792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5" name="Rectangle 27"/>
            <p:cNvSpPr>
              <a:spLocks noChangeArrowheads="1"/>
            </p:cNvSpPr>
            <p:nvPr/>
          </p:nvSpPr>
          <p:spPr bwMode="auto">
            <a:xfrm>
              <a:off x="224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6" name="Rectangle 28"/>
            <p:cNvSpPr>
              <a:spLocks noChangeArrowheads="1"/>
            </p:cNvSpPr>
            <p:nvPr/>
          </p:nvSpPr>
          <p:spPr bwMode="auto">
            <a:xfrm>
              <a:off x="699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7" name="Rectangle 29"/>
            <p:cNvSpPr>
              <a:spLocks noChangeArrowheads="1"/>
            </p:cNvSpPr>
            <p:nvPr/>
          </p:nvSpPr>
          <p:spPr bwMode="auto">
            <a:xfrm>
              <a:off x="1312" y="1804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8" name="Rectangle 30"/>
            <p:cNvSpPr>
              <a:spLocks noChangeArrowheads="1"/>
            </p:cNvSpPr>
            <p:nvPr/>
          </p:nvSpPr>
          <p:spPr bwMode="auto">
            <a:xfrm>
              <a:off x="2355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39" name="Rectangle 31"/>
            <p:cNvSpPr>
              <a:spLocks noChangeArrowheads="1"/>
            </p:cNvSpPr>
            <p:nvPr/>
          </p:nvSpPr>
          <p:spPr bwMode="auto">
            <a:xfrm>
              <a:off x="5523" y="1804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0" name="Rectangle 32"/>
            <p:cNvSpPr>
              <a:spLocks noChangeArrowheads="1"/>
            </p:cNvSpPr>
            <p:nvPr/>
          </p:nvSpPr>
          <p:spPr bwMode="auto">
            <a:xfrm>
              <a:off x="316" y="1993"/>
              <a:ext cx="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x</a:t>
              </a:r>
              <a:endParaRPr lang="en-US" altLang="en-US"/>
            </a:p>
          </p:txBody>
        </p:sp>
        <p:sp>
          <p:nvSpPr>
            <p:cNvPr id="38941" name="Rectangle 33"/>
            <p:cNvSpPr>
              <a:spLocks noChangeArrowheads="1"/>
            </p:cNvSpPr>
            <p:nvPr/>
          </p:nvSpPr>
          <p:spPr bwMode="auto">
            <a:xfrm>
              <a:off x="905" y="1986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42" name="Rectangle 34"/>
            <p:cNvSpPr>
              <a:spLocks noChangeArrowheads="1"/>
            </p:cNvSpPr>
            <p:nvPr/>
          </p:nvSpPr>
          <p:spPr bwMode="auto">
            <a:xfrm>
              <a:off x="1928" y="1993"/>
              <a:ext cx="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3B 6D</a:t>
              </a:r>
              <a:endParaRPr lang="en-US" altLang="en-US"/>
            </a:p>
          </p:txBody>
        </p:sp>
        <p:sp>
          <p:nvSpPr>
            <p:cNvPr id="38943" name="Rectangle 35"/>
            <p:cNvSpPr>
              <a:spLocks noChangeArrowheads="1"/>
            </p:cNvSpPr>
            <p:nvPr/>
          </p:nvSpPr>
          <p:spPr bwMode="auto">
            <a:xfrm>
              <a:off x="4056" y="1993"/>
              <a:ext cx="14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00111011 01101101</a:t>
              </a:r>
              <a:endParaRPr lang="en-US" altLang="en-US"/>
            </a:p>
          </p:txBody>
        </p:sp>
        <p:sp>
          <p:nvSpPr>
            <p:cNvPr id="38944" name="Rectangle 36"/>
            <p:cNvSpPr>
              <a:spLocks noChangeArrowheads="1"/>
            </p:cNvSpPr>
            <p:nvPr/>
          </p:nvSpPr>
          <p:spPr bwMode="auto">
            <a:xfrm>
              <a:off x="224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5" name="Rectangle 37"/>
            <p:cNvSpPr>
              <a:spLocks noChangeArrowheads="1"/>
            </p:cNvSpPr>
            <p:nvPr/>
          </p:nvSpPr>
          <p:spPr bwMode="auto">
            <a:xfrm>
              <a:off x="236" y="1970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6" name="Rectangle 38"/>
            <p:cNvSpPr>
              <a:spLocks noChangeArrowheads="1"/>
            </p:cNvSpPr>
            <p:nvPr/>
          </p:nvSpPr>
          <p:spPr bwMode="auto">
            <a:xfrm>
              <a:off x="699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7" name="Rectangle 39"/>
            <p:cNvSpPr>
              <a:spLocks noChangeArrowheads="1"/>
            </p:cNvSpPr>
            <p:nvPr/>
          </p:nvSpPr>
          <p:spPr bwMode="auto">
            <a:xfrm>
              <a:off x="711" y="1970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8" name="Rectangle 40"/>
            <p:cNvSpPr>
              <a:spLocks noChangeArrowheads="1"/>
            </p:cNvSpPr>
            <p:nvPr/>
          </p:nvSpPr>
          <p:spPr bwMode="auto">
            <a:xfrm>
              <a:off x="1312" y="1970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49" name="Rectangle 41"/>
            <p:cNvSpPr>
              <a:spLocks noChangeArrowheads="1"/>
            </p:cNvSpPr>
            <p:nvPr/>
          </p:nvSpPr>
          <p:spPr bwMode="auto">
            <a:xfrm>
              <a:off x="1323" y="1970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0" name="Rectangle 42"/>
            <p:cNvSpPr>
              <a:spLocks noChangeArrowheads="1"/>
            </p:cNvSpPr>
            <p:nvPr/>
          </p:nvSpPr>
          <p:spPr bwMode="auto">
            <a:xfrm>
              <a:off x="2355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1" name="Rectangle 43"/>
            <p:cNvSpPr>
              <a:spLocks noChangeArrowheads="1"/>
            </p:cNvSpPr>
            <p:nvPr/>
          </p:nvSpPr>
          <p:spPr bwMode="auto">
            <a:xfrm>
              <a:off x="2367" y="1970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2" name="Rectangle 44"/>
            <p:cNvSpPr>
              <a:spLocks noChangeArrowheads="1"/>
            </p:cNvSpPr>
            <p:nvPr/>
          </p:nvSpPr>
          <p:spPr bwMode="auto">
            <a:xfrm>
              <a:off x="5523" y="1970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3" name="Rectangle 45"/>
            <p:cNvSpPr>
              <a:spLocks noChangeArrowheads="1"/>
            </p:cNvSpPr>
            <p:nvPr/>
          </p:nvSpPr>
          <p:spPr bwMode="auto">
            <a:xfrm>
              <a:off x="224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4" name="Rectangle 46"/>
            <p:cNvSpPr>
              <a:spLocks noChangeArrowheads="1"/>
            </p:cNvSpPr>
            <p:nvPr/>
          </p:nvSpPr>
          <p:spPr bwMode="auto">
            <a:xfrm>
              <a:off x="699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5" name="Rectangle 47"/>
            <p:cNvSpPr>
              <a:spLocks noChangeArrowheads="1"/>
            </p:cNvSpPr>
            <p:nvPr/>
          </p:nvSpPr>
          <p:spPr bwMode="auto">
            <a:xfrm>
              <a:off x="1312" y="1982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6" name="Rectangle 48"/>
            <p:cNvSpPr>
              <a:spLocks noChangeArrowheads="1"/>
            </p:cNvSpPr>
            <p:nvPr/>
          </p:nvSpPr>
          <p:spPr bwMode="auto">
            <a:xfrm>
              <a:off x="2355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7" name="Rectangle 49"/>
            <p:cNvSpPr>
              <a:spLocks noChangeArrowheads="1"/>
            </p:cNvSpPr>
            <p:nvPr/>
          </p:nvSpPr>
          <p:spPr bwMode="auto">
            <a:xfrm>
              <a:off x="5523" y="1982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58" name="Rectangle 50"/>
            <p:cNvSpPr>
              <a:spLocks noChangeArrowheads="1"/>
            </p:cNvSpPr>
            <p:nvPr/>
          </p:nvSpPr>
          <p:spPr bwMode="auto">
            <a:xfrm>
              <a:off x="315" y="2170"/>
              <a:ext cx="1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ix</a:t>
              </a:r>
              <a:endParaRPr lang="en-US" altLang="en-US"/>
            </a:p>
          </p:txBody>
        </p:sp>
        <p:sp>
          <p:nvSpPr>
            <p:cNvPr id="38959" name="Rectangle 51"/>
            <p:cNvSpPr>
              <a:spLocks noChangeArrowheads="1"/>
            </p:cNvSpPr>
            <p:nvPr/>
          </p:nvSpPr>
          <p:spPr bwMode="auto">
            <a:xfrm>
              <a:off x="905" y="2164"/>
              <a:ext cx="40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15213</a:t>
              </a:r>
              <a:endParaRPr lang="en-US" altLang="en-US"/>
            </a:p>
          </p:txBody>
        </p:sp>
        <p:sp>
          <p:nvSpPr>
            <p:cNvPr id="38960" name="Rectangle 52"/>
            <p:cNvSpPr>
              <a:spLocks noChangeArrowheads="1"/>
            </p:cNvSpPr>
            <p:nvPr/>
          </p:nvSpPr>
          <p:spPr bwMode="auto">
            <a:xfrm>
              <a:off x="1407" y="2170"/>
              <a:ext cx="9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 00 3B 6D</a:t>
              </a:r>
              <a:endParaRPr lang="en-US" altLang="en-US"/>
            </a:p>
          </p:txBody>
        </p:sp>
        <p:sp>
          <p:nvSpPr>
            <p:cNvPr id="38961" name="Rectangle 53"/>
            <p:cNvSpPr>
              <a:spLocks noChangeArrowheads="1"/>
            </p:cNvSpPr>
            <p:nvPr/>
          </p:nvSpPr>
          <p:spPr bwMode="auto">
            <a:xfrm>
              <a:off x="2497" y="2170"/>
              <a:ext cx="303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00000000 00000000 00111011 01101101</a:t>
              </a:r>
              <a:endParaRPr lang="en-US" altLang="en-US"/>
            </a:p>
          </p:txBody>
        </p:sp>
        <p:sp>
          <p:nvSpPr>
            <p:cNvPr id="38962" name="Rectangle 54"/>
            <p:cNvSpPr>
              <a:spLocks noChangeArrowheads="1"/>
            </p:cNvSpPr>
            <p:nvPr/>
          </p:nvSpPr>
          <p:spPr bwMode="auto">
            <a:xfrm>
              <a:off x="224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3" name="Rectangle 55"/>
            <p:cNvSpPr>
              <a:spLocks noChangeArrowheads="1"/>
            </p:cNvSpPr>
            <p:nvPr/>
          </p:nvSpPr>
          <p:spPr bwMode="auto">
            <a:xfrm>
              <a:off x="236" y="2147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4" name="Rectangle 56"/>
            <p:cNvSpPr>
              <a:spLocks noChangeArrowheads="1"/>
            </p:cNvSpPr>
            <p:nvPr/>
          </p:nvSpPr>
          <p:spPr bwMode="auto">
            <a:xfrm>
              <a:off x="699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5" name="Rectangle 57"/>
            <p:cNvSpPr>
              <a:spLocks noChangeArrowheads="1"/>
            </p:cNvSpPr>
            <p:nvPr/>
          </p:nvSpPr>
          <p:spPr bwMode="auto">
            <a:xfrm>
              <a:off x="711" y="2147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6" name="Rectangle 58"/>
            <p:cNvSpPr>
              <a:spLocks noChangeArrowheads="1"/>
            </p:cNvSpPr>
            <p:nvPr/>
          </p:nvSpPr>
          <p:spPr bwMode="auto">
            <a:xfrm>
              <a:off x="1312" y="2147"/>
              <a:ext cx="11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7" name="Rectangle 59"/>
            <p:cNvSpPr>
              <a:spLocks noChangeArrowheads="1"/>
            </p:cNvSpPr>
            <p:nvPr/>
          </p:nvSpPr>
          <p:spPr bwMode="auto">
            <a:xfrm>
              <a:off x="1323" y="2147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8" name="Rectangle 60"/>
            <p:cNvSpPr>
              <a:spLocks noChangeArrowheads="1"/>
            </p:cNvSpPr>
            <p:nvPr/>
          </p:nvSpPr>
          <p:spPr bwMode="auto">
            <a:xfrm>
              <a:off x="2355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69" name="Rectangle 61"/>
            <p:cNvSpPr>
              <a:spLocks noChangeArrowheads="1"/>
            </p:cNvSpPr>
            <p:nvPr/>
          </p:nvSpPr>
          <p:spPr bwMode="auto">
            <a:xfrm>
              <a:off x="2367" y="2147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0" name="Rectangle 62"/>
            <p:cNvSpPr>
              <a:spLocks noChangeArrowheads="1"/>
            </p:cNvSpPr>
            <p:nvPr/>
          </p:nvSpPr>
          <p:spPr bwMode="auto">
            <a:xfrm>
              <a:off x="5523" y="2147"/>
              <a:ext cx="12" cy="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1" name="Rectangle 63"/>
            <p:cNvSpPr>
              <a:spLocks noChangeArrowheads="1"/>
            </p:cNvSpPr>
            <p:nvPr/>
          </p:nvSpPr>
          <p:spPr bwMode="auto">
            <a:xfrm>
              <a:off x="224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2" name="Rectangle 64"/>
            <p:cNvSpPr>
              <a:spLocks noChangeArrowheads="1"/>
            </p:cNvSpPr>
            <p:nvPr/>
          </p:nvSpPr>
          <p:spPr bwMode="auto">
            <a:xfrm>
              <a:off x="699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3" name="Rectangle 65"/>
            <p:cNvSpPr>
              <a:spLocks noChangeArrowheads="1"/>
            </p:cNvSpPr>
            <p:nvPr/>
          </p:nvSpPr>
          <p:spPr bwMode="auto">
            <a:xfrm>
              <a:off x="1312" y="2160"/>
              <a:ext cx="11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4" name="Rectangle 66"/>
            <p:cNvSpPr>
              <a:spLocks noChangeArrowheads="1"/>
            </p:cNvSpPr>
            <p:nvPr/>
          </p:nvSpPr>
          <p:spPr bwMode="auto">
            <a:xfrm>
              <a:off x="2355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5" name="Rectangle 67"/>
            <p:cNvSpPr>
              <a:spLocks noChangeArrowheads="1"/>
            </p:cNvSpPr>
            <p:nvPr/>
          </p:nvSpPr>
          <p:spPr bwMode="auto">
            <a:xfrm>
              <a:off x="5523" y="2160"/>
              <a:ext cx="12" cy="1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76" name="Rectangle 68"/>
            <p:cNvSpPr>
              <a:spLocks noChangeArrowheads="1"/>
            </p:cNvSpPr>
            <p:nvPr/>
          </p:nvSpPr>
          <p:spPr bwMode="auto">
            <a:xfrm>
              <a:off x="316" y="2348"/>
              <a:ext cx="87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y</a:t>
              </a:r>
              <a:endParaRPr lang="en-US" altLang="en-US"/>
            </a:p>
          </p:txBody>
        </p:sp>
        <p:sp>
          <p:nvSpPr>
            <p:cNvPr id="38977" name="Rectangle 69"/>
            <p:cNvSpPr>
              <a:spLocks noChangeArrowheads="1"/>
            </p:cNvSpPr>
            <p:nvPr/>
          </p:nvSpPr>
          <p:spPr bwMode="auto">
            <a:xfrm>
              <a:off x="857" y="2341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78" name="Rectangle 70"/>
            <p:cNvSpPr>
              <a:spLocks noChangeArrowheads="1"/>
            </p:cNvSpPr>
            <p:nvPr/>
          </p:nvSpPr>
          <p:spPr bwMode="auto">
            <a:xfrm>
              <a:off x="1928" y="2348"/>
              <a:ext cx="43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C4 93</a:t>
              </a:r>
              <a:endParaRPr lang="en-US" altLang="en-US"/>
            </a:p>
          </p:txBody>
        </p:sp>
        <p:sp>
          <p:nvSpPr>
            <p:cNvPr id="38979" name="Rectangle 71"/>
            <p:cNvSpPr>
              <a:spLocks noChangeArrowheads="1"/>
            </p:cNvSpPr>
            <p:nvPr/>
          </p:nvSpPr>
          <p:spPr bwMode="auto">
            <a:xfrm>
              <a:off x="4056" y="2348"/>
              <a:ext cx="147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11000100 10010011</a:t>
              </a:r>
              <a:endParaRPr lang="en-US" altLang="en-US"/>
            </a:p>
          </p:txBody>
        </p:sp>
        <p:sp>
          <p:nvSpPr>
            <p:cNvPr id="38980" name="Rectangle 72"/>
            <p:cNvSpPr>
              <a:spLocks noChangeArrowheads="1"/>
            </p:cNvSpPr>
            <p:nvPr/>
          </p:nvSpPr>
          <p:spPr bwMode="auto">
            <a:xfrm>
              <a:off x="224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1" name="Rectangle 73"/>
            <p:cNvSpPr>
              <a:spLocks noChangeArrowheads="1"/>
            </p:cNvSpPr>
            <p:nvPr/>
          </p:nvSpPr>
          <p:spPr bwMode="auto">
            <a:xfrm>
              <a:off x="236" y="2325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2" name="Rectangle 74"/>
            <p:cNvSpPr>
              <a:spLocks noChangeArrowheads="1"/>
            </p:cNvSpPr>
            <p:nvPr/>
          </p:nvSpPr>
          <p:spPr bwMode="auto">
            <a:xfrm>
              <a:off x="699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3" name="Rectangle 75"/>
            <p:cNvSpPr>
              <a:spLocks noChangeArrowheads="1"/>
            </p:cNvSpPr>
            <p:nvPr/>
          </p:nvSpPr>
          <p:spPr bwMode="auto">
            <a:xfrm>
              <a:off x="711" y="2325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4" name="Rectangle 76"/>
            <p:cNvSpPr>
              <a:spLocks noChangeArrowheads="1"/>
            </p:cNvSpPr>
            <p:nvPr/>
          </p:nvSpPr>
          <p:spPr bwMode="auto">
            <a:xfrm>
              <a:off x="1312" y="2325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5" name="Rectangle 77"/>
            <p:cNvSpPr>
              <a:spLocks noChangeArrowheads="1"/>
            </p:cNvSpPr>
            <p:nvPr/>
          </p:nvSpPr>
          <p:spPr bwMode="auto">
            <a:xfrm>
              <a:off x="1323" y="2325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6" name="Rectangle 78"/>
            <p:cNvSpPr>
              <a:spLocks noChangeArrowheads="1"/>
            </p:cNvSpPr>
            <p:nvPr/>
          </p:nvSpPr>
          <p:spPr bwMode="auto">
            <a:xfrm>
              <a:off x="2355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7" name="Rectangle 79"/>
            <p:cNvSpPr>
              <a:spLocks noChangeArrowheads="1"/>
            </p:cNvSpPr>
            <p:nvPr/>
          </p:nvSpPr>
          <p:spPr bwMode="auto">
            <a:xfrm>
              <a:off x="2367" y="2325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8" name="Rectangle 80"/>
            <p:cNvSpPr>
              <a:spLocks noChangeArrowheads="1"/>
            </p:cNvSpPr>
            <p:nvPr/>
          </p:nvSpPr>
          <p:spPr bwMode="auto">
            <a:xfrm>
              <a:off x="5523" y="2325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89" name="Rectangle 81"/>
            <p:cNvSpPr>
              <a:spLocks noChangeArrowheads="1"/>
            </p:cNvSpPr>
            <p:nvPr/>
          </p:nvSpPr>
          <p:spPr bwMode="auto">
            <a:xfrm>
              <a:off x="224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0" name="Rectangle 82"/>
            <p:cNvSpPr>
              <a:spLocks noChangeArrowheads="1"/>
            </p:cNvSpPr>
            <p:nvPr/>
          </p:nvSpPr>
          <p:spPr bwMode="auto">
            <a:xfrm>
              <a:off x="699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1" name="Rectangle 83"/>
            <p:cNvSpPr>
              <a:spLocks noChangeArrowheads="1"/>
            </p:cNvSpPr>
            <p:nvPr/>
          </p:nvSpPr>
          <p:spPr bwMode="auto">
            <a:xfrm>
              <a:off x="1312" y="2337"/>
              <a:ext cx="11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2" name="Rectangle 84"/>
            <p:cNvSpPr>
              <a:spLocks noChangeArrowheads="1"/>
            </p:cNvSpPr>
            <p:nvPr/>
          </p:nvSpPr>
          <p:spPr bwMode="auto">
            <a:xfrm>
              <a:off x="2355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3" name="Rectangle 85"/>
            <p:cNvSpPr>
              <a:spLocks noChangeArrowheads="1"/>
            </p:cNvSpPr>
            <p:nvPr/>
          </p:nvSpPr>
          <p:spPr bwMode="auto">
            <a:xfrm>
              <a:off x="5523" y="2337"/>
              <a:ext cx="12" cy="16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4" name="Rectangle 86"/>
            <p:cNvSpPr>
              <a:spLocks noChangeArrowheads="1"/>
            </p:cNvSpPr>
            <p:nvPr/>
          </p:nvSpPr>
          <p:spPr bwMode="auto">
            <a:xfrm>
              <a:off x="315" y="2526"/>
              <a:ext cx="174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iy</a:t>
              </a:r>
              <a:endParaRPr lang="en-US" altLang="en-US"/>
            </a:p>
          </p:txBody>
        </p:sp>
        <p:sp>
          <p:nvSpPr>
            <p:cNvPr id="38995" name="Rectangle 87"/>
            <p:cNvSpPr>
              <a:spLocks noChangeArrowheads="1"/>
            </p:cNvSpPr>
            <p:nvPr/>
          </p:nvSpPr>
          <p:spPr bwMode="auto">
            <a:xfrm>
              <a:off x="857" y="2519"/>
              <a:ext cx="44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Arial" pitchFamily="34" charset="0"/>
                </a:rPr>
                <a:t>-15213</a:t>
              </a:r>
              <a:endParaRPr lang="en-US" altLang="en-US"/>
            </a:p>
          </p:txBody>
        </p:sp>
        <p:sp>
          <p:nvSpPr>
            <p:cNvPr id="38996" name="Rectangle 88"/>
            <p:cNvSpPr>
              <a:spLocks noChangeArrowheads="1"/>
            </p:cNvSpPr>
            <p:nvPr/>
          </p:nvSpPr>
          <p:spPr bwMode="auto">
            <a:xfrm>
              <a:off x="1407" y="2526"/>
              <a:ext cx="955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FF FF C4 93</a:t>
              </a:r>
              <a:endParaRPr lang="en-US" altLang="en-US"/>
            </a:p>
          </p:txBody>
        </p:sp>
        <p:sp>
          <p:nvSpPr>
            <p:cNvPr id="38997" name="Rectangle 89"/>
            <p:cNvSpPr>
              <a:spLocks noChangeArrowheads="1"/>
            </p:cNvSpPr>
            <p:nvPr/>
          </p:nvSpPr>
          <p:spPr bwMode="auto">
            <a:xfrm>
              <a:off x="2497" y="2526"/>
              <a:ext cx="3039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r>
                <a:rPr lang="en-US" altLang="en-US" b="0">
                  <a:solidFill>
                    <a:srgbClr val="000000"/>
                  </a:solidFill>
                  <a:latin typeface="Courier New" pitchFamily="49" charset="0"/>
                </a:rPr>
                <a:t>11111111 11111111 11000100 10010011</a:t>
              </a:r>
              <a:endParaRPr lang="en-US" altLang="en-US"/>
            </a:p>
          </p:txBody>
        </p:sp>
        <p:sp>
          <p:nvSpPr>
            <p:cNvPr id="38998" name="Rectangle 90"/>
            <p:cNvSpPr>
              <a:spLocks noChangeArrowheads="1"/>
            </p:cNvSpPr>
            <p:nvPr/>
          </p:nvSpPr>
          <p:spPr bwMode="auto">
            <a:xfrm>
              <a:off x="224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8999" name="Rectangle 91"/>
            <p:cNvSpPr>
              <a:spLocks noChangeArrowheads="1"/>
            </p:cNvSpPr>
            <p:nvPr/>
          </p:nvSpPr>
          <p:spPr bwMode="auto">
            <a:xfrm>
              <a:off x="236" y="2503"/>
              <a:ext cx="463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0" name="Rectangle 92"/>
            <p:cNvSpPr>
              <a:spLocks noChangeArrowheads="1"/>
            </p:cNvSpPr>
            <p:nvPr/>
          </p:nvSpPr>
          <p:spPr bwMode="auto">
            <a:xfrm>
              <a:off x="699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1" name="Rectangle 93"/>
            <p:cNvSpPr>
              <a:spLocks noChangeArrowheads="1"/>
            </p:cNvSpPr>
            <p:nvPr/>
          </p:nvSpPr>
          <p:spPr bwMode="auto">
            <a:xfrm>
              <a:off x="711" y="2503"/>
              <a:ext cx="601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2" name="Rectangle 94"/>
            <p:cNvSpPr>
              <a:spLocks noChangeArrowheads="1"/>
            </p:cNvSpPr>
            <p:nvPr/>
          </p:nvSpPr>
          <p:spPr bwMode="auto">
            <a:xfrm>
              <a:off x="1312" y="2503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3" name="Rectangle 95"/>
            <p:cNvSpPr>
              <a:spLocks noChangeArrowheads="1"/>
            </p:cNvSpPr>
            <p:nvPr/>
          </p:nvSpPr>
          <p:spPr bwMode="auto">
            <a:xfrm>
              <a:off x="1323" y="2503"/>
              <a:ext cx="1032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4" name="Rectangle 96"/>
            <p:cNvSpPr>
              <a:spLocks noChangeArrowheads="1"/>
            </p:cNvSpPr>
            <p:nvPr/>
          </p:nvSpPr>
          <p:spPr bwMode="auto">
            <a:xfrm>
              <a:off x="2355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5" name="Rectangle 97"/>
            <p:cNvSpPr>
              <a:spLocks noChangeArrowheads="1"/>
            </p:cNvSpPr>
            <p:nvPr/>
          </p:nvSpPr>
          <p:spPr bwMode="auto">
            <a:xfrm>
              <a:off x="2367" y="2503"/>
              <a:ext cx="3156" cy="1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6" name="Rectangle 98"/>
            <p:cNvSpPr>
              <a:spLocks noChangeArrowheads="1"/>
            </p:cNvSpPr>
            <p:nvPr/>
          </p:nvSpPr>
          <p:spPr bwMode="auto">
            <a:xfrm>
              <a:off x="5523" y="2503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7" name="Rectangle 99"/>
            <p:cNvSpPr>
              <a:spLocks noChangeArrowheads="1"/>
            </p:cNvSpPr>
            <p:nvPr/>
          </p:nvSpPr>
          <p:spPr bwMode="auto">
            <a:xfrm>
              <a:off x="224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8" name="Rectangle 100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09" name="Rectangle 101"/>
            <p:cNvSpPr>
              <a:spLocks noChangeArrowheads="1"/>
            </p:cNvSpPr>
            <p:nvPr/>
          </p:nvSpPr>
          <p:spPr bwMode="auto">
            <a:xfrm>
              <a:off x="224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0" name="Rectangle 102"/>
            <p:cNvSpPr>
              <a:spLocks noChangeArrowheads="1"/>
            </p:cNvSpPr>
            <p:nvPr/>
          </p:nvSpPr>
          <p:spPr bwMode="auto">
            <a:xfrm>
              <a:off x="236" y="2679"/>
              <a:ext cx="463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1" name="Rectangle 103"/>
            <p:cNvSpPr>
              <a:spLocks noChangeArrowheads="1"/>
            </p:cNvSpPr>
            <p:nvPr/>
          </p:nvSpPr>
          <p:spPr bwMode="auto">
            <a:xfrm>
              <a:off x="699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2" name="Rectangle 104"/>
            <p:cNvSpPr>
              <a:spLocks noChangeArrowheads="1"/>
            </p:cNvSpPr>
            <p:nvPr/>
          </p:nvSpPr>
          <p:spPr bwMode="auto">
            <a:xfrm>
              <a:off x="699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3" name="Rectangle 105"/>
            <p:cNvSpPr>
              <a:spLocks noChangeArrowheads="1"/>
            </p:cNvSpPr>
            <p:nvPr/>
          </p:nvSpPr>
          <p:spPr bwMode="auto">
            <a:xfrm>
              <a:off x="711" y="2679"/>
              <a:ext cx="60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4" name="Rectangle 106"/>
            <p:cNvSpPr>
              <a:spLocks noChangeArrowheads="1"/>
            </p:cNvSpPr>
            <p:nvPr/>
          </p:nvSpPr>
          <p:spPr bwMode="auto">
            <a:xfrm>
              <a:off x="1312" y="2515"/>
              <a:ext cx="11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5" name="Rectangle 107"/>
            <p:cNvSpPr>
              <a:spLocks noChangeArrowheads="1"/>
            </p:cNvSpPr>
            <p:nvPr/>
          </p:nvSpPr>
          <p:spPr bwMode="auto">
            <a:xfrm>
              <a:off x="1312" y="2679"/>
              <a:ext cx="11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6" name="Rectangle 108"/>
            <p:cNvSpPr>
              <a:spLocks noChangeArrowheads="1"/>
            </p:cNvSpPr>
            <p:nvPr/>
          </p:nvSpPr>
          <p:spPr bwMode="auto">
            <a:xfrm>
              <a:off x="1323" y="2679"/>
              <a:ext cx="103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7" name="Rectangle 109"/>
            <p:cNvSpPr>
              <a:spLocks noChangeArrowheads="1"/>
            </p:cNvSpPr>
            <p:nvPr/>
          </p:nvSpPr>
          <p:spPr bwMode="auto">
            <a:xfrm>
              <a:off x="2355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8" name="Rectangle 110"/>
            <p:cNvSpPr>
              <a:spLocks noChangeArrowheads="1"/>
            </p:cNvSpPr>
            <p:nvPr/>
          </p:nvSpPr>
          <p:spPr bwMode="auto">
            <a:xfrm>
              <a:off x="2355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19" name="Rectangle 111"/>
            <p:cNvSpPr>
              <a:spLocks noChangeArrowheads="1"/>
            </p:cNvSpPr>
            <p:nvPr/>
          </p:nvSpPr>
          <p:spPr bwMode="auto">
            <a:xfrm>
              <a:off x="2367" y="2679"/>
              <a:ext cx="31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0" name="Rectangle 112"/>
            <p:cNvSpPr>
              <a:spLocks noChangeArrowheads="1"/>
            </p:cNvSpPr>
            <p:nvPr/>
          </p:nvSpPr>
          <p:spPr bwMode="auto">
            <a:xfrm>
              <a:off x="5523" y="2515"/>
              <a:ext cx="12" cy="16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1" name="Rectangle 113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022" name="Rectangle 114"/>
            <p:cNvSpPr>
              <a:spLocks noChangeArrowheads="1"/>
            </p:cNvSpPr>
            <p:nvPr/>
          </p:nvSpPr>
          <p:spPr bwMode="auto">
            <a:xfrm>
              <a:off x="5523" y="2679"/>
              <a:ext cx="12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Negating with Complement &amp; Increment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Claim: Following holds for 2’s complement</a:t>
            </a:r>
          </a:p>
          <a:p>
            <a:pPr lvl="1" eaLnBrk="1" hangingPunct="1">
              <a:buNone/>
              <a:tabLst>
                <a:tab pos="3200400" algn="l"/>
                <a:tab pos="4114800" algn="l"/>
              </a:tabLst>
              <a:defRPr/>
            </a:pP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~x + 1 == 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Complement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Observation: </a:t>
            </a:r>
            <a:r>
              <a:rPr lang="en-US" dirty="0">
                <a:latin typeface="Courier New" pitchFamily="49" charset="0"/>
              </a:rPr>
              <a:t>~x + x == 1111…11</a:t>
            </a:r>
            <a:r>
              <a:rPr lang="en-US" b="0" baseline="-25000" dirty="0"/>
              <a:t>2</a:t>
            </a:r>
            <a:r>
              <a:rPr lang="en-US" dirty="0">
                <a:latin typeface="Courier New" pitchFamily="49" charset="0"/>
              </a:rPr>
              <a:t> == -1</a:t>
            </a: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endParaRPr lang="en-US" dirty="0"/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Increment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~x + x + (-x + 1)	==	-1 + (-x + 1)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~x + 1		==	-x</a:t>
            </a:r>
          </a:p>
          <a:p>
            <a:pPr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Warning: Be cautious treating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 err="1"/>
              <a:t>’s</a:t>
            </a:r>
            <a:r>
              <a:rPr lang="en-US" dirty="0"/>
              <a:t> as integers</a:t>
            </a:r>
          </a:p>
          <a:p>
            <a:pPr lvl="1" eaLnBrk="1" hangingPunct="1">
              <a:tabLst>
                <a:tab pos="3200400" algn="l"/>
                <a:tab pos="4114800" algn="l"/>
              </a:tabLst>
              <a:defRPr/>
            </a:pPr>
            <a:r>
              <a:rPr lang="en-US" dirty="0"/>
              <a:t>OK here (associativity and commutativity hold)</a:t>
            </a:r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4572000" y="3048000"/>
            <a:ext cx="2971800" cy="1600200"/>
            <a:chOff x="2160" y="1968"/>
            <a:chExt cx="1872" cy="1008"/>
          </a:xfrm>
        </p:grpSpPr>
        <p:grpSp>
          <p:nvGrpSpPr>
            <p:cNvPr id="39945" name="Group 5"/>
            <p:cNvGrpSpPr>
              <a:grpSpLocks/>
            </p:cNvGrpSpPr>
            <p:nvPr/>
          </p:nvGrpSpPr>
          <p:grpSpPr bwMode="auto">
            <a:xfrm>
              <a:off x="2448" y="1968"/>
              <a:ext cx="1536" cy="288"/>
              <a:chOff x="2448" y="1968"/>
              <a:chExt cx="1536" cy="288"/>
            </a:xfrm>
          </p:grpSpPr>
          <p:sp>
            <p:nvSpPr>
              <p:cNvPr id="39968" name="Rectangle 6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9" name="Rectangle 7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0" name="Rectangle 8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1" name="Rectangle 9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2" name="Rectangle 10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73" name="Rectangle 11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4" name="Rectangle 12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5" name="Rectangle 13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76" name="Rectangle 14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 x</a:t>
                </a:r>
              </a:p>
            </p:txBody>
          </p:sp>
        </p:grpSp>
        <p:grpSp>
          <p:nvGrpSpPr>
            <p:cNvPr id="39946" name="Group 15"/>
            <p:cNvGrpSpPr>
              <a:grpSpLocks/>
            </p:cNvGrpSpPr>
            <p:nvPr/>
          </p:nvGrpSpPr>
          <p:grpSpPr bwMode="auto">
            <a:xfrm>
              <a:off x="2448" y="2304"/>
              <a:ext cx="1536" cy="288"/>
              <a:chOff x="2448" y="2448"/>
              <a:chExt cx="1536" cy="288"/>
            </a:xfrm>
          </p:grpSpPr>
          <p:sp>
            <p:nvSpPr>
              <p:cNvPr id="39959" name="Rectangle 16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0" name="Rectangle 17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1" name="Rectangle 18"/>
              <p:cNvSpPr>
                <a:spLocks noChangeArrowheads="1"/>
              </p:cNvSpPr>
              <p:nvPr/>
            </p:nvSpPr>
            <p:spPr bwMode="auto">
              <a:xfrm>
                <a:off x="312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2" name="Rectangle 19"/>
              <p:cNvSpPr>
                <a:spLocks noChangeArrowheads="1"/>
              </p:cNvSpPr>
              <p:nvPr/>
            </p:nvSpPr>
            <p:spPr bwMode="auto">
              <a:xfrm>
                <a:off x="3552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3" name="Rectangle 20"/>
              <p:cNvSpPr>
                <a:spLocks noChangeArrowheads="1"/>
              </p:cNvSpPr>
              <p:nvPr/>
            </p:nvSpPr>
            <p:spPr bwMode="auto">
              <a:xfrm>
                <a:off x="3696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64" name="Rectangle 21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5" name="Rectangle 22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6" name="Rectangle 23"/>
              <p:cNvSpPr>
                <a:spLocks noChangeArrowheads="1"/>
              </p:cNvSpPr>
              <p:nvPr/>
            </p:nvSpPr>
            <p:spPr bwMode="auto">
              <a:xfrm>
                <a:off x="3408" y="249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967" name="Rectangle 24"/>
              <p:cNvSpPr>
                <a:spLocks noChangeArrowheads="1"/>
              </p:cNvSpPr>
              <p:nvPr/>
            </p:nvSpPr>
            <p:spPr bwMode="auto">
              <a:xfrm>
                <a:off x="2448" y="244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~x</a:t>
                </a:r>
              </a:p>
            </p:txBody>
          </p:sp>
        </p:grpSp>
        <p:sp>
          <p:nvSpPr>
            <p:cNvPr id="39947" name="Rectangle 25"/>
            <p:cNvSpPr>
              <a:spLocks noChangeArrowheads="1"/>
            </p:cNvSpPr>
            <p:nvPr/>
          </p:nvSpPr>
          <p:spPr bwMode="auto">
            <a:xfrm>
              <a:off x="2160" y="2304"/>
              <a:ext cx="2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2400">
                  <a:latin typeface="Courier New" pitchFamily="49" charset="0"/>
                </a:rPr>
                <a:t>+</a:t>
              </a:r>
            </a:p>
          </p:txBody>
        </p:sp>
        <p:sp>
          <p:nvSpPr>
            <p:cNvPr id="39948" name="Line 26"/>
            <p:cNvSpPr>
              <a:spLocks noChangeShapeType="1"/>
            </p:cNvSpPr>
            <p:nvPr/>
          </p:nvSpPr>
          <p:spPr bwMode="auto">
            <a:xfrm>
              <a:off x="2208" y="2640"/>
              <a:ext cx="18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949" name="Group 27"/>
            <p:cNvGrpSpPr>
              <a:grpSpLocks/>
            </p:cNvGrpSpPr>
            <p:nvPr/>
          </p:nvGrpSpPr>
          <p:grpSpPr bwMode="auto">
            <a:xfrm>
              <a:off x="2448" y="2688"/>
              <a:ext cx="1536" cy="288"/>
              <a:chOff x="2448" y="1968"/>
              <a:chExt cx="1536" cy="288"/>
            </a:xfrm>
          </p:grpSpPr>
          <p:sp>
            <p:nvSpPr>
              <p:cNvPr id="39950" name="Rectangle 28"/>
              <p:cNvSpPr>
                <a:spLocks noChangeArrowheads="1"/>
              </p:cNvSpPr>
              <p:nvPr/>
            </p:nvSpPr>
            <p:spPr bwMode="auto">
              <a:xfrm>
                <a:off x="283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1" name="Rectangle 29"/>
              <p:cNvSpPr>
                <a:spLocks noChangeArrowheads="1"/>
              </p:cNvSpPr>
              <p:nvPr/>
            </p:nvSpPr>
            <p:spPr bwMode="auto">
              <a:xfrm>
                <a:off x="297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2" name="Rectangle 30"/>
              <p:cNvSpPr>
                <a:spLocks noChangeArrowheads="1"/>
              </p:cNvSpPr>
              <p:nvPr/>
            </p:nvSpPr>
            <p:spPr bwMode="auto">
              <a:xfrm>
                <a:off x="312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3" name="Rectangle 31"/>
              <p:cNvSpPr>
                <a:spLocks noChangeArrowheads="1"/>
              </p:cNvSpPr>
              <p:nvPr/>
            </p:nvSpPr>
            <p:spPr bwMode="auto">
              <a:xfrm>
                <a:off x="3552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4" name="Rectangle 32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5" name="Rectangle 33"/>
              <p:cNvSpPr>
                <a:spLocks noChangeArrowheads="1"/>
              </p:cNvSpPr>
              <p:nvPr/>
            </p:nvSpPr>
            <p:spPr bwMode="auto">
              <a:xfrm>
                <a:off x="3840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6" name="Rectangle 34"/>
              <p:cNvSpPr>
                <a:spLocks noChangeArrowheads="1"/>
              </p:cNvSpPr>
              <p:nvPr/>
            </p:nvSpPr>
            <p:spPr bwMode="auto">
              <a:xfrm>
                <a:off x="3264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7" name="Rectangle 35"/>
              <p:cNvSpPr>
                <a:spLocks noChangeArrowheads="1"/>
              </p:cNvSpPr>
              <p:nvPr/>
            </p:nvSpPr>
            <p:spPr bwMode="auto">
              <a:xfrm>
                <a:off x="3408" y="2016"/>
                <a:ext cx="144" cy="19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9958" name="Rectangle 36"/>
              <p:cNvSpPr>
                <a:spLocks noChangeArrowheads="1"/>
              </p:cNvSpPr>
              <p:nvPr/>
            </p:nvSpPr>
            <p:spPr bwMode="auto">
              <a:xfrm>
                <a:off x="2448" y="1968"/>
                <a:ext cx="3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en-US" altLang="en-US" sz="2400">
                    <a:latin typeface="Courier New" pitchFamily="49" charset="0"/>
                  </a:rPr>
                  <a:t>-1</a:t>
                </a:r>
              </a:p>
            </p:txBody>
          </p:sp>
        </p:grpSp>
      </p:grpSp>
      <p:sp>
        <p:nvSpPr>
          <p:cNvPr id="64549" name="Line 37"/>
          <p:cNvSpPr>
            <a:spLocks noChangeShapeType="1"/>
          </p:cNvSpPr>
          <p:nvPr/>
        </p:nvSpPr>
        <p:spPr bwMode="auto">
          <a:xfrm flipV="1">
            <a:off x="19050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0" name="Line 38"/>
          <p:cNvSpPr>
            <a:spLocks noChangeShapeType="1"/>
          </p:cNvSpPr>
          <p:nvPr/>
        </p:nvSpPr>
        <p:spPr bwMode="auto">
          <a:xfrm flipV="1">
            <a:off x="27432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1" name="Line 39"/>
          <p:cNvSpPr>
            <a:spLocks noChangeShapeType="1"/>
          </p:cNvSpPr>
          <p:nvPr/>
        </p:nvSpPr>
        <p:spPr bwMode="auto">
          <a:xfrm flipV="1">
            <a:off x="66294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52" name="Line 40"/>
          <p:cNvSpPr>
            <a:spLocks noChangeShapeType="1"/>
          </p:cNvSpPr>
          <p:nvPr/>
        </p:nvSpPr>
        <p:spPr bwMode="auto">
          <a:xfrm flipV="1">
            <a:off x="5105400" y="5105400"/>
            <a:ext cx="304800" cy="3048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9" grpId="0" animBg="1"/>
      <p:bldP spid="64550" grpId="0" animBg="1"/>
      <p:bldP spid="64551" grpId="0" animBg="1"/>
      <p:bldP spid="6455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Unsigned Addition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endParaRPr lang="en-US" dirty="0"/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Standard Addition Function</a:t>
            </a:r>
          </a:p>
          <a:p>
            <a:pPr lvl="1"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Ignores carry output</a:t>
            </a:r>
          </a:p>
          <a:p>
            <a:pPr eaLnBrk="1" hangingPunct="1"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dirty="0"/>
              <a:t>Implements Modular Arithmetic</a:t>
            </a:r>
          </a:p>
          <a:p>
            <a:pPr lvl="1" eaLnBrk="1" hangingPunct="1">
              <a:buNone/>
              <a:tabLst>
                <a:tab pos="800100" algn="l"/>
                <a:tab pos="1257300" algn="l"/>
                <a:tab pos="3035300" algn="l"/>
                <a:tab pos="3429000" algn="l"/>
              </a:tabLst>
              <a:defRPr/>
            </a:pPr>
            <a:r>
              <a:rPr lang="en-US" b="0" i="1" dirty="0"/>
              <a:t>s</a:t>
            </a:r>
            <a:r>
              <a:rPr lang="en-US" b="0" dirty="0"/>
              <a:t>		=	 </a:t>
            </a:r>
            <a:r>
              <a:rPr lang="en-US" b="0" dirty="0" err="1"/>
              <a:t>UAdd</a:t>
            </a:r>
            <a:r>
              <a:rPr lang="en-US" b="0" i="1" baseline="-25000" dirty="0" err="1"/>
              <a:t>w</a:t>
            </a:r>
            <a:r>
              <a:rPr lang="en-US" b="0" dirty="0"/>
              <a:t>(</a:t>
            </a:r>
            <a:r>
              <a:rPr lang="en-US" b="0" i="1" dirty="0"/>
              <a:t>u</a:t>
            </a:r>
            <a:r>
              <a:rPr lang="en-US" b="0" dirty="0"/>
              <a:t> , </a:t>
            </a:r>
            <a:r>
              <a:rPr lang="en-US" b="0" i="1" dirty="0"/>
              <a:t>v</a:t>
            </a:r>
            <a:r>
              <a:rPr lang="en-US" b="0" dirty="0"/>
              <a:t>)	=	</a:t>
            </a:r>
            <a:r>
              <a:rPr lang="en-US" b="0" i="1" dirty="0"/>
              <a:t>u</a:t>
            </a:r>
            <a:r>
              <a:rPr lang="en-US" b="0" dirty="0"/>
              <a:t> + </a:t>
            </a:r>
            <a:r>
              <a:rPr lang="en-US" b="0" i="1" dirty="0"/>
              <a:t>v</a:t>
            </a:r>
            <a:r>
              <a:rPr lang="en-US" b="0" dirty="0"/>
              <a:t>  mod 2</a:t>
            </a:r>
            <a:r>
              <a:rPr lang="en-US" b="0" i="1" baseline="30000" dirty="0"/>
              <a:t>w</a:t>
            </a:r>
          </a:p>
        </p:txBody>
      </p:sp>
      <p:graphicFrame>
        <p:nvGraphicFramePr>
          <p:cNvPr id="40964" name="Object 4"/>
          <p:cNvGraphicFramePr>
            <a:graphicFrameLocks/>
          </p:cNvGraphicFramePr>
          <p:nvPr/>
        </p:nvGraphicFramePr>
        <p:xfrm>
          <a:off x="4114800" y="5511800"/>
          <a:ext cx="4165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1" name="Equation" r:id="rId4" imgW="6096000" imgH="4064000" progId="Equation.3">
                  <p:embed/>
                </p:oleObj>
              </mc:Choice>
              <mc:Fallback>
                <p:oleObj name="Equation" r:id="rId4" imgW="6096000" imgH="4064000" progId="Equation.3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1808" b="80063"/>
                      <a:stretch>
                        <a:fillRect/>
                      </a:stretch>
                    </p:blipFill>
                    <p:spPr bwMode="auto">
                      <a:xfrm>
                        <a:off x="4114800" y="5511800"/>
                        <a:ext cx="4165600" cy="8128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254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965" name="Group 5"/>
          <p:cNvGrpSpPr>
            <a:grpSpLocks/>
          </p:cNvGrpSpPr>
          <p:nvPr/>
        </p:nvGrpSpPr>
        <p:grpSpPr bwMode="auto">
          <a:xfrm>
            <a:off x="6248400" y="1295400"/>
            <a:ext cx="2743200" cy="228600"/>
            <a:chOff x="2976" y="816"/>
            <a:chExt cx="1728" cy="144"/>
          </a:xfrm>
        </p:grpSpPr>
        <p:sp>
          <p:nvSpPr>
            <p:cNvPr id="41002" name="Rectangle 6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3" name="Rectangle 7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4" name="Rectangle 8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5" name="Rectangle 9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6" name="Rectangle 10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7" name="Rectangle 11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8" name="Rectangle 12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0966" name="Group 13"/>
          <p:cNvGrpSpPr>
            <a:grpSpLocks/>
          </p:cNvGrpSpPr>
          <p:nvPr/>
        </p:nvGrpSpPr>
        <p:grpSpPr bwMode="auto">
          <a:xfrm>
            <a:off x="6248400" y="1752600"/>
            <a:ext cx="2743200" cy="228600"/>
            <a:chOff x="2976" y="1104"/>
            <a:chExt cx="1728" cy="144"/>
          </a:xfrm>
        </p:grpSpPr>
        <p:sp>
          <p:nvSpPr>
            <p:cNvPr id="40995" name="Rectangle 14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6" name="Rectangle 15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7" name="Rectangle 16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8" name="Rectangle 17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99" name="Rectangle 18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0" name="Rectangle 19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1001" name="Rectangle 20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67" name="Rectangle 21"/>
          <p:cNvSpPr>
            <a:spLocks noChangeArrowheads="1"/>
          </p:cNvSpPr>
          <p:nvPr/>
        </p:nvSpPr>
        <p:spPr bwMode="auto">
          <a:xfrm>
            <a:off x="5638800" y="12192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0968" name="Rectangle 22"/>
          <p:cNvSpPr>
            <a:spLocks noChangeArrowheads="1"/>
          </p:cNvSpPr>
          <p:nvPr/>
        </p:nvSpPr>
        <p:spPr bwMode="auto">
          <a:xfrm>
            <a:off x="5638800" y="16764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0969" name="Line 23"/>
          <p:cNvSpPr>
            <a:spLocks noChangeShapeType="1"/>
          </p:cNvSpPr>
          <p:nvPr/>
        </p:nvSpPr>
        <p:spPr bwMode="auto">
          <a:xfrm>
            <a:off x="5257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4"/>
          <p:cNvSpPr>
            <a:spLocks noChangeArrowheads="1"/>
          </p:cNvSpPr>
          <p:nvPr/>
        </p:nvSpPr>
        <p:spPr bwMode="auto">
          <a:xfrm>
            <a:off x="5257803" y="16764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0971" name="Group 25"/>
          <p:cNvGrpSpPr>
            <a:grpSpLocks/>
          </p:cNvGrpSpPr>
          <p:nvPr/>
        </p:nvGrpSpPr>
        <p:grpSpPr bwMode="auto">
          <a:xfrm>
            <a:off x="6019800" y="2209800"/>
            <a:ext cx="2971800" cy="228600"/>
            <a:chOff x="2832" y="1392"/>
            <a:chExt cx="1872" cy="144"/>
          </a:xfrm>
        </p:grpSpPr>
        <p:grpSp>
          <p:nvGrpSpPr>
            <p:cNvPr id="40986" name="Group 26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0988" name="Rectangle 27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89" name="Rectangle 28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0" name="Rectangle 29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1" name="Rectangle 30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2" name="Rectangle 31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3" name="Rectangle 32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0994" name="Rectangle 33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0987" name="Rectangle 34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0972" name="Rectangle 35"/>
          <p:cNvSpPr>
            <a:spLocks noChangeArrowheads="1"/>
          </p:cNvSpPr>
          <p:nvPr/>
        </p:nvSpPr>
        <p:spPr bwMode="auto">
          <a:xfrm>
            <a:off x="5257800" y="2133603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0973" name="Group 36"/>
          <p:cNvGrpSpPr>
            <a:grpSpLocks/>
          </p:cNvGrpSpPr>
          <p:nvPr/>
        </p:nvGrpSpPr>
        <p:grpSpPr bwMode="auto">
          <a:xfrm>
            <a:off x="6248400" y="2667000"/>
            <a:ext cx="2743200" cy="228600"/>
            <a:chOff x="2976" y="1392"/>
            <a:chExt cx="1728" cy="144"/>
          </a:xfrm>
        </p:grpSpPr>
        <p:sp>
          <p:nvSpPr>
            <p:cNvPr id="40979" name="Rectangle 37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0" name="Rectangle 38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1" name="Rectangle 39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2" name="Rectangle 40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3" name="Rectangle 41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4" name="Rectangle 42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0985" name="Rectangle 43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0974" name="Line 44"/>
          <p:cNvSpPr>
            <a:spLocks noChangeShapeType="1"/>
          </p:cNvSpPr>
          <p:nvPr/>
        </p:nvSpPr>
        <p:spPr bwMode="auto">
          <a:xfrm>
            <a:off x="5257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Text Box 45"/>
          <p:cNvSpPr txBox="1">
            <a:spLocks noChangeArrowheads="1"/>
          </p:cNvSpPr>
          <p:nvPr/>
        </p:nvSpPr>
        <p:spPr bwMode="auto">
          <a:xfrm>
            <a:off x="1981200" y="2057403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0976" name="Text Box 46"/>
          <p:cNvSpPr txBox="1">
            <a:spLocks noChangeArrowheads="1"/>
          </p:cNvSpPr>
          <p:nvPr/>
        </p:nvSpPr>
        <p:spPr bwMode="auto">
          <a:xfrm>
            <a:off x="1981200" y="1371603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7" name="Text Box 47"/>
          <p:cNvSpPr txBox="1">
            <a:spLocks noChangeArrowheads="1"/>
          </p:cNvSpPr>
          <p:nvPr/>
        </p:nvSpPr>
        <p:spPr bwMode="auto">
          <a:xfrm>
            <a:off x="1981200" y="266700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0978" name="Rectangle 48"/>
          <p:cNvSpPr>
            <a:spLocks noChangeArrowheads="1"/>
          </p:cNvSpPr>
          <p:nvPr/>
        </p:nvSpPr>
        <p:spPr bwMode="auto">
          <a:xfrm>
            <a:off x="4546600" y="2667003"/>
            <a:ext cx="138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Two’s-Complement Addition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endParaRPr lang="en-US" dirty="0"/>
          </a:p>
          <a:p>
            <a:pPr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 err="1"/>
              <a:t>TAdd</a:t>
            </a:r>
            <a:r>
              <a:rPr lang="en-US" dirty="0"/>
              <a:t> and </a:t>
            </a:r>
            <a:r>
              <a:rPr lang="en-US" dirty="0" err="1"/>
              <a:t>UAdd</a:t>
            </a:r>
            <a:r>
              <a:rPr lang="en-US" dirty="0"/>
              <a:t> have identical bit-level behavior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Signed vs. unsigned addition in C: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s, t, u, v;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	s = 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 ((unsigned)u + (unsigned)v);</a:t>
            </a:r>
          </a:p>
          <a:p>
            <a:pPr lvl="1" eaLnBrk="1" hangingPunct="1">
              <a:buNone/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>
                <a:latin typeface="Courier New" pitchFamily="49" charset="0"/>
              </a:rPr>
              <a:t>  t = u + v</a:t>
            </a:r>
          </a:p>
          <a:p>
            <a:pPr lvl="1" eaLnBrk="1" hangingPunct="1">
              <a:tabLst>
                <a:tab pos="1371600" algn="l"/>
                <a:tab pos="1892300" algn="l"/>
                <a:tab pos="2349500" algn="l"/>
              </a:tabLst>
              <a:defRPr/>
            </a:pPr>
            <a:r>
              <a:rPr lang="en-US" dirty="0"/>
              <a:t>Will give</a:t>
            </a:r>
            <a:r>
              <a:rPr lang="en-US" dirty="0">
                <a:latin typeface="Courier New" pitchFamily="49" charset="0"/>
              </a:rPr>
              <a:t> s == t</a:t>
            </a:r>
            <a:endParaRPr lang="en-US" sz="1600" dirty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6248400" y="1295400"/>
            <a:ext cx="2743200" cy="228600"/>
            <a:chOff x="2976" y="816"/>
            <a:chExt cx="1728" cy="144"/>
          </a:xfrm>
        </p:grpSpPr>
        <p:sp>
          <p:nvSpPr>
            <p:cNvPr id="42025" name="Rectangle 5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6" name="Rectangle 6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7" name="Rectangle 7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8" name="Rectangle 8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9" name="Rectangle 9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0" name="Rectangle 10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31" name="Rectangle 11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grpSp>
        <p:nvGrpSpPr>
          <p:cNvPr id="41989" name="Group 12"/>
          <p:cNvGrpSpPr>
            <a:grpSpLocks/>
          </p:cNvGrpSpPr>
          <p:nvPr/>
        </p:nvGrpSpPr>
        <p:grpSpPr bwMode="auto">
          <a:xfrm>
            <a:off x="6248400" y="1752600"/>
            <a:ext cx="2743200" cy="228600"/>
            <a:chOff x="2976" y="1104"/>
            <a:chExt cx="1728" cy="144"/>
          </a:xfrm>
        </p:grpSpPr>
        <p:sp>
          <p:nvSpPr>
            <p:cNvPr id="42018" name="Rectangle 13"/>
            <p:cNvSpPr>
              <a:spLocks noChangeArrowheads="1"/>
            </p:cNvSpPr>
            <p:nvPr/>
          </p:nvSpPr>
          <p:spPr bwMode="auto">
            <a:xfrm>
              <a:off x="297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19" name="Rectangle 14"/>
            <p:cNvSpPr>
              <a:spLocks noChangeArrowheads="1"/>
            </p:cNvSpPr>
            <p:nvPr/>
          </p:nvSpPr>
          <p:spPr bwMode="auto">
            <a:xfrm>
              <a:off x="312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0" name="Rectangle 15"/>
            <p:cNvSpPr>
              <a:spLocks noChangeArrowheads="1"/>
            </p:cNvSpPr>
            <p:nvPr/>
          </p:nvSpPr>
          <p:spPr bwMode="auto">
            <a:xfrm>
              <a:off x="3264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1" name="Rectangle 16"/>
            <p:cNvSpPr>
              <a:spLocks noChangeArrowheads="1"/>
            </p:cNvSpPr>
            <p:nvPr/>
          </p:nvSpPr>
          <p:spPr bwMode="auto">
            <a:xfrm>
              <a:off x="4272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2" name="Rectangle 17"/>
            <p:cNvSpPr>
              <a:spLocks noChangeArrowheads="1"/>
            </p:cNvSpPr>
            <p:nvPr/>
          </p:nvSpPr>
          <p:spPr bwMode="auto">
            <a:xfrm>
              <a:off x="4416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3" name="Rectangle 18"/>
            <p:cNvSpPr>
              <a:spLocks noChangeArrowheads="1"/>
            </p:cNvSpPr>
            <p:nvPr/>
          </p:nvSpPr>
          <p:spPr bwMode="auto">
            <a:xfrm>
              <a:off x="4560" y="1104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24" name="Rectangle 19"/>
            <p:cNvSpPr>
              <a:spLocks noChangeArrowheads="1"/>
            </p:cNvSpPr>
            <p:nvPr/>
          </p:nvSpPr>
          <p:spPr bwMode="auto">
            <a:xfrm>
              <a:off x="3408" y="1104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0" name="Rectangle 20"/>
          <p:cNvSpPr>
            <a:spLocks noChangeArrowheads="1"/>
          </p:cNvSpPr>
          <p:nvPr/>
        </p:nvSpPr>
        <p:spPr bwMode="auto">
          <a:xfrm>
            <a:off x="5638800" y="12192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1991" name="Rectangle 21"/>
          <p:cNvSpPr>
            <a:spLocks noChangeArrowheads="1"/>
          </p:cNvSpPr>
          <p:nvPr/>
        </p:nvSpPr>
        <p:spPr bwMode="auto">
          <a:xfrm>
            <a:off x="5638800" y="16764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v</a:t>
            </a:r>
          </a:p>
        </p:txBody>
      </p:sp>
      <p:sp>
        <p:nvSpPr>
          <p:cNvPr id="41992" name="Line 22"/>
          <p:cNvSpPr>
            <a:spLocks noChangeShapeType="1"/>
          </p:cNvSpPr>
          <p:nvPr/>
        </p:nvSpPr>
        <p:spPr bwMode="auto">
          <a:xfrm>
            <a:off x="5257800" y="20574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23"/>
          <p:cNvSpPr>
            <a:spLocks noChangeArrowheads="1"/>
          </p:cNvSpPr>
          <p:nvPr/>
        </p:nvSpPr>
        <p:spPr bwMode="auto">
          <a:xfrm>
            <a:off x="5257803" y="16764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+</a:t>
            </a:r>
          </a:p>
        </p:txBody>
      </p:sp>
      <p:grpSp>
        <p:nvGrpSpPr>
          <p:cNvPr id="41994" name="Group 24"/>
          <p:cNvGrpSpPr>
            <a:grpSpLocks/>
          </p:cNvGrpSpPr>
          <p:nvPr/>
        </p:nvGrpSpPr>
        <p:grpSpPr bwMode="auto">
          <a:xfrm>
            <a:off x="6019800" y="2209800"/>
            <a:ext cx="2971800" cy="228600"/>
            <a:chOff x="2832" y="1392"/>
            <a:chExt cx="1872" cy="144"/>
          </a:xfrm>
        </p:grpSpPr>
        <p:grpSp>
          <p:nvGrpSpPr>
            <p:cNvPr id="42009" name="Group 25"/>
            <p:cNvGrpSpPr>
              <a:grpSpLocks/>
            </p:cNvGrpSpPr>
            <p:nvPr/>
          </p:nvGrpSpPr>
          <p:grpSpPr bwMode="auto">
            <a:xfrm>
              <a:off x="2976" y="1392"/>
              <a:ext cx="1728" cy="144"/>
              <a:chOff x="2976" y="1392"/>
              <a:chExt cx="1728" cy="144"/>
            </a:xfrm>
          </p:grpSpPr>
          <p:sp>
            <p:nvSpPr>
              <p:cNvPr id="42011" name="Rectangle 26"/>
              <p:cNvSpPr>
                <a:spLocks noChangeArrowheads="1"/>
              </p:cNvSpPr>
              <p:nvPr/>
            </p:nvSpPr>
            <p:spPr bwMode="auto">
              <a:xfrm>
                <a:off x="297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2" name="Rectangle 27"/>
              <p:cNvSpPr>
                <a:spLocks noChangeArrowheads="1"/>
              </p:cNvSpPr>
              <p:nvPr/>
            </p:nvSpPr>
            <p:spPr bwMode="auto">
              <a:xfrm>
                <a:off x="312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3" name="Rectangle 28"/>
              <p:cNvSpPr>
                <a:spLocks noChangeArrowheads="1"/>
              </p:cNvSpPr>
              <p:nvPr/>
            </p:nvSpPr>
            <p:spPr bwMode="auto">
              <a:xfrm>
                <a:off x="3264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4" name="Rectangle 29"/>
              <p:cNvSpPr>
                <a:spLocks noChangeArrowheads="1"/>
              </p:cNvSpPr>
              <p:nvPr/>
            </p:nvSpPr>
            <p:spPr bwMode="auto">
              <a:xfrm>
                <a:off x="4272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5" name="Rectangle 30"/>
              <p:cNvSpPr>
                <a:spLocks noChangeArrowheads="1"/>
              </p:cNvSpPr>
              <p:nvPr/>
            </p:nvSpPr>
            <p:spPr bwMode="auto">
              <a:xfrm>
                <a:off x="4416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6" name="Rectangle 31"/>
              <p:cNvSpPr>
                <a:spLocks noChangeArrowheads="1"/>
              </p:cNvSpPr>
              <p:nvPr/>
            </p:nvSpPr>
            <p:spPr bwMode="auto">
              <a:xfrm>
                <a:off x="4560" y="1392"/>
                <a:ext cx="14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endParaRPr lang="en-US" altLang="en-US" b="0">
                  <a:latin typeface="Courier New" pitchFamily="49" charset="0"/>
                </a:endParaRPr>
              </a:p>
            </p:txBody>
          </p:sp>
          <p:sp>
            <p:nvSpPr>
              <p:cNvPr id="42017" name="Rectangle 32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864" cy="1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 b="0">
                    <a:latin typeface="Courier New" pitchFamily="49" charset="0"/>
                  </a:rPr>
                  <a:t>• • •</a:t>
                </a:r>
              </a:p>
            </p:txBody>
          </p:sp>
        </p:grpSp>
        <p:sp>
          <p:nvSpPr>
            <p:cNvPr id="42010" name="Rectangle 33"/>
            <p:cNvSpPr>
              <a:spLocks noChangeArrowheads="1"/>
            </p:cNvSpPr>
            <p:nvPr/>
          </p:nvSpPr>
          <p:spPr bwMode="auto">
            <a:xfrm>
              <a:off x="2832" y="1392"/>
              <a:ext cx="144" cy="144"/>
            </a:xfrm>
            <a:prstGeom prst="rect">
              <a:avLst/>
            </a:prstGeom>
            <a:solidFill>
              <a:schemeClr val="accent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</p:grpSp>
      <p:sp>
        <p:nvSpPr>
          <p:cNvPr id="41995" name="Rectangle 34"/>
          <p:cNvSpPr>
            <a:spLocks noChangeArrowheads="1"/>
          </p:cNvSpPr>
          <p:nvPr/>
        </p:nvSpPr>
        <p:spPr bwMode="auto">
          <a:xfrm>
            <a:off x="5257800" y="2133603"/>
            <a:ext cx="642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+ </a:t>
            </a:r>
            <a:r>
              <a:rPr lang="en-US" altLang="en-US" b="0" i="1">
                <a:latin typeface="Times"/>
              </a:rPr>
              <a:t>v</a:t>
            </a:r>
          </a:p>
        </p:txBody>
      </p:sp>
      <p:grpSp>
        <p:nvGrpSpPr>
          <p:cNvPr id="41996" name="Group 35"/>
          <p:cNvGrpSpPr>
            <a:grpSpLocks/>
          </p:cNvGrpSpPr>
          <p:nvPr/>
        </p:nvGrpSpPr>
        <p:grpSpPr bwMode="auto">
          <a:xfrm>
            <a:off x="6248400" y="2667000"/>
            <a:ext cx="2743200" cy="228600"/>
            <a:chOff x="2976" y="1392"/>
            <a:chExt cx="1728" cy="144"/>
          </a:xfrm>
        </p:grpSpPr>
        <p:sp>
          <p:nvSpPr>
            <p:cNvPr id="42002" name="Rectangle 36"/>
            <p:cNvSpPr>
              <a:spLocks noChangeArrowheads="1"/>
            </p:cNvSpPr>
            <p:nvPr/>
          </p:nvSpPr>
          <p:spPr bwMode="auto">
            <a:xfrm>
              <a:off x="297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3" name="Rectangle 37"/>
            <p:cNvSpPr>
              <a:spLocks noChangeArrowheads="1"/>
            </p:cNvSpPr>
            <p:nvPr/>
          </p:nvSpPr>
          <p:spPr bwMode="auto">
            <a:xfrm>
              <a:off x="312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4" name="Rectangle 38"/>
            <p:cNvSpPr>
              <a:spLocks noChangeArrowheads="1"/>
            </p:cNvSpPr>
            <p:nvPr/>
          </p:nvSpPr>
          <p:spPr bwMode="auto">
            <a:xfrm>
              <a:off x="3264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5" name="Rectangle 39"/>
            <p:cNvSpPr>
              <a:spLocks noChangeArrowheads="1"/>
            </p:cNvSpPr>
            <p:nvPr/>
          </p:nvSpPr>
          <p:spPr bwMode="auto">
            <a:xfrm>
              <a:off x="4272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6" name="Rectangle 40"/>
            <p:cNvSpPr>
              <a:spLocks noChangeArrowheads="1"/>
            </p:cNvSpPr>
            <p:nvPr/>
          </p:nvSpPr>
          <p:spPr bwMode="auto">
            <a:xfrm>
              <a:off x="4416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7" name="Rectangle 41"/>
            <p:cNvSpPr>
              <a:spLocks noChangeArrowheads="1"/>
            </p:cNvSpPr>
            <p:nvPr/>
          </p:nvSpPr>
          <p:spPr bwMode="auto">
            <a:xfrm>
              <a:off x="4560" y="1392"/>
              <a:ext cx="14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2008" name="Rectangle 42"/>
            <p:cNvSpPr>
              <a:spLocks noChangeArrowheads="1"/>
            </p:cNvSpPr>
            <p:nvPr/>
          </p:nvSpPr>
          <p:spPr bwMode="auto">
            <a:xfrm>
              <a:off x="3408" y="1392"/>
              <a:ext cx="864" cy="14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1997" name="Line 43"/>
          <p:cNvSpPr>
            <a:spLocks noChangeShapeType="1"/>
          </p:cNvSpPr>
          <p:nvPr/>
        </p:nvSpPr>
        <p:spPr bwMode="auto">
          <a:xfrm>
            <a:off x="5257800" y="2514600"/>
            <a:ext cx="3886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Text Box 44"/>
          <p:cNvSpPr txBox="1">
            <a:spLocks noChangeArrowheads="1"/>
          </p:cNvSpPr>
          <p:nvPr/>
        </p:nvSpPr>
        <p:spPr bwMode="auto">
          <a:xfrm>
            <a:off x="1981200" y="2057403"/>
            <a:ext cx="215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Sum: </a:t>
            </a:r>
            <a:r>
              <a:rPr lang="en-US" altLang="en-US" b="0" i="1"/>
              <a:t>w</a:t>
            </a:r>
            <a:r>
              <a:rPr lang="en-US" altLang="en-US" b="0"/>
              <a:t>+1 bits</a:t>
            </a:r>
          </a:p>
        </p:txBody>
      </p:sp>
      <p:sp>
        <p:nvSpPr>
          <p:cNvPr id="41999" name="Text Box 45"/>
          <p:cNvSpPr txBox="1">
            <a:spLocks noChangeArrowheads="1"/>
          </p:cNvSpPr>
          <p:nvPr/>
        </p:nvSpPr>
        <p:spPr bwMode="auto">
          <a:xfrm>
            <a:off x="1981200" y="1371603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0" name="Text Box 46"/>
          <p:cNvSpPr txBox="1">
            <a:spLocks noChangeArrowheads="1"/>
          </p:cNvSpPr>
          <p:nvPr/>
        </p:nvSpPr>
        <p:spPr bwMode="auto">
          <a:xfrm>
            <a:off x="1981200" y="2667003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Carry: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2001" name="Rectangle 47"/>
          <p:cNvSpPr>
            <a:spLocks noChangeArrowheads="1"/>
          </p:cNvSpPr>
          <p:nvPr/>
        </p:nvSpPr>
        <p:spPr bwMode="auto">
          <a:xfrm>
            <a:off x="4572000" y="2667003"/>
            <a:ext cx="1358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TAdd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</a:t>
            </a:r>
            <a:r>
              <a:rPr lang="en-US" altLang="en-US" b="0" i="1">
                <a:latin typeface="Times"/>
              </a:rPr>
              <a:t>v</a:t>
            </a:r>
            <a:r>
              <a:rPr lang="en-US" altLang="en-US" b="0">
                <a:latin typeface="Times"/>
              </a:rPr>
              <a:t>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Syllabus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  <a:p>
            <a:pPr lvl="1" eaLnBrk="1" hangingPunct="1">
              <a:defRPr/>
            </a:pPr>
            <a:r>
              <a:rPr lang="en-US"/>
              <a:t>Syllabus on Web: http://www.cs.hmc.edu/~geoff/cs105</a:t>
            </a:r>
          </a:p>
          <a:p>
            <a:pPr lvl="1" eaLnBrk="1" hangingPunct="1">
              <a:defRPr/>
            </a:pPr>
            <a:r>
              <a:rPr lang="en-US"/>
              <a:t>Calendar defines due dates</a:t>
            </a:r>
          </a:p>
          <a:p>
            <a:pPr lvl="1" eaLnBrk="1" hangingPunct="1">
              <a:defRPr/>
            </a:pPr>
            <a:r>
              <a:rPr lang="en-US"/>
              <a:t>Labs: cs105submit for some, others have specific directions</a:t>
            </a:r>
          </a:p>
          <a:p>
            <a:pPr lvl="1"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Detecting 2’s-Complement Overflow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Task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Given</a:t>
            </a:r>
            <a:r>
              <a:rPr lang="en-US" b="0"/>
              <a:t> </a:t>
            </a:r>
            <a:r>
              <a:rPr lang="en-US" b="0" i="1"/>
              <a:t>s</a:t>
            </a:r>
            <a:r>
              <a:rPr lang="en-US" b="0"/>
              <a:t>  =  TAdd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Determine if </a:t>
            </a:r>
            <a:r>
              <a:rPr lang="en-US" b="0" i="1"/>
              <a:t>s   </a:t>
            </a:r>
            <a:r>
              <a:rPr lang="en-US" b="0"/>
              <a:t>=</a:t>
            </a:r>
            <a:r>
              <a:rPr lang="en-US" b="0" i="1"/>
              <a:t> </a:t>
            </a:r>
            <a:r>
              <a:rPr lang="en-US" b="0"/>
              <a:t>Add</a:t>
            </a:r>
            <a:r>
              <a:rPr lang="en-US" b="0" i="1" baseline="-25000"/>
              <a:t>w</a:t>
            </a:r>
            <a:r>
              <a:rPr lang="en-US" b="0"/>
              <a:t>(</a:t>
            </a:r>
            <a:r>
              <a:rPr lang="en-US" b="0" i="1"/>
              <a:t>u</a:t>
            </a:r>
            <a:r>
              <a:rPr lang="en-US" b="0"/>
              <a:t> , </a:t>
            </a:r>
            <a:r>
              <a:rPr lang="en-US" b="0" i="1"/>
              <a:t>v</a:t>
            </a:r>
            <a:r>
              <a:rPr lang="en-US" b="0"/>
              <a:t>)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Example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int s, u, v;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s = u + v;</a:t>
            </a:r>
          </a:p>
          <a:p>
            <a:pPr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Claim</a:t>
            </a:r>
          </a:p>
          <a:p>
            <a:pPr lvl="1" eaLnBrk="1" hangingPunct="1"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/>
              <a:t>Overflow iff either:</a:t>
            </a:r>
          </a:p>
          <a:p>
            <a:pPr lvl="2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/>
              <a:t>	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 &lt; 0, </a:t>
            </a:r>
            <a:r>
              <a:rPr lang="en-US" i="1"/>
              <a:t>s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</a:t>
            </a:r>
            <a:r>
              <a:rPr lang="en-US"/>
              <a:t> 0	(NegOver)</a:t>
            </a:r>
          </a:p>
          <a:p>
            <a:pPr lvl="2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 i="1"/>
              <a:t>	u</a:t>
            </a:r>
            <a:r>
              <a:rPr lang="en-US"/>
              <a:t>, </a:t>
            </a:r>
            <a:r>
              <a:rPr lang="en-US" i="1"/>
              <a:t>v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</a:t>
            </a:r>
            <a:r>
              <a:rPr lang="en-US"/>
              <a:t> 0, </a:t>
            </a:r>
            <a:r>
              <a:rPr lang="en-US" i="1"/>
              <a:t>s</a:t>
            </a:r>
            <a:r>
              <a:rPr lang="en-US"/>
              <a:t> &lt; 0	(PosOver)</a:t>
            </a:r>
          </a:p>
          <a:p>
            <a:pPr lvl="1" eaLnBrk="1" hangingPunct="1">
              <a:buNone/>
              <a:tabLst>
                <a:tab pos="2743200" algn="l"/>
                <a:tab pos="4572000" algn="l"/>
                <a:tab pos="5029200" algn="l"/>
              </a:tabLst>
              <a:defRPr/>
            </a:pPr>
            <a:r>
              <a:rPr lang="en-US">
                <a:latin typeface="Courier New" pitchFamily="49" charset="0"/>
              </a:rPr>
              <a:t>	</a:t>
            </a:r>
            <a:endParaRPr lang="en-US"/>
          </a:p>
        </p:txBody>
      </p:sp>
      <p:grpSp>
        <p:nvGrpSpPr>
          <p:cNvPr id="43012" name="Group 4"/>
          <p:cNvGrpSpPr>
            <a:grpSpLocks/>
          </p:cNvGrpSpPr>
          <p:nvPr/>
        </p:nvGrpSpPr>
        <p:grpSpPr bwMode="auto">
          <a:xfrm>
            <a:off x="6781800" y="1371600"/>
            <a:ext cx="2058988" cy="2941638"/>
            <a:chOff x="3311" y="850"/>
            <a:chExt cx="1297" cy="1853"/>
          </a:xfrm>
        </p:grpSpPr>
        <p:sp>
          <p:nvSpPr>
            <p:cNvPr id="43013" name="Line 5"/>
            <p:cNvSpPr>
              <a:spLocks noChangeShapeType="1"/>
            </p:cNvSpPr>
            <p:nvPr/>
          </p:nvSpPr>
          <p:spPr bwMode="auto">
            <a:xfrm>
              <a:off x="3752" y="968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4" name="Line 6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5" name="Line 7"/>
            <p:cNvSpPr>
              <a:spLocks noChangeShapeType="1"/>
            </p:cNvSpPr>
            <p:nvPr/>
          </p:nvSpPr>
          <p:spPr bwMode="auto">
            <a:xfrm>
              <a:off x="3712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6" name="Line 8"/>
            <p:cNvSpPr>
              <a:spLocks noChangeShapeType="1"/>
            </p:cNvSpPr>
            <p:nvPr/>
          </p:nvSpPr>
          <p:spPr bwMode="auto">
            <a:xfrm>
              <a:off x="3712" y="96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7" name="Line 9"/>
            <p:cNvSpPr>
              <a:spLocks noChangeShapeType="1"/>
            </p:cNvSpPr>
            <p:nvPr/>
          </p:nvSpPr>
          <p:spPr bwMode="auto">
            <a:xfrm>
              <a:off x="4568" y="1400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4528" y="139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0" name="Line 12"/>
            <p:cNvSpPr>
              <a:spLocks noChangeShapeType="1"/>
            </p:cNvSpPr>
            <p:nvPr/>
          </p:nvSpPr>
          <p:spPr bwMode="auto">
            <a:xfrm>
              <a:off x="3856" y="1536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1" name="Freeform 13"/>
            <p:cNvSpPr>
              <a:spLocks/>
            </p:cNvSpPr>
            <p:nvPr/>
          </p:nvSpPr>
          <p:spPr bwMode="auto">
            <a:xfrm>
              <a:off x="3848" y="1200"/>
              <a:ext cx="625" cy="817"/>
            </a:xfrm>
            <a:custGeom>
              <a:avLst/>
              <a:gdLst>
                <a:gd name="T0" fmla="*/ 0 w 625"/>
                <a:gd name="T1" fmla="*/ 0 h 817"/>
                <a:gd name="T2" fmla="*/ 240 w 625"/>
                <a:gd name="T3" fmla="*/ 0 h 817"/>
                <a:gd name="T4" fmla="*/ 384 w 625"/>
                <a:gd name="T5" fmla="*/ 816 h 817"/>
                <a:gd name="T6" fmla="*/ 624 w 625"/>
                <a:gd name="T7" fmla="*/ 816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0"/>
                  </a:moveTo>
                  <a:lnTo>
                    <a:pt x="240" y="0"/>
                  </a:lnTo>
                  <a:lnTo>
                    <a:pt x="384" y="816"/>
                  </a:lnTo>
                  <a:lnTo>
                    <a:pt x="624" y="816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 noChangeArrowheads="1"/>
            </p:cNvSpPr>
            <p:nvPr/>
          </p:nvSpPr>
          <p:spPr bwMode="auto">
            <a:xfrm>
              <a:off x="3359" y="1714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0</a:t>
              </a:r>
            </a:p>
          </p:txBody>
        </p:sp>
        <p:sp>
          <p:nvSpPr>
            <p:cNvPr id="43023" name="Rectangle 15"/>
            <p:cNvSpPr>
              <a:spLocks noChangeArrowheads="1"/>
            </p:cNvSpPr>
            <p:nvPr/>
          </p:nvSpPr>
          <p:spPr bwMode="auto">
            <a:xfrm>
              <a:off x="3359" y="1282"/>
              <a:ext cx="39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 </a:t>
              </a:r>
              <a:r>
                <a:rPr lang="en-US" altLang="en-US" b="0" baseline="30000"/>
                <a:t>–1</a:t>
              </a:r>
            </a:p>
          </p:txBody>
        </p:sp>
        <p:sp>
          <p:nvSpPr>
            <p:cNvPr id="43024" name="Rectangle 16"/>
            <p:cNvSpPr>
              <a:spLocks noChangeArrowheads="1"/>
            </p:cNvSpPr>
            <p:nvPr/>
          </p:nvSpPr>
          <p:spPr bwMode="auto">
            <a:xfrm>
              <a:off x="3311" y="850"/>
              <a:ext cx="423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2</a:t>
              </a:r>
              <a:r>
                <a:rPr lang="en-US" altLang="en-US" b="0" i="1" baseline="30000"/>
                <a:t>w</a:t>
              </a:r>
              <a:r>
                <a:rPr lang="en-US" altLang="en-US" b="0"/>
                <a:t>–1</a:t>
              </a:r>
            </a:p>
          </p:txBody>
        </p:sp>
        <p:sp>
          <p:nvSpPr>
            <p:cNvPr id="43025" name="Line 17"/>
            <p:cNvSpPr>
              <a:spLocks noChangeShapeType="1"/>
            </p:cNvSpPr>
            <p:nvPr/>
          </p:nvSpPr>
          <p:spPr bwMode="auto">
            <a:xfrm>
              <a:off x="3752" y="1832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Line 18"/>
            <p:cNvSpPr>
              <a:spLocks noChangeShapeType="1"/>
            </p:cNvSpPr>
            <p:nvPr/>
          </p:nvSpPr>
          <p:spPr bwMode="auto">
            <a:xfrm>
              <a:off x="3712" y="2688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Line 19"/>
            <p:cNvSpPr>
              <a:spLocks noChangeShapeType="1"/>
            </p:cNvSpPr>
            <p:nvPr/>
          </p:nvSpPr>
          <p:spPr bwMode="auto">
            <a:xfrm>
              <a:off x="3712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Line 20"/>
            <p:cNvSpPr>
              <a:spLocks noChangeShapeType="1"/>
            </p:cNvSpPr>
            <p:nvPr/>
          </p:nvSpPr>
          <p:spPr bwMode="auto">
            <a:xfrm>
              <a:off x="3712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Line 21"/>
            <p:cNvSpPr>
              <a:spLocks noChangeShapeType="1"/>
            </p:cNvSpPr>
            <p:nvPr/>
          </p:nvSpPr>
          <p:spPr bwMode="auto">
            <a:xfrm>
              <a:off x="4568" y="1832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0" name="Line 22"/>
            <p:cNvSpPr>
              <a:spLocks noChangeShapeType="1"/>
            </p:cNvSpPr>
            <p:nvPr/>
          </p:nvSpPr>
          <p:spPr bwMode="auto">
            <a:xfrm>
              <a:off x="4528" y="2256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Line 23"/>
            <p:cNvSpPr>
              <a:spLocks noChangeShapeType="1"/>
            </p:cNvSpPr>
            <p:nvPr/>
          </p:nvSpPr>
          <p:spPr bwMode="auto">
            <a:xfrm>
              <a:off x="4528" y="1824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Line 24"/>
            <p:cNvSpPr>
              <a:spLocks noChangeShapeType="1"/>
            </p:cNvSpPr>
            <p:nvPr/>
          </p:nvSpPr>
          <p:spPr bwMode="auto">
            <a:xfrm>
              <a:off x="3856" y="2112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auto">
            <a:xfrm>
              <a:off x="3848" y="1680"/>
              <a:ext cx="625" cy="817"/>
            </a:xfrm>
            <a:custGeom>
              <a:avLst/>
              <a:gdLst>
                <a:gd name="T0" fmla="*/ 0 w 625"/>
                <a:gd name="T1" fmla="*/ 816 h 817"/>
                <a:gd name="T2" fmla="*/ 240 w 625"/>
                <a:gd name="T3" fmla="*/ 816 h 817"/>
                <a:gd name="T4" fmla="*/ 384 w 625"/>
                <a:gd name="T5" fmla="*/ 0 h 817"/>
                <a:gd name="T6" fmla="*/ 624 w 625"/>
                <a:gd name="T7" fmla="*/ 0 h 8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25" h="817">
                  <a:moveTo>
                    <a:pt x="0" y="816"/>
                  </a:moveTo>
                  <a:lnTo>
                    <a:pt x="240" y="816"/>
                  </a:lnTo>
                  <a:lnTo>
                    <a:pt x="384" y="0"/>
                  </a:lnTo>
                  <a:lnTo>
                    <a:pt x="62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34" name="Rectangle 26"/>
            <p:cNvSpPr>
              <a:spLocks noChangeArrowheads="1"/>
            </p:cNvSpPr>
            <p:nvPr/>
          </p:nvSpPr>
          <p:spPr bwMode="auto">
            <a:xfrm>
              <a:off x="3831" y="1023"/>
              <a:ext cx="55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PosOver</a:t>
              </a:r>
            </a:p>
          </p:txBody>
        </p:sp>
        <p:sp>
          <p:nvSpPr>
            <p:cNvPr id="43035" name="Rectangle 27"/>
            <p:cNvSpPr>
              <a:spLocks noChangeArrowheads="1"/>
            </p:cNvSpPr>
            <p:nvPr/>
          </p:nvSpPr>
          <p:spPr bwMode="auto">
            <a:xfrm>
              <a:off x="3831" y="2511"/>
              <a:ext cx="56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/>
                <a:t>NegOver</a:t>
              </a:r>
            </a:p>
          </p:txBody>
        </p:sp>
      </p:grp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 Fun Fact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Official C standard says overflow is “undefined”</a:t>
            </a:r>
            <a:endParaRPr lang="en-US" b="0" i="1" dirty="0"/>
          </a:p>
          <a:p>
            <a:pPr lvl="1" eaLnBrk="1" hangingPunct="1">
              <a:defRPr/>
            </a:pPr>
            <a:r>
              <a:rPr lang="en-US" dirty="0"/>
              <a:t>Intention was to let machine define what happens</a:t>
            </a:r>
          </a:p>
          <a:p>
            <a:pPr eaLnBrk="1" hangingPunct="1">
              <a:defRPr/>
            </a:pPr>
            <a:r>
              <a:rPr lang="en-US" dirty="0"/>
              <a:t>Recently compiler writers have decided “undefined” means “we get to choose”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We can generate 0, biggest integer, or anything else</a:t>
            </a:r>
          </a:p>
          <a:p>
            <a:pPr lvl="1" eaLnBrk="1" hangingPunct="1">
              <a:defRPr/>
            </a:pPr>
            <a:r>
              <a:rPr lang="en-US" dirty="0"/>
              <a:t>Or if we’re sure it’ll overflow, we can optimize out completely</a:t>
            </a:r>
          </a:p>
          <a:p>
            <a:pPr lvl="1" eaLnBrk="1" hangingPunct="1">
              <a:defRPr/>
            </a:pPr>
            <a:r>
              <a:rPr lang="en-US" dirty="0"/>
              <a:t>This can introduce some lovely bugs (e.g., you can’t check for overflow)</a:t>
            </a:r>
          </a:p>
          <a:p>
            <a:pPr eaLnBrk="1" hangingPunct="1">
              <a:defRPr/>
            </a:pPr>
            <a:r>
              <a:rPr lang="en-US" dirty="0"/>
              <a:t>Fight between compiler community and security community over this issue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Multiplication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Computing exact product of </a:t>
            </a:r>
            <a:r>
              <a:rPr lang="en-US" b="0" i="1" dirty="0"/>
              <a:t>w</a:t>
            </a:r>
            <a:r>
              <a:rPr lang="en-US" dirty="0"/>
              <a:t>-bit numbers </a:t>
            </a:r>
            <a:r>
              <a:rPr lang="en-US" b="0" i="1" dirty="0"/>
              <a:t>x</a:t>
            </a:r>
            <a:r>
              <a:rPr lang="en-US" dirty="0"/>
              <a:t>, </a:t>
            </a:r>
            <a:r>
              <a:rPr lang="en-US" b="0" i="1" dirty="0"/>
              <a:t>y</a:t>
            </a:r>
          </a:p>
          <a:p>
            <a:pPr lvl="1" eaLnBrk="1" hangingPunct="1">
              <a:defRPr/>
            </a:pPr>
            <a:r>
              <a:rPr lang="en-US" dirty="0"/>
              <a:t>Either signed or unsigned</a:t>
            </a:r>
          </a:p>
          <a:p>
            <a:pPr eaLnBrk="1" hangingPunct="1">
              <a:defRPr/>
            </a:pPr>
            <a:r>
              <a:rPr lang="en-US" dirty="0"/>
              <a:t>Ranges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Unsigned: </a:t>
            </a:r>
            <a:r>
              <a:rPr lang="en-US" b="0" dirty="0"/>
              <a:t>0 ≤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(2</a:t>
            </a:r>
            <a:r>
              <a:rPr lang="en-US" b="0" i="1" baseline="30000" dirty="0"/>
              <a:t>w</a:t>
            </a:r>
            <a:r>
              <a:rPr lang="en-US" b="0" dirty="0"/>
              <a:t> – 1)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dirty="0"/>
              <a:t> – 2</a:t>
            </a:r>
            <a:r>
              <a:rPr lang="en-US" b="0" i="1" baseline="30000" dirty="0"/>
              <a:t>w</a:t>
            </a:r>
            <a:r>
              <a:rPr lang="en-US" b="0" baseline="30000" dirty="0"/>
              <a:t>+1</a:t>
            </a:r>
            <a:r>
              <a:rPr lang="en-US" b="0" dirty="0"/>
              <a:t> + 1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 bits</a:t>
            </a:r>
          </a:p>
          <a:p>
            <a:pPr lvl="1" eaLnBrk="1" hangingPunct="1">
              <a:defRPr/>
            </a:pPr>
            <a:r>
              <a:rPr lang="en-US" dirty="0"/>
              <a:t>Two’s complement min: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 ≥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)*(2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–1)  =  –2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 </a:t>
            </a:r>
            <a:r>
              <a:rPr lang="en-US" b="0" dirty="0"/>
              <a:t>+ 2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–1 bits (including 1 for sign)</a:t>
            </a:r>
          </a:p>
          <a:p>
            <a:pPr lvl="1" eaLnBrk="1" hangingPunct="1">
              <a:defRPr/>
            </a:pPr>
            <a:r>
              <a:rPr lang="en-US" dirty="0"/>
              <a:t>Two’s complement max:</a:t>
            </a:r>
            <a:r>
              <a:rPr lang="en-US" b="0" dirty="0"/>
              <a:t> </a:t>
            </a:r>
            <a:r>
              <a:rPr lang="en-US" b="0" i="1" dirty="0"/>
              <a:t>x</a:t>
            </a:r>
            <a:r>
              <a:rPr lang="en-US" b="0" dirty="0"/>
              <a:t> * </a:t>
            </a:r>
            <a:r>
              <a:rPr lang="en-US" b="0" i="1" dirty="0"/>
              <a:t>y</a:t>
            </a:r>
            <a:r>
              <a:rPr lang="en-US" b="0" dirty="0"/>
              <a:t> ≤ (–2</a:t>
            </a:r>
            <a:r>
              <a:rPr lang="en-US" b="0" i="1" baseline="30000" dirty="0"/>
              <a:t>w</a:t>
            </a:r>
            <a:r>
              <a:rPr lang="en-US" b="0" baseline="30000" dirty="0"/>
              <a:t>–1</a:t>
            </a:r>
            <a:r>
              <a:rPr lang="en-US" b="0" dirty="0"/>
              <a:t>) </a:t>
            </a:r>
            <a:r>
              <a:rPr lang="en-US" b="0" baseline="30000" dirty="0"/>
              <a:t>2</a:t>
            </a:r>
            <a:r>
              <a:rPr lang="en-US" b="0" dirty="0"/>
              <a:t>  =  2</a:t>
            </a:r>
            <a:r>
              <a:rPr lang="en-US" b="0" baseline="30000" dirty="0"/>
              <a:t>2</a:t>
            </a:r>
            <a:r>
              <a:rPr lang="en-US" b="0" i="1" baseline="30000" dirty="0"/>
              <a:t>w</a:t>
            </a:r>
            <a:r>
              <a:rPr lang="en-US" b="0" baseline="30000" dirty="0"/>
              <a:t>–2</a:t>
            </a:r>
          </a:p>
          <a:p>
            <a:pPr lvl="2" eaLnBrk="1" hangingPunct="1">
              <a:defRPr/>
            </a:pPr>
            <a:r>
              <a:rPr lang="en-US" dirty="0"/>
              <a:t>Up to 2</a:t>
            </a:r>
            <a:r>
              <a:rPr lang="en-US" i="1" dirty="0"/>
              <a:t>w</a:t>
            </a:r>
            <a:r>
              <a:rPr lang="en-US" dirty="0"/>
              <a:t> bits, but only for (</a:t>
            </a:r>
            <a:r>
              <a:rPr lang="en-US" i="1" dirty="0" err="1"/>
              <a:t>TMin</a:t>
            </a:r>
            <a:r>
              <a:rPr lang="en-US" i="1" baseline="-25000" dirty="0" err="1"/>
              <a:t>w</a:t>
            </a:r>
            <a:r>
              <a:rPr lang="en-US" dirty="0"/>
              <a:t>)</a:t>
            </a:r>
            <a:r>
              <a:rPr lang="en-US" baseline="30000" dirty="0"/>
              <a:t>2</a:t>
            </a:r>
          </a:p>
          <a:p>
            <a:pPr eaLnBrk="1" hangingPunct="1">
              <a:defRPr/>
            </a:pPr>
            <a:r>
              <a:rPr lang="en-US" dirty="0"/>
              <a:t>Maintaining exact results</a:t>
            </a:r>
          </a:p>
          <a:p>
            <a:pPr lvl="1" eaLnBrk="1" hangingPunct="1">
              <a:defRPr/>
            </a:pPr>
            <a:r>
              <a:rPr lang="en-US" dirty="0"/>
              <a:t>Would need to keep expanding word size with each product computed</a:t>
            </a:r>
          </a:p>
          <a:p>
            <a:pPr lvl="1" eaLnBrk="1" hangingPunct="1">
              <a:defRPr/>
            </a:pPr>
            <a:r>
              <a:rPr lang="en-US" dirty="0"/>
              <a:t>Done in software by “arbitrary-precision” arithmetic packages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Power-of-2 Multiply by Shifting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Operation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k</a:t>
            </a:r>
            <a:r>
              <a:rPr lang="en-US" dirty="0"/>
              <a:t> gives </a:t>
            </a:r>
            <a:r>
              <a:rPr lang="en-US" dirty="0">
                <a:latin typeface="Courier New" pitchFamily="49" charset="0"/>
              </a:rPr>
              <a:t>u * </a:t>
            </a:r>
            <a:r>
              <a:rPr lang="en-US" b="0" i="1" dirty="0"/>
              <a:t>2</a:t>
            </a:r>
            <a:r>
              <a:rPr lang="en-US" b="0" i="1" baseline="30000" dirty="0"/>
              <a:t>k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Both signed and unsigned</a:t>
            </a:r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endParaRPr lang="en-US" dirty="0"/>
          </a:p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Examples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3		==	u * 8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&lt;&lt; 5 - u &lt;&lt; 3	==	u * 24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Most machines shift and add much faster than multiply</a:t>
            </a:r>
          </a:p>
          <a:p>
            <a:pPr lvl="2" eaLnBrk="1" hangingPunct="1">
              <a:tabLst>
                <a:tab pos="2971800" algn="l"/>
              </a:tabLst>
              <a:defRPr/>
            </a:pPr>
            <a:r>
              <a:rPr lang="en-US" dirty="0"/>
              <a:t>Compiler generates this code automatically</a:t>
            </a:r>
          </a:p>
          <a:p>
            <a:pPr lvl="1" eaLnBrk="1" hangingPunct="1">
              <a:tabLst>
                <a:tab pos="2971800" algn="l"/>
              </a:tabLst>
              <a:defRPr/>
            </a:pPr>
            <a:endParaRPr lang="en-US" dirty="0"/>
          </a:p>
        </p:txBody>
      </p:sp>
      <p:sp>
        <p:nvSpPr>
          <p:cNvPr id="46084" name="Rectangle 5"/>
          <p:cNvSpPr>
            <a:spLocks noChangeArrowheads="1"/>
          </p:cNvSpPr>
          <p:nvPr/>
        </p:nvSpPr>
        <p:spPr bwMode="auto">
          <a:xfrm>
            <a:off x="7315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5" name="Rectangle 6"/>
          <p:cNvSpPr>
            <a:spLocks noChangeArrowheads="1"/>
          </p:cNvSpPr>
          <p:nvPr/>
        </p:nvSpPr>
        <p:spPr bwMode="auto">
          <a:xfrm>
            <a:off x="7543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6" name="Rectangle 7"/>
          <p:cNvSpPr>
            <a:spLocks noChangeArrowheads="1"/>
          </p:cNvSpPr>
          <p:nvPr/>
        </p:nvSpPr>
        <p:spPr bwMode="auto">
          <a:xfrm>
            <a:off x="77724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7" name="Rectangle 8"/>
          <p:cNvSpPr>
            <a:spLocks noChangeArrowheads="1"/>
          </p:cNvSpPr>
          <p:nvPr/>
        </p:nvSpPr>
        <p:spPr bwMode="auto">
          <a:xfrm>
            <a:off x="93726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8" name="Rectangle 9"/>
          <p:cNvSpPr>
            <a:spLocks noChangeArrowheads="1"/>
          </p:cNvSpPr>
          <p:nvPr/>
        </p:nvSpPr>
        <p:spPr bwMode="auto">
          <a:xfrm>
            <a:off x="96012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89" name="Rectangle 10"/>
          <p:cNvSpPr>
            <a:spLocks noChangeArrowheads="1"/>
          </p:cNvSpPr>
          <p:nvPr/>
        </p:nvSpPr>
        <p:spPr bwMode="auto">
          <a:xfrm>
            <a:off x="9829800" y="27574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090" name="Rectangle 11"/>
          <p:cNvSpPr>
            <a:spLocks noChangeArrowheads="1"/>
          </p:cNvSpPr>
          <p:nvPr/>
        </p:nvSpPr>
        <p:spPr bwMode="auto">
          <a:xfrm>
            <a:off x="8001000" y="2757488"/>
            <a:ext cx="1371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 • •</a:t>
            </a:r>
          </a:p>
        </p:txBody>
      </p:sp>
      <p:sp>
        <p:nvSpPr>
          <p:cNvPr id="46091" name="Rectangle 12"/>
          <p:cNvSpPr>
            <a:spLocks noChangeArrowheads="1"/>
          </p:cNvSpPr>
          <p:nvPr/>
        </p:nvSpPr>
        <p:spPr bwMode="auto">
          <a:xfrm>
            <a:off x="7315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2" name="Rectangle 13"/>
          <p:cNvSpPr>
            <a:spLocks noChangeArrowheads="1"/>
          </p:cNvSpPr>
          <p:nvPr/>
        </p:nvSpPr>
        <p:spPr bwMode="auto">
          <a:xfrm>
            <a:off x="82296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3" name="Rectangle 14"/>
          <p:cNvSpPr>
            <a:spLocks noChangeArrowheads="1"/>
          </p:cNvSpPr>
          <p:nvPr/>
        </p:nvSpPr>
        <p:spPr bwMode="auto">
          <a:xfrm>
            <a:off x="8458200" y="3214688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6094" name="Rectangle 15"/>
          <p:cNvSpPr>
            <a:spLocks noChangeArrowheads="1"/>
          </p:cNvSpPr>
          <p:nvPr/>
        </p:nvSpPr>
        <p:spPr bwMode="auto">
          <a:xfrm>
            <a:off x="8686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5" name="Rectangle 16"/>
          <p:cNvSpPr>
            <a:spLocks noChangeArrowheads="1"/>
          </p:cNvSpPr>
          <p:nvPr/>
        </p:nvSpPr>
        <p:spPr bwMode="auto">
          <a:xfrm>
            <a:off x="96012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6" name="Rectangle 17"/>
          <p:cNvSpPr>
            <a:spLocks noChangeArrowheads="1"/>
          </p:cNvSpPr>
          <p:nvPr/>
        </p:nvSpPr>
        <p:spPr bwMode="auto">
          <a:xfrm>
            <a:off x="9829800" y="32146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097" name="Rectangle 18"/>
          <p:cNvSpPr>
            <a:spLocks noChangeArrowheads="1"/>
          </p:cNvSpPr>
          <p:nvPr/>
        </p:nvSpPr>
        <p:spPr bwMode="auto">
          <a:xfrm>
            <a:off x="75438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098" name="Rectangle 19"/>
          <p:cNvSpPr>
            <a:spLocks noChangeArrowheads="1"/>
          </p:cNvSpPr>
          <p:nvPr/>
        </p:nvSpPr>
        <p:spPr bwMode="auto">
          <a:xfrm>
            <a:off x="6705600" y="268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6099" name="Rectangle 20"/>
          <p:cNvSpPr>
            <a:spLocks noChangeArrowheads="1"/>
          </p:cNvSpPr>
          <p:nvPr/>
        </p:nvSpPr>
        <p:spPr bwMode="auto">
          <a:xfrm>
            <a:off x="6705603" y="3138488"/>
            <a:ext cx="36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0" name="Line 21"/>
          <p:cNvSpPr>
            <a:spLocks noChangeShapeType="1"/>
          </p:cNvSpPr>
          <p:nvPr/>
        </p:nvSpPr>
        <p:spPr bwMode="auto">
          <a:xfrm>
            <a:off x="3886200" y="35194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22"/>
          <p:cNvSpPr>
            <a:spLocks noChangeArrowheads="1"/>
          </p:cNvSpPr>
          <p:nvPr/>
        </p:nvSpPr>
        <p:spPr bwMode="auto">
          <a:xfrm>
            <a:off x="6324603" y="3138488"/>
            <a:ext cx="320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*</a:t>
            </a:r>
          </a:p>
        </p:txBody>
      </p:sp>
      <p:sp>
        <p:nvSpPr>
          <p:cNvPr id="46102" name="Rectangle 23"/>
          <p:cNvSpPr>
            <a:spLocks noChangeArrowheads="1"/>
          </p:cNvSpPr>
          <p:nvPr/>
        </p:nvSpPr>
        <p:spPr bwMode="auto">
          <a:xfrm>
            <a:off x="4928676" y="3595688"/>
            <a:ext cx="676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·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6103" name="Line 24"/>
          <p:cNvSpPr>
            <a:spLocks noChangeShapeType="1"/>
          </p:cNvSpPr>
          <p:nvPr/>
        </p:nvSpPr>
        <p:spPr bwMode="auto">
          <a:xfrm flipV="1">
            <a:off x="3886200" y="3976688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2362200" y="3595688"/>
            <a:ext cx="2527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True Product: </a:t>
            </a:r>
            <a:r>
              <a:rPr lang="en-US" altLang="en-US" b="0" i="1"/>
              <a:t>w</a:t>
            </a:r>
            <a:r>
              <a:rPr lang="en-US" altLang="en-US" b="0"/>
              <a:t>+</a:t>
            </a:r>
            <a:r>
              <a:rPr lang="en-US" altLang="en-US" b="0" i="1"/>
              <a:t>k</a:t>
            </a:r>
            <a:r>
              <a:rPr lang="en-US" altLang="en-US" b="0"/>
              <a:t>  bits</a:t>
            </a:r>
          </a:p>
        </p:txBody>
      </p:sp>
      <p:sp>
        <p:nvSpPr>
          <p:cNvPr id="46105" name="Text Box 26"/>
          <p:cNvSpPr txBox="1">
            <a:spLocks noChangeArrowheads="1"/>
          </p:cNvSpPr>
          <p:nvPr/>
        </p:nvSpPr>
        <p:spPr bwMode="auto">
          <a:xfrm>
            <a:off x="2362200" y="2909888"/>
            <a:ext cx="189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6" name="Text Box 27"/>
          <p:cNvSpPr txBox="1">
            <a:spLocks noChangeArrowheads="1"/>
          </p:cNvSpPr>
          <p:nvPr/>
        </p:nvSpPr>
        <p:spPr bwMode="auto">
          <a:xfrm>
            <a:off x="2362200" y="4205288"/>
            <a:ext cx="2438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Discard </a:t>
            </a:r>
            <a:r>
              <a:rPr lang="en-US" altLang="en-US" b="0" i="1"/>
              <a:t>k </a:t>
            </a:r>
            <a:r>
              <a:rPr lang="en-US" altLang="en-US" b="0"/>
              <a:t> bits: </a:t>
            </a:r>
            <a:r>
              <a:rPr lang="en-US" altLang="en-US" b="0" i="1"/>
              <a:t>w</a:t>
            </a:r>
            <a:r>
              <a:rPr lang="en-US" altLang="en-US" b="0"/>
              <a:t> bits</a:t>
            </a:r>
          </a:p>
        </p:txBody>
      </p:sp>
      <p:sp>
        <p:nvSpPr>
          <p:cNvPr id="46107" name="Rectangle 28"/>
          <p:cNvSpPr>
            <a:spLocks noChangeArrowheads="1"/>
          </p:cNvSpPr>
          <p:nvPr/>
        </p:nvSpPr>
        <p:spPr bwMode="auto">
          <a:xfrm>
            <a:off x="5621338" y="4129088"/>
            <a:ext cx="1516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UMult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08" name="Rectangle 29"/>
          <p:cNvSpPr>
            <a:spLocks noChangeArrowheads="1"/>
          </p:cNvSpPr>
          <p:nvPr/>
        </p:nvSpPr>
        <p:spPr bwMode="auto">
          <a:xfrm>
            <a:off x="8915400" y="32146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09" name="Rectangle 30"/>
          <p:cNvSpPr>
            <a:spLocks noChangeArrowheads="1"/>
          </p:cNvSpPr>
          <p:nvPr/>
        </p:nvSpPr>
        <p:spPr bwMode="auto">
          <a:xfrm>
            <a:off x="8382000" y="2376488"/>
            <a:ext cx="285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grpSp>
        <p:nvGrpSpPr>
          <p:cNvPr id="46110" name="Group 31"/>
          <p:cNvGrpSpPr>
            <a:grpSpLocks/>
          </p:cNvGrpSpPr>
          <p:nvPr/>
        </p:nvGrpSpPr>
        <p:grpSpPr bwMode="auto">
          <a:xfrm>
            <a:off x="5943600" y="3671888"/>
            <a:ext cx="2743200" cy="228600"/>
            <a:chOff x="2976" y="816"/>
            <a:chExt cx="1728" cy="144"/>
          </a:xfrm>
        </p:grpSpPr>
        <p:sp>
          <p:nvSpPr>
            <p:cNvPr id="46124" name="Rectangle 32"/>
            <p:cNvSpPr>
              <a:spLocks noChangeArrowheads="1"/>
            </p:cNvSpPr>
            <p:nvPr/>
          </p:nvSpPr>
          <p:spPr bwMode="auto">
            <a:xfrm>
              <a:off x="297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5" name="Rectangle 33"/>
            <p:cNvSpPr>
              <a:spLocks noChangeArrowheads="1"/>
            </p:cNvSpPr>
            <p:nvPr/>
          </p:nvSpPr>
          <p:spPr bwMode="auto">
            <a:xfrm>
              <a:off x="312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6" name="Rectangle 34"/>
            <p:cNvSpPr>
              <a:spLocks noChangeArrowheads="1"/>
            </p:cNvSpPr>
            <p:nvPr/>
          </p:nvSpPr>
          <p:spPr bwMode="auto">
            <a:xfrm>
              <a:off x="3264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7" name="Rectangle 35"/>
            <p:cNvSpPr>
              <a:spLocks noChangeArrowheads="1"/>
            </p:cNvSpPr>
            <p:nvPr/>
          </p:nvSpPr>
          <p:spPr bwMode="auto">
            <a:xfrm>
              <a:off x="4272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8" name="Rectangle 36"/>
            <p:cNvSpPr>
              <a:spLocks noChangeArrowheads="1"/>
            </p:cNvSpPr>
            <p:nvPr/>
          </p:nvSpPr>
          <p:spPr bwMode="auto">
            <a:xfrm>
              <a:off x="4416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29" name="Rectangle 37"/>
            <p:cNvSpPr>
              <a:spLocks noChangeArrowheads="1"/>
            </p:cNvSpPr>
            <p:nvPr/>
          </p:nvSpPr>
          <p:spPr bwMode="auto">
            <a:xfrm>
              <a:off x="4560" y="81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6130" name="Rectangle 38"/>
            <p:cNvSpPr>
              <a:spLocks noChangeArrowheads="1"/>
            </p:cNvSpPr>
            <p:nvPr/>
          </p:nvSpPr>
          <p:spPr bwMode="auto">
            <a:xfrm>
              <a:off x="3408" y="816"/>
              <a:ext cx="86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 • •</a:t>
              </a:r>
            </a:p>
          </p:txBody>
        </p:sp>
      </p:grpSp>
      <p:sp>
        <p:nvSpPr>
          <p:cNvPr id="46111" name="Rectangle 39"/>
          <p:cNvSpPr>
            <a:spLocks noChangeArrowheads="1"/>
          </p:cNvSpPr>
          <p:nvPr/>
        </p:nvSpPr>
        <p:spPr bwMode="auto">
          <a:xfrm>
            <a:off x="8686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2" name="Rectangle 40"/>
          <p:cNvSpPr>
            <a:spLocks noChangeArrowheads="1"/>
          </p:cNvSpPr>
          <p:nvPr/>
        </p:nvSpPr>
        <p:spPr bwMode="auto">
          <a:xfrm>
            <a:off x="96012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3" name="Rectangle 41"/>
          <p:cNvSpPr>
            <a:spLocks noChangeArrowheads="1"/>
          </p:cNvSpPr>
          <p:nvPr/>
        </p:nvSpPr>
        <p:spPr bwMode="auto">
          <a:xfrm>
            <a:off x="9829800" y="36718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4" name="Rectangle 42"/>
          <p:cNvSpPr>
            <a:spLocks noChangeArrowheads="1"/>
          </p:cNvSpPr>
          <p:nvPr/>
        </p:nvSpPr>
        <p:spPr bwMode="auto">
          <a:xfrm>
            <a:off x="8915400" y="36718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15" name="Rectangle 43"/>
          <p:cNvSpPr>
            <a:spLocks noChangeArrowheads="1"/>
          </p:cNvSpPr>
          <p:nvPr/>
        </p:nvSpPr>
        <p:spPr bwMode="auto">
          <a:xfrm>
            <a:off x="5638803" y="4510088"/>
            <a:ext cx="1490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latin typeface="Times"/>
              </a:rPr>
              <a:t>TMult</a:t>
            </a:r>
            <a:r>
              <a:rPr lang="en-US" altLang="en-US" b="0" i="1" baseline="-25000">
                <a:latin typeface="Times"/>
              </a:rPr>
              <a:t>w</a:t>
            </a:r>
            <a:r>
              <a:rPr lang="en-US" altLang="en-US" b="0">
                <a:latin typeface="Times"/>
              </a:rPr>
              <a:t>(</a:t>
            </a:r>
            <a:r>
              <a:rPr lang="en-US" altLang="en-US" b="0" i="1">
                <a:latin typeface="Times"/>
              </a:rPr>
              <a:t>u</a:t>
            </a:r>
            <a:r>
              <a:rPr lang="en-US" altLang="en-US" b="0">
                <a:latin typeface="Times"/>
              </a:rPr>
              <a:t> , 2</a:t>
            </a:r>
            <a:r>
              <a:rPr lang="en-US" altLang="en-US" b="0" i="1" baseline="30000">
                <a:latin typeface="Times"/>
              </a:rPr>
              <a:t>k</a:t>
            </a:r>
            <a:r>
              <a:rPr lang="en-US" altLang="en-US" b="0">
                <a:latin typeface="Times"/>
              </a:rPr>
              <a:t>)</a:t>
            </a:r>
          </a:p>
        </p:txBody>
      </p:sp>
      <p:sp>
        <p:nvSpPr>
          <p:cNvPr id="46116" name="Rectangle 44"/>
          <p:cNvSpPr>
            <a:spLocks noChangeArrowheads="1"/>
          </p:cNvSpPr>
          <p:nvPr/>
        </p:nvSpPr>
        <p:spPr bwMode="auto">
          <a:xfrm>
            <a:off x="8686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7" name="Rectangle 45"/>
          <p:cNvSpPr>
            <a:spLocks noChangeArrowheads="1"/>
          </p:cNvSpPr>
          <p:nvPr/>
        </p:nvSpPr>
        <p:spPr bwMode="auto">
          <a:xfrm>
            <a:off x="96012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8" name="Rectangle 46"/>
          <p:cNvSpPr>
            <a:spLocks noChangeArrowheads="1"/>
          </p:cNvSpPr>
          <p:nvPr/>
        </p:nvSpPr>
        <p:spPr bwMode="auto">
          <a:xfrm>
            <a:off x="9829800" y="4129088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6119" name="Rectangle 47"/>
          <p:cNvSpPr>
            <a:spLocks noChangeArrowheads="1"/>
          </p:cNvSpPr>
          <p:nvPr/>
        </p:nvSpPr>
        <p:spPr bwMode="auto">
          <a:xfrm>
            <a:off x="8915400" y="4129088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6120" name="Rectangle 48"/>
          <p:cNvSpPr>
            <a:spLocks noChangeArrowheads="1"/>
          </p:cNvSpPr>
          <p:nvPr/>
        </p:nvSpPr>
        <p:spPr bwMode="auto">
          <a:xfrm>
            <a:off x="80010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1" name="Rectangle 49"/>
          <p:cNvSpPr>
            <a:spLocks noChangeArrowheads="1"/>
          </p:cNvSpPr>
          <p:nvPr/>
        </p:nvSpPr>
        <p:spPr bwMode="auto">
          <a:xfrm>
            <a:off x="82296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2" name="Rectangle 50"/>
          <p:cNvSpPr>
            <a:spLocks noChangeArrowheads="1"/>
          </p:cNvSpPr>
          <p:nvPr/>
        </p:nvSpPr>
        <p:spPr bwMode="auto">
          <a:xfrm>
            <a:off x="8458200" y="4129088"/>
            <a:ext cx="2286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6123" name="Rectangle 51"/>
          <p:cNvSpPr>
            <a:spLocks noChangeArrowheads="1"/>
          </p:cNvSpPr>
          <p:nvPr/>
        </p:nvSpPr>
        <p:spPr bwMode="auto">
          <a:xfrm>
            <a:off x="7315200" y="4129088"/>
            <a:ext cx="685800" cy="228600"/>
          </a:xfrm>
          <a:prstGeom prst="rect">
            <a:avLst/>
          </a:prstGeom>
          <a:solidFill>
            <a:srgbClr val="FF00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Unsigned Power-of-2 Divide by Shifting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2971800" algn="l"/>
              </a:tabLst>
              <a:defRPr/>
            </a:pPr>
            <a:r>
              <a:rPr lang="en-US" dirty="0"/>
              <a:t>Quotient of unsigned by power of 2</a:t>
            </a:r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latin typeface="Courier New" pitchFamily="49" charset="0"/>
              </a:rPr>
              <a:t>u &gt;&gt; k</a:t>
            </a:r>
            <a:r>
              <a:rPr lang="en-US" dirty="0"/>
              <a:t> gives  </a:t>
            </a:r>
            <a:r>
              <a:rPr lang="en-US" dirty="0">
                <a:sym typeface="Symbol" pitchFamily="18" charset="2"/>
              </a:rPr>
              <a:t> </a:t>
            </a:r>
            <a:r>
              <a:rPr lang="en-US" dirty="0">
                <a:latin typeface="Courier New" pitchFamily="49" charset="0"/>
              </a:rPr>
              <a:t>u / </a:t>
            </a:r>
            <a:r>
              <a:rPr lang="en-US" b="0" i="1" dirty="0"/>
              <a:t>2</a:t>
            </a:r>
            <a:r>
              <a:rPr lang="en-US" b="0" i="1" baseline="30000" dirty="0"/>
              <a:t>k </a:t>
            </a:r>
            <a:r>
              <a:rPr lang="en-US" dirty="0">
                <a:sym typeface="Symbol" pitchFamily="18" charset="2"/>
              </a:rPr>
              <a:t></a:t>
            </a:r>
            <a:endParaRPr lang="en-US" b="0" i="1" baseline="30000" dirty="0"/>
          </a:p>
          <a:p>
            <a:pPr lvl="1" eaLnBrk="1" hangingPunct="1">
              <a:tabLst>
                <a:tab pos="2971800" algn="l"/>
              </a:tabLst>
              <a:defRPr/>
            </a:pPr>
            <a:r>
              <a:rPr lang="en-US" dirty="0">
                <a:solidFill>
                  <a:schemeClr val="tx2"/>
                </a:solidFill>
              </a:rPr>
              <a:t>Uses logical shift</a:t>
            </a:r>
          </a:p>
        </p:txBody>
      </p:sp>
      <p:graphicFrame>
        <p:nvGraphicFramePr>
          <p:cNvPr id="47108" name="Object 56"/>
          <p:cNvGraphicFramePr>
            <a:graphicFrameLocks noChangeAspect="1"/>
          </p:cNvGraphicFramePr>
          <p:nvPr/>
        </p:nvGraphicFramePr>
        <p:xfrm>
          <a:off x="2286000" y="4724400"/>
          <a:ext cx="7683500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95" name="Document" r:id="rId4" imgW="7688580" imgH="1647444" progId="Word.Document.8">
                  <p:embed/>
                </p:oleObj>
              </mc:Choice>
              <mc:Fallback>
                <p:oleObj name="Document" r:id="rId4" imgW="7688580" imgH="1647444" progId="Word.Document.8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724400"/>
                        <a:ext cx="7683500" cy="163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9" name="Rectangle 58"/>
          <p:cNvSpPr>
            <a:spLocks noChangeArrowheads="1"/>
          </p:cNvSpPr>
          <p:nvPr/>
        </p:nvSpPr>
        <p:spPr bwMode="auto">
          <a:xfrm>
            <a:off x="5486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0" name="Rectangle 59"/>
          <p:cNvSpPr>
            <a:spLocks noChangeArrowheads="1"/>
          </p:cNvSpPr>
          <p:nvPr/>
        </p:nvSpPr>
        <p:spPr bwMode="auto">
          <a:xfrm>
            <a:off x="57150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1" name="Rectangle 60"/>
          <p:cNvSpPr>
            <a:spLocks noChangeArrowheads="1"/>
          </p:cNvSpPr>
          <p:nvPr/>
        </p:nvSpPr>
        <p:spPr bwMode="auto">
          <a:xfrm>
            <a:off x="6629400" y="27432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12" name="Rectangle 61"/>
          <p:cNvSpPr>
            <a:spLocks noChangeArrowheads="1"/>
          </p:cNvSpPr>
          <p:nvPr/>
        </p:nvSpPr>
        <p:spPr bwMode="auto">
          <a:xfrm>
            <a:off x="5486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3" name="Rectangle 62"/>
          <p:cNvSpPr>
            <a:spLocks noChangeArrowheads="1"/>
          </p:cNvSpPr>
          <p:nvPr/>
        </p:nvSpPr>
        <p:spPr bwMode="auto">
          <a:xfrm>
            <a:off x="64008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4" name="Rectangle 63"/>
          <p:cNvSpPr>
            <a:spLocks noChangeArrowheads="1"/>
          </p:cNvSpPr>
          <p:nvPr/>
        </p:nvSpPr>
        <p:spPr bwMode="auto">
          <a:xfrm>
            <a:off x="6629400" y="3200400"/>
            <a:ext cx="228600" cy="228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1</a:t>
            </a:r>
          </a:p>
        </p:txBody>
      </p:sp>
      <p:sp>
        <p:nvSpPr>
          <p:cNvPr id="47115" name="Rectangle 64"/>
          <p:cNvSpPr>
            <a:spLocks noChangeArrowheads="1"/>
          </p:cNvSpPr>
          <p:nvPr/>
        </p:nvSpPr>
        <p:spPr bwMode="auto">
          <a:xfrm>
            <a:off x="6858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6" name="Rectangle 65"/>
          <p:cNvSpPr>
            <a:spLocks noChangeArrowheads="1"/>
          </p:cNvSpPr>
          <p:nvPr/>
        </p:nvSpPr>
        <p:spPr bwMode="auto">
          <a:xfrm>
            <a:off x="77724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7" name="Rectangle 66"/>
          <p:cNvSpPr>
            <a:spLocks noChangeArrowheads="1"/>
          </p:cNvSpPr>
          <p:nvPr/>
        </p:nvSpPr>
        <p:spPr bwMode="auto">
          <a:xfrm>
            <a:off x="8001000" y="32004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18" name="Rectangle 67"/>
          <p:cNvSpPr>
            <a:spLocks noChangeArrowheads="1"/>
          </p:cNvSpPr>
          <p:nvPr/>
        </p:nvSpPr>
        <p:spPr bwMode="auto">
          <a:xfrm>
            <a:off x="57150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19" name="Rectangle 68"/>
          <p:cNvSpPr>
            <a:spLocks noChangeArrowheads="1"/>
          </p:cNvSpPr>
          <p:nvPr/>
        </p:nvSpPr>
        <p:spPr bwMode="auto">
          <a:xfrm>
            <a:off x="4876800" y="266700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</a:t>
            </a:r>
          </a:p>
        </p:txBody>
      </p:sp>
      <p:sp>
        <p:nvSpPr>
          <p:cNvPr id="47120" name="Rectangle 69"/>
          <p:cNvSpPr>
            <a:spLocks noChangeArrowheads="1"/>
          </p:cNvSpPr>
          <p:nvPr/>
        </p:nvSpPr>
        <p:spPr bwMode="auto">
          <a:xfrm>
            <a:off x="4876803" y="3124203"/>
            <a:ext cx="36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latin typeface="Times"/>
              </a:rPr>
              <a:t>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1" name="Line 70"/>
          <p:cNvSpPr>
            <a:spLocks noChangeShapeType="1"/>
          </p:cNvSpPr>
          <p:nvPr/>
        </p:nvSpPr>
        <p:spPr bwMode="auto">
          <a:xfrm>
            <a:off x="3733800" y="35052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71"/>
          <p:cNvSpPr>
            <a:spLocks noChangeArrowheads="1"/>
          </p:cNvSpPr>
          <p:nvPr/>
        </p:nvSpPr>
        <p:spPr bwMode="auto">
          <a:xfrm>
            <a:off x="4495803" y="3124203"/>
            <a:ext cx="320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/</a:t>
            </a:r>
          </a:p>
        </p:txBody>
      </p:sp>
      <p:sp>
        <p:nvSpPr>
          <p:cNvPr id="47123" name="Rectangle 72"/>
          <p:cNvSpPr>
            <a:spLocks noChangeArrowheads="1"/>
          </p:cNvSpPr>
          <p:nvPr/>
        </p:nvSpPr>
        <p:spPr bwMode="auto">
          <a:xfrm>
            <a:off x="4572003" y="3581403"/>
            <a:ext cx="6588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</a:t>
            </a:r>
            <a:endParaRPr lang="en-US" altLang="en-US" b="0" i="1">
              <a:latin typeface="Times"/>
            </a:endParaRPr>
          </a:p>
        </p:txBody>
      </p:sp>
      <p:sp>
        <p:nvSpPr>
          <p:cNvPr id="47124" name="Text Box 73"/>
          <p:cNvSpPr txBox="1">
            <a:spLocks noChangeArrowheads="1"/>
          </p:cNvSpPr>
          <p:nvPr/>
        </p:nvSpPr>
        <p:spPr bwMode="auto">
          <a:xfrm>
            <a:off x="2057400" y="3581403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Division: </a:t>
            </a:r>
          </a:p>
        </p:txBody>
      </p:sp>
      <p:sp>
        <p:nvSpPr>
          <p:cNvPr id="47125" name="Text Box 74"/>
          <p:cNvSpPr txBox="1">
            <a:spLocks noChangeArrowheads="1"/>
          </p:cNvSpPr>
          <p:nvPr/>
        </p:nvSpPr>
        <p:spPr bwMode="auto">
          <a:xfrm>
            <a:off x="2057400" y="2895603"/>
            <a:ext cx="125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Operands:</a:t>
            </a:r>
          </a:p>
        </p:txBody>
      </p:sp>
      <p:sp>
        <p:nvSpPr>
          <p:cNvPr id="47126" name="Rectangle 75"/>
          <p:cNvSpPr>
            <a:spLocks noChangeArrowheads="1"/>
          </p:cNvSpPr>
          <p:nvPr/>
        </p:nvSpPr>
        <p:spPr bwMode="auto">
          <a:xfrm>
            <a:off x="7086600" y="32004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27" name="Rectangle 76"/>
          <p:cNvSpPr>
            <a:spLocks noChangeArrowheads="1"/>
          </p:cNvSpPr>
          <p:nvPr/>
        </p:nvSpPr>
        <p:spPr bwMode="auto">
          <a:xfrm>
            <a:off x="6553200" y="2362203"/>
            <a:ext cx="285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i="1">
                <a:latin typeface="Times"/>
              </a:rPr>
              <a:t>k</a:t>
            </a:r>
          </a:p>
        </p:txBody>
      </p:sp>
      <p:sp>
        <p:nvSpPr>
          <p:cNvPr id="47128" name="Rectangle 77"/>
          <p:cNvSpPr>
            <a:spLocks noChangeArrowheads="1"/>
          </p:cNvSpPr>
          <p:nvPr/>
        </p:nvSpPr>
        <p:spPr bwMode="auto">
          <a:xfrm>
            <a:off x="5943600" y="27432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29" name="Group 78"/>
          <p:cNvGrpSpPr>
            <a:grpSpLocks/>
          </p:cNvGrpSpPr>
          <p:nvPr/>
        </p:nvGrpSpPr>
        <p:grpSpPr bwMode="auto">
          <a:xfrm>
            <a:off x="6858000" y="2743200"/>
            <a:ext cx="1371600" cy="228600"/>
            <a:chOff x="3744" y="1488"/>
            <a:chExt cx="864" cy="144"/>
          </a:xfrm>
        </p:grpSpPr>
        <p:sp>
          <p:nvSpPr>
            <p:cNvPr id="47159" name="Rectangle 79"/>
            <p:cNvSpPr>
              <a:spLocks noChangeArrowheads="1"/>
            </p:cNvSpPr>
            <p:nvPr/>
          </p:nvSpPr>
          <p:spPr bwMode="auto">
            <a:xfrm>
              <a:off x="374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0" name="Rectangle 80"/>
            <p:cNvSpPr>
              <a:spLocks noChangeArrowheads="1"/>
            </p:cNvSpPr>
            <p:nvPr/>
          </p:nvSpPr>
          <p:spPr bwMode="auto">
            <a:xfrm>
              <a:off x="4320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1" name="Rectangle 81"/>
            <p:cNvSpPr>
              <a:spLocks noChangeArrowheads="1"/>
            </p:cNvSpPr>
            <p:nvPr/>
          </p:nvSpPr>
          <p:spPr bwMode="auto">
            <a:xfrm>
              <a:off x="4464" y="1488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62" name="Rectangle 82"/>
            <p:cNvSpPr>
              <a:spLocks noChangeArrowheads="1"/>
            </p:cNvSpPr>
            <p:nvPr/>
          </p:nvSpPr>
          <p:spPr bwMode="auto">
            <a:xfrm>
              <a:off x="3888" y="1488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0" name="Rectangle 83"/>
          <p:cNvSpPr>
            <a:spLocks noChangeArrowheads="1"/>
          </p:cNvSpPr>
          <p:nvPr/>
        </p:nvSpPr>
        <p:spPr bwMode="auto">
          <a:xfrm>
            <a:off x="6858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1" name="Rectangle 84"/>
          <p:cNvSpPr>
            <a:spLocks noChangeArrowheads="1"/>
          </p:cNvSpPr>
          <p:nvPr/>
        </p:nvSpPr>
        <p:spPr bwMode="auto">
          <a:xfrm>
            <a:off x="70866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2" name="Rectangle 85"/>
          <p:cNvSpPr>
            <a:spLocks noChangeArrowheads="1"/>
          </p:cNvSpPr>
          <p:nvPr/>
        </p:nvSpPr>
        <p:spPr bwMode="auto">
          <a:xfrm>
            <a:off x="8001000" y="36576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3" name="Rectangle 86"/>
          <p:cNvSpPr>
            <a:spLocks noChangeArrowheads="1"/>
          </p:cNvSpPr>
          <p:nvPr/>
        </p:nvSpPr>
        <p:spPr bwMode="auto">
          <a:xfrm>
            <a:off x="7315200" y="36576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34" name="Rectangle 87"/>
          <p:cNvSpPr>
            <a:spLocks noChangeArrowheads="1"/>
          </p:cNvSpPr>
          <p:nvPr/>
        </p:nvSpPr>
        <p:spPr bwMode="auto">
          <a:xfrm>
            <a:off x="5486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35" name="Rectangle 88"/>
          <p:cNvSpPr>
            <a:spLocks noChangeArrowheads="1"/>
          </p:cNvSpPr>
          <p:nvPr/>
        </p:nvSpPr>
        <p:spPr bwMode="auto">
          <a:xfrm>
            <a:off x="64008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6" name="Rectangle 89"/>
          <p:cNvSpPr>
            <a:spLocks noChangeArrowheads="1"/>
          </p:cNvSpPr>
          <p:nvPr/>
        </p:nvSpPr>
        <p:spPr bwMode="auto">
          <a:xfrm>
            <a:off x="6629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37" name="Rectangle 90"/>
          <p:cNvSpPr>
            <a:spLocks noChangeArrowheads="1"/>
          </p:cNvSpPr>
          <p:nvPr/>
        </p:nvSpPr>
        <p:spPr bwMode="auto">
          <a:xfrm>
            <a:off x="5715000" y="36576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grpSp>
        <p:nvGrpSpPr>
          <p:cNvPr id="47138" name="Group 91"/>
          <p:cNvGrpSpPr>
            <a:grpSpLocks/>
          </p:cNvGrpSpPr>
          <p:nvPr/>
        </p:nvGrpSpPr>
        <p:grpSpPr bwMode="auto">
          <a:xfrm>
            <a:off x="8305800" y="3657600"/>
            <a:ext cx="1371600" cy="228600"/>
            <a:chOff x="4416" y="2256"/>
            <a:chExt cx="864" cy="144"/>
          </a:xfrm>
        </p:grpSpPr>
        <p:sp>
          <p:nvSpPr>
            <p:cNvPr id="47155" name="Rectangle 92"/>
            <p:cNvSpPr>
              <a:spLocks noChangeArrowheads="1"/>
            </p:cNvSpPr>
            <p:nvPr/>
          </p:nvSpPr>
          <p:spPr bwMode="auto">
            <a:xfrm>
              <a:off x="441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6" name="Rectangle 93"/>
            <p:cNvSpPr>
              <a:spLocks noChangeArrowheads="1"/>
            </p:cNvSpPr>
            <p:nvPr/>
          </p:nvSpPr>
          <p:spPr bwMode="auto">
            <a:xfrm>
              <a:off x="4992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7" name="Rectangle 94"/>
            <p:cNvSpPr>
              <a:spLocks noChangeArrowheads="1"/>
            </p:cNvSpPr>
            <p:nvPr/>
          </p:nvSpPr>
          <p:spPr bwMode="auto">
            <a:xfrm>
              <a:off x="5136" y="2256"/>
              <a:ext cx="144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endParaRPr lang="en-US" altLang="en-US" b="0">
                <a:latin typeface="Courier New" pitchFamily="49" charset="0"/>
              </a:endParaRPr>
            </a:p>
          </p:txBody>
        </p:sp>
        <p:sp>
          <p:nvSpPr>
            <p:cNvPr id="47158" name="Rectangle 95"/>
            <p:cNvSpPr>
              <a:spLocks noChangeArrowheads="1"/>
            </p:cNvSpPr>
            <p:nvPr/>
          </p:nvSpPr>
          <p:spPr bwMode="auto">
            <a:xfrm>
              <a:off x="4560" y="2256"/>
              <a:ext cx="432" cy="144"/>
            </a:xfrm>
            <a:prstGeom prst="rect">
              <a:avLst/>
            </a:prstGeom>
            <a:solidFill>
              <a:srgbClr val="FF00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 b="0"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47139" name="Line 96"/>
          <p:cNvSpPr>
            <a:spLocks noChangeShapeType="1"/>
          </p:cNvSpPr>
          <p:nvPr/>
        </p:nvSpPr>
        <p:spPr bwMode="auto">
          <a:xfrm>
            <a:off x="3733800" y="4038600"/>
            <a:ext cx="6324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97"/>
          <p:cNvSpPr>
            <a:spLocks noChangeArrowheads="1"/>
          </p:cNvSpPr>
          <p:nvPr/>
        </p:nvSpPr>
        <p:spPr bwMode="auto">
          <a:xfrm>
            <a:off x="4406900" y="4133853"/>
            <a:ext cx="92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</a:t>
            </a:r>
            <a:r>
              <a:rPr lang="en-US" altLang="en-US" sz="1600" b="0" i="1">
                <a:latin typeface="Times"/>
              </a:rPr>
              <a:t> </a:t>
            </a:r>
            <a:r>
              <a:rPr lang="en-US" altLang="en-US" b="0" i="1">
                <a:latin typeface="Times"/>
              </a:rPr>
              <a:t>u </a:t>
            </a:r>
            <a:r>
              <a:rPr lang="en-US" altLang="en-US" b="0">
                <a:latin typeface="Times"/>
              </a:rPr>
              <a:t>/ 2</a:t>
            </a:r>
            <a:r>
              <a:rPr lang="en-US" altLang="en-US" b="0" i="1" baseline="30000">
                <a:latin typeface="Times"/>
              </a:rPr>
              <a:t>k </a:t>
            </a:r>
            <a:r>
              <a:rPr lang="en-US" altLang="en-US" b="0">
                <a:solidFill>
                  <a:schemeClr val="tx2"/>
                </a:solidFill>
                <a:sym typeface="Symbol" pitchFamily="18" charset="2"/>
              </a:rPr>
              <a:t></a:t>
            </a:r>
          </a:p>
        </p:txBody>
      </p:sp>
      <p:sp>
        <p:nvSpPr>
          <p:cNvPr id="47141" name="Rectangle 98"/>
          <p:cNvSpPr>
            <a:spLocks noChangeArrowheads="1"/>
          </p:cNvSpPr>
          <p:nvPr/>
        </p:nvSpPr>
        <p:spPr bwMode="auto">
          <a:xfrm>
            <a:off x="6858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2" name="Rectangle 99"/>
          <p:cNvSpPr>
            <a:spLocks noChangeArrowheads="1"/>
          </p:cNvSpPr>
          <p:nvPr/>
        </p:nvSpPr>
        <p:spPr bwMode="auto">
          <a:xfrm>
            <a:off x="70866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3" name="Rectangle 100"/>
          <p:cNvSpPr>
            <a:spLocks noChangeArrowheads="1"/>
          </p:cNvSpPr>
          <p:nvPr/>
        </p:nvSpPr>
        <p:spPr bwMode="auto">
          <a:xfrm>
            <a:off x="8001000" y="4191000"/>
            <a:ext cx="2286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44" name="Rectangle 101"/>
          <p:cNvSpPr>
            <a:spLocks noChangeArrowheads="1"/>
          </p:cNvSpPr>
          <p:nvPr/>
        </p:nvSpPr>
        <p:spPr bwMode="auto">
          <a:xfrm>
            <a:off x="7315200" y="4191000"/>
            <a:ext cx="685800" cy="228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45" name="Text Box 102"/>
          <p:cNvSpPr txBox="1">
            <a:spLocks noChangeArrowheads="1"/>
          </p:cNvSpPr>
          <p:nvPr/>
        </p:nvSpPr>
        <p:spPr bwMode="auto">
          <a:xfrm>
            <a:off x="2057400" y="4114803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Result:</a:t>
            </a:r>
          </a:p>
        </p:txBody>
      </p:sp>
      <p:sp>
        <p:nvSpPr>
          <p:cNvPr id="47146" name="Text Box 103"/>
          <p:cNvSpPr txBox="1">
            <a:spLocks noChangeArrowheads="1"/>
          </p:cNvSpPr>
          <p:nvPr/>
        </p:nvSpPr>
        <p:spPr bwMode="auto">
          <a:xfrm>
            <a:off x="8153400" y="3581403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.</a:t>
            </a:r>
          </a:p>
        </p:txBody>
      </p:sp>
      <p:sp>
        <p:nvSpPr>
          <p:cNvPr id="47147" name="Text Box 104"/>
          <p:cNvSpPr txBox="1">
            <a:spLocks noChangeArrowheads="1"/>
          </p:cNvSpPr>
          <p:nvPr/>
        </p:nvSpPr>
        <p:spPr bwMode="auto">
          <a:xfrm>
            <a:off x="8458200" y="2667003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Binary Point</a:t>
            </a:r>
          </a:p>
        </p:txBody>
      </p:sp>
      <p:sp>
        <p:nvSpPr>
          <p:cNvPr id="47148" name="Line 105"/>
          <p:cNvSpPr>
            <a:spLocks noChangeShapeType="1"/>
          </p:cNvSpPr>
          <p:nvPr/>
        </p:nvSpPr>
        <p:spPr bwMode="auto">
          <a:xfrm flipH="1">
            <a:off x="8305800" y="30480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49" name="Rectangle 106"/>
          <p:cNvSpPr>
            <a:spLocks noChangeArrowheads="1"/>
          </p:cNvSpPr>
          <p:nvPr/>
        </p:nvSpPr>
        <p:spPr bwMode="auto">
          <a:xfrm>
            <a:off x="5486400" y="36576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0" name="Rectangle 107"/>
          <p:cNvSpPr>
            <a:spLocks noChangeArrowheads="1"/>
          </p:cNvSpPr>
          <p:nvPr/>
        </p:nvSpPr>
        <p:spPr bwMode="auto">
          <a:xfrm>
            <a:off x="5486400" y="4191000"/>
            <a:ext cx="228600" cy="2286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0</a:t>
            </a:r>
          </a:p>
        </p:txBody>
      </p:sp>
      <p:sp>
        <p:nvSpPr>
          <p:cNvPr id="47151" name="Rectangle 108"/>
          <p:cNvSpPr>
            <a:spLocks noChangeArrowheads="1"/>
          </p:cNvSpPr>
          <p:nvPr/>
        </p:nvSpPr>
        <p:spPr bwMode="auto">
          <a:xfrm>
            <a:off x="64008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2" name="Rectangle 109"/>
          <p:cNvSpPr>
            <a:spLocks noChangeArrowheads="1"/>
          </p:cNvSpPr>
          <p:nvPr/>
        </p:nvSpPr>
        <p:spPr bwMode="auto">
          <a:xfrm>
            <a:off x="6629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  <p:sp>
        <p:nvSpPr>
          <p:cNvPr id="47153" name="Rectangle 110"/>
          <p:cNvSpPr>
            <a:spLocks noChangeArrowheads="1"/>
          </p:cNvSpPr>
          <p:nvPr/>
        </p:nvSpPr>
        <p:spPr bwMode="auto">
          <a:xfrm>
            <a:off x="5715000" y="4191000"/>
            <a:ext cx="6858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>
                <a:latin typeface="Courier New" pitchFamily="49" charset="0"/>
              </a:rPr>
              <a:t>•••</a:t>
            </a:r>
          </a:p>
        </p:txBody>
      </p:sp>
      <p:sp>
        <p:nvSpPr>
          <p:cNvPr id="47154" name="Rectangle 111"/>
          <p:cNvSpPr>
            <a:spLocks noChangeArrowheads="1"/>
          </p:cNvSpPr>
          <p:nvPr/>
        </p:nvSpPr>
        <p:spPr bwMode="auto">
          <a:xfrm>
            <a:off x="5486400" y="4191000"/>
            <a:ext cx="228600" cy="228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endParaRPr lang="en-US" altLang="en-US" b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Arithmetic: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Addition:</a:t>
            </a:r>
          </a:p>
          <a:p>
            <a:pPr lvl="1">
              <a:defRPr/>
            </a:pPr>
            <a:r>
              <a:rPr lang="en-US" dirty="0"/>
              <a:t>Unsigned/signed: Normal addition followed by truncate;</a:t>
            </a:r>
            <a:br>
              <a:rPr lang="en-US" dirty="0"/>
            </a:br>
            <a:r>
              <a:rPr lang="en-US" dirty="0"/>
              <a:t>same operation on bit level</a:t>
            </a:r>
          </a:p>
          <a:p>
            <a:pPr lvl="1">
              <a:defRPr/>
            </a:pPr>
            <a:r>
              <a:rPr lang="en-US" dirty="0"/>
              <a:t>Unsigned: addition mod 2</a:t>
            </a:r>
            <a:r>
              <a:rPr lang="en-US" baseline="30000" dirty="0"/>
              <a:t>w</a:t>
            </a:r>
          </a:p>
          <a:p>
            <a:pPr lvl="2">
              <a:defRPr/>
            </a:pPr>
            <a:r>
              <a:rPr lang="en-US" dirty="0"/>
              <a:t>Mathematical addition + possible subtraction of 2</a:t>
            </a:r>
            <a:r>
              <a:rPr lang="en-US" baseline="30000" dirty="0"/>
              <a:t>w</a:t>
            </a:r>
            <a:endParaRPr lang="en-US" dirty="0"/>
          </a:p>
          <a:p>
            <a:pPr lvl="1">
              <a:defRPr/>
            </a:pPr>
            <a:r>
              <a:rPr lang="en-US" dirty="0"/>
              <a:t>Signed: modified addition mod 2</a:t>
            </a:r>
            <a:r>
              <a:rPr lang="en-US" baseline="30000" dirty="0"/>
              <a:t>w </a:t>
            </a:r>
            <a:r>
              <a:rPr lang="en-US" dirty="0"/>
              <a:t>(result in proper range)</a:t>
            </a:r>
            <a:endParaRPr lang="en-US" baseline="30000" dirty="0"/>
          </a:p>
          <a:p>
            <a:pPr lvl="2">
              <a:defRPr/>
            </a:pPr>
            <a:r>
              <a:rPr lang="en-US" dirty="0"/>
              <a:t>Mathematical addition + possible addition or subtraction of 2</a:t>
            </a:r>
            <a:r>
              <a:rPr lang="en-US" baseline="30000" dirty="0"/>
              <a:t>w</a:t>
            </a:r>
            <a:endParaRPr lang="en-US" dirty="0"/>
          </a:p>
          <a:p>
            <a:pPr lvl="2"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Multiplication:</a:t>
            </a:r>
          </a:p>
          <a:p>
            <a:pPr lvl="1">
              <a:defRPr/>
            </a:pPr>
            <a:r>
              <a:rPr lang="en-US" dirty="0"/>
              <a:t>Unsigned/signed: Normal multiplication followed by truncate; same operation on bit level</a:t>
            </a:r>
          </a:p>
          <a:p>
            <a:pPr lvl="1">
              <a:defRPr/>
            </a:pPr>
            <a:r>
              <a:rPr lang="en-US" dirty="0"/>
              <a:t>Unsigned: multiplication mod 2</a:t>
            </a:r>
            <a:r>
              <a:rPr lang="en-US" baseline="30000" dirty="0"/>
              <a:t>w</a:t>
            </a:r>
          </a:p>
          <a:p>
            <a:pPr lvl="1">
              <a:defRPr/>
            </a:pPr>
            <a:r>
              <a:rPr lang="en-US" dirty="0"/>
              <a:t>Signed: modified multiplication mod 2</a:t>
            </a:r>
            <a:r>
              <a:rPr lang="en-US" baseline="30000" dirty="0"/>
              <a:t>w </a:t>
            </a:r>
            <a:r>
              <a:rPr lang="en-US" dirty="0"/>
              <a:t>(result in range -2</a:t>
            </a:r>
            <a:r>
              <a:rPr lang="en-US" baseline="30000" dirty="0"/>
              <a:t>w-1</a:t>
            </a:r>
            <a:r>
              <a:rPr lang="en-US" dirty="0"/>
              <a:t> to 2</a:t>
            </a:r>
            <a:r>
              <a:rPr lang="en-US" baseline="30000" dirty="0"/>
              <a:t>w-1</a:t>
            </a:r>
            <a:r>
              <a:rPr lang="en-US" dirty="0"/>
              <a:t>-1)</a:t>
            </a:r>
            <a:endParaRPr lang="en-US" baseline="30000" dirty="0"/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Should I Use Unsigned?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Don’t</a:t>
            </a:r>
            <a:r>
              <a:rPr lang="en-US" dirty="0"/>
              <a:t> use without understanding implications</a:t>
            </a:r>
          </a:p>
          <a:p>
            <a:pPr lvl="1" eaLnBrk="1" hangingPunct="1">
              <a:defRPr/>
            </a:pPr>
            <a:r>
              <a:rPr lang="en-US" dirty="0"/>
              <a:t>Easy to make mistakes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cnt-2;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&gt;=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a[i+1];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/>
              <a:t>Can be very subtle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#define DELTA </a:t>
            </a:r>
            <a:r>
              <a:rPr lang="en-US" dirty="0" err="1">
                <a:latin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-DELTA &gt;= 0;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-= DELTA)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. . .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Counting Down with Unsigned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dirty="0"/>
              <a:t>Proper way to use unsigned as loop index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unsigned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cnt-2;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&lt; </a:t>
            </a: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a[i+1];</a:t>
            </a:r>
            <a:endParaRPr lang="en-US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See Robert </a:t>
            </a:r>
            <a:r>
              <a:rPr lang="en-US" dirty="0" err="1"/>
              <a:t>Seacord</a:t>
            </a:r>
            <a:r>
              <a:rPr lang="en-US" dirty="0"/>
              <a:t>, </a:t>
            </a:r>
            <a:r>
              <a:rPr lang="en-US" i="1" dirty="0"/>
              <a:t>Secure Coding in C and C++</a:t>
            </a:r>
          </a:p>
          <a:p>
            <a:pPr lvl="1">
              <a:defRPr/>
            </a:pPr>
            <a:r>
              <a:rPr lang="en-US" dirty="0"/>
              <a:t>C Standard guarantees unsigned addition will behave like modular arithmetic</a:t>
            </a:r>
          </a:p>
          <a:p>
            <a:pPr lvl="2">
              <a:lnSpc>
                <a:spcPct val="100000"/>
              </a:lnSpc>
              <a:defRPr/>
            </a:pPr>
            <a:r>
              <a:rPr lang="en-US" dirty="0"/>
              <a:t>0 – 1 </a:t>
            </a:r>
            <a:r>
              <a:rPr lang="en-US" dirty="0">
                <a:sym typeface="Wingdings"/>
              </a:rPr>
              <a:t> </a:t>
            </a:r>
            <a:r>
              <a:rPr lang="en-US" i="1" dirty="0" err="1">
                <a:sym typeface="Wingdings"/>
              </a:rPr>
              <a:t>UMax</a:t>
            </a:r>
            <a:endParaRPr lang="en-US" i="1" dirty="0">
              <a:sym typeface="Wingdings"/>
            </a:endParaRPr>
          </a:p>
          <a:p>
            <a:pPr>
              <a:lnSpc>
                <a:spcPct val="100000"/>
              </a:lnSpc>
              <a:defRPr/>
            </a:pPr>
            <a:r>
              <a:rPr lang="en-US" dirty="0"/>
              <a:t>Even better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 err="1">
                <a:solidFill>
                  <a:srgbClr val="FF0000"/>
                </a:solidFill>
                <a:latin typeface="Courier New" pitchFamily="49" charset="0"/>
              </a:rPr>
              <a:t>size_t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for (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= cnt-2;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 &lt; </a:t>
            </a:r>
            <a:r>
              <a:rPr lang="en-US" dirty="0" err="1">
                <a:latin typeface="Courier New" pitchFamily="49" charset="0"/>
              </a:rPr>
              <a:t>cnt</a:t>
            </a:r>
            <a:r>
              <a:rPr lang="en-US" dirty="0">
                <a:latin typeface="Courier New" pitchFamily="49" charset="0"/>
              </a:rPr>
              <a:t>; 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--)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  a[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 += a[i+1];</a:t>
            </a:r>
          </a:p>
          <a:p>
            <a:pPr lvl="1">
              <a:defRPr/>
            </a:pPr>
            <a:r>
              <a:rPr lang="en-US" sz="1800" dirty="0">
                <a:latin typeface="Courier New"/>
                <a:cs typeface="Courier New"/>
              </a:rPr>
              <a:t>Data type </a:t>
            </a:r>
            <a:r>
              <a:rPr lang="en-US" sz="1800" dirty="0" err="1">
                <a:latin typeface="Courier New"/>
                <a:cs typeface="Courier New"/>
              </a:rPr>
              <a:t>size_t</a:t>
            </a:r>
            <a:r>
              <a:rPr lang="en-US" sz="1800" dirty="0"/>
              <a:t> is unsigned value with length = word size</a:t>
            </a:r>
          </a:p>
          <a:p>
            <a:pPr lvl="1">
              <a:defRPr/>
            </a:pPr>
            <a:r>
              <a:rPr lang="en-US" sz="1800" dirty="0"/>
              <a:t>Code will work even if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= </a:t>
            </a:r>
            <a:r>
              <a:rPr lang="en-US" sz="1800" i="1" dirty="0" err="1"/>
              <a:t>UMax</a:t>
            </a:r>
            <a:endParaRPr lang="en-US" sz="1800" i="1" dirty="0"/>
          </a:p>
          <a:p>
            <a:pPr lvl="1">
              <a:defRPr/>
            </a:pPr>
            <a:r>
              <a:rPr lang="en-US" sz="1800" dirty="0"/>
              <a:t>What if </a:t>
            </a:r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/>
              <a:t> is signed and &lt; 0?</a:t>
            </a:r>
          </a:p>
          <a:p>
            <a:pPr lvl="2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Should I Use Unsigned? (cont.)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Performing Modular Arithmetic</a:t>
            </a:r>
          </a:p>
          <a:p>
            <a:pPr lvl="1" eaLnBrk="1" hangingPunct="1">
              <a:defRPr/>
            </a:pP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eaLnBrk="1" hangingPunct="1">
              <a:defRPr/>
            </a:pPr>
            <a:r>
              <a:rPr lang="en-US" i="1" dirty="0"/>
              <a:t>Do</a:t>
            </a:r>
            <a:r>
              <a:rPr lang="en-US" dirty="0"/>
              <a:t> Use When Using Bits to Represent Sets</a:t>
            </a:r>
          </a:p>
          <a:p>
            <a:pPr lvl="1" eaLnBrk="1" hangingPunct="1">
              <a:defRPr/>
            </a:pPr>
            <a:r>
              <a:rPr lang="en-US" dirty="0"/>
              <a:t>Logical right shift, no sign extension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Programs refer to data by address</a:t>
            </a:r>
          </a:p>
          <a:p>
            <a:pPr marL="552450" lvl="1" eaLnBrk="1" hangingPunct="1">
              <a:defRPr/>
            </a:pPr>
            <a:r>
              <a:rPr lang="en-US" dirty="0"/>
              <a:t>Conceptually, envision it as a very large array of bytes</a:t>
            </a:r>
          </a:p>
          <a:p>
            <a:pPr marL="952500" lvl="2">
              <a:defRPr/>
            </a:pPr>
            <a:r>
              <a:rPr lang="en-US" dirty="0"/>
              <a:t>In reality it’s not, but can think of it that way</a:t>
            </a:r>
          </a:p>
          <a:p>
            <a:pPr marL="552450" lvl="1" eaLnBrk="1" hangingPunct="1">
              <a:defRPr/>
            </a:pPr>
            <a:r>
              <a:rPr lang="en-US" dirty="0"/>
              <a:t>An address is like an index into that array</a:t>
            </a:r>
          </a:p>
          <a:p>
            <a:pPr marL="952500" lvl="2">
              <a:defRPr/>
            </a:pPr>
            <a:r>
              <a:rPr lang="en-US" dirty="0"/>
              <a:t>and, a pointer variable stores an address</a:t>
            </a:r>
          </a:p>
          <a:p>
            <a:pPr marL="952500" lvl="2">
              <a:defRPr/>
            </a:pPr>
            <a:endParaRPr lang="en-US" dirty="0"/>
          </a:p>
          <a:p>
            <a:pPr marL="152400">
              <a:defRPr/>
            </a:pPr>
            <a:r>
              <a:rPr lang="en-US" dirty="0"/>
              <a:t>Note: system provides private address spaces to each “process”</a:t>
            </a:r>
          </a:p>
          <a:p>
            <a:pPr marL="438150" lvl="1">
              <a:defRPr/>
            </a:pPr>
            <a:r>
              <a:rPr lang="en-US" dirty="0"/>
              <a:t>Think of a process as a program being executed</a:t>
            </a:r>
          </a:p>
          <a:p>
            <a:pPr marL="438150" lvl="1">
              <a:defRPr/>
            </a:pPr>
            <a:r>
              <a:rPr lang="en-US" dirty="0"/>
              <a:t>So, a program can clobber its own data, but not that of others</a:t>
            </a:r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2282828" y="1470376"/>
            <a:ext cx="6424613" cy="1136517"/>
            <a:chOff x="-2" y="171"/>
            <a:chExt cx="4047" cy="715"/>
          </a:xfrm>
        </p:grpSpPr>
        <p:sp>
          <p:nvSpPr>
            <p:cNvPr id="52229" name="Rectangle 6"/>
            <p:cNvSpPr>
              <a:spLocks/>
            </p:cNvSpPr>
            <p:nvPr/>
          </p:nvSpPr>
          <p:spPr bwMode="auto">
            <a:xfrm>
              <a:off x="26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0" name="Rectangle 7"/>
            <p:cNvSpPr>
              <a:spLocks/>
            </p:cNvSpPr>
            <p:nvPr/>
          </p:nvSpPr>
          <p:spPr bwMode="auto">
            <a:xfrm>
              <a:off x="50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1" name="Rectangle 8"/>
            <p:cNvSpPr>
              <a:spLocks/>
            </p:cNvSpPr>
            <p:nvPr/>
          </p:nvSpPr>
          <p:spPr bwMode="auto">
            <a:xfrm>
              <a:off x="74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2" name="Rectangle 9"/>
            <p:cNvSpPr>
              <a:spLocks/>
            </p:cNvSpPr>
            <p:nvPr/>
          </p:nvSpPr>
          <p:spPr bwMode="auto">
            <a:xfrm>
              <a:off x="98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3" name="Rectangle 10"/>
            <p:cNvSpPr>
              <a:spLocks/>
            </p:cNvSpPr>
            <p:nvPr/>
          </p:nvSpPr>
          <p:spPr bwMode="auto">
            <a:xfrm>
              <a:off x="12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5" name="Rectangle 12"/>
            <p:cNvSpPr>
              <a:spLocks/>
            </p:cNvSpPr>
            <p:nvPr/>
          </p:nvSpPr>
          <p:spPr bwMode="auto">
            <a:xfrm>
              <a:off x="24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6" name="Rectangle 13"/>
            <p:cNvSpPr>
              <a:spLocks/>
            </p:cNvSpPr>
            <p:nvPr/>
          </p:nvSpPr>
          <p:spPr bwMode="auto">
            <a:xfrm>
              <a:off x="266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7" name="Rectangle 14"/>
            <p:cNvSpPr>
              <a:spLocks/>
            </p:cNvSpPr>
            <p:nvPr/>
          </p:nvSpPr>
          <p:spPr bwMode="auto">
            <a:xfrm>
              <a:off x="290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8" name="Rectangle 15"/>
            <p:cNvSpPr>
              <a:spLocks/>
            </p:cNvSpPr>
            <p:nvPr/>
          </p:nvSpPr>
          <p:spPr bwMode="auto">
            <a:xfrm>
              <a:off x="314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39" name="Rectangle 16"/>
            <p:cNvSpPr>
              <a:spLocks/>
            </p:cNvSpPr>
            <p:nvPr/>
          </p:nvSpPr>
          <p:spPr bwMode="auto">
            <a:xfrm>
              <a:off x="338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0" name="Rectangle 17"/>
            <p:cNvSpPr>
              <a:spLocks/>
            </p:cNvSpPr>
            <p:nvPr/>
          </p:nvSpPr>
          <p:spPr bwMode="auto">
            <a:xfrm>
              <a:off x="3622" y="520"/>
              <a:ext cx="0" cy="366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224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rIns="4572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• • •</a:t>
              </a:r>
            </a:p>
          </p:txBody>
        </p:sp>
        <p:sp>
          <p:nvSpPr>
            <p:cNvPr id="5224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00•••0</a:t>
              </a:r>
            </a:p>
          </p:txBody>
        </p:sp>
        <p:sp>
          <p:nvSpPr>
            <p:cNvPr id="5224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rIns="4572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 Bold" pitchFamily="1" charset="0"/>
                  <a:cs typeface="Courier New Bold" pitchFamily="1" charset="0"/>
                  <a:sym typeface="Courier New Bold" pitchFamily="1" charset="0"/>
                </a:rPr>
                <a:t>FF•••F</a:t>
              </a:r>
            </a:p>
          </p:txBody>
        </p:sp>
      </p:grp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Notes: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Work groups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You must work in pairs on all labs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Honor-code violation to work without your partner!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Corollary: showing up late doesn’t harm only you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err="1"/>
              <a:t>Handins</a:t>
            </a:r>
            <a:endParaRPr lang="en-US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Check calendar for due dates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Electronic submissions only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/>
              <a:t>Grading Characteristics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Lab scores tend to be high</a:t>
            </a:r>
          </a:p>
          <a:p>
            <a:pPr lvl="2" eaLnBrk="1" hangingPunct="1">
              <a:lnSpc>
                <a:spcPct val="97000"/>
              </a:lnSpc>
              <a:defRPr/>
            </a:pPr>
            <a:r>
              <a:rPr lang="en-US" dirty="0"/>
              <a:t>Serious handicap if you don’t hand a lab 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Tests &amp; quizzes typically have a wider range of scores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I.e., they’re have major effect on your grade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folHlink"/>
                </a:solidFill>
              </a:rPr>
              <a:t>…but not the ONLY one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Do your share of lab work and reading, or bomb tests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Do practice problems in book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Machine Words</a:t>
            </a:r>
          </a:p>
        </p:txBody>
      </p:sp>
      <p:sp>
        <p:nvSpPr>
          <p:cNvPr id="4506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Any given computer has a “Word Size”</a:t>
            </a:r>
          </a:p>
          <a:p>
            <a:pPr marL="552450" lvl="1" eaLnBrk="1" hangingPunct="1">
              <a:defRPr/>
            </a:pPr>
            <a:r>
              <a:rPr lang="en-US" dirty="0"/>
              <a:t>Nominal size of integer-valued data</a:t>
            </a:r>
          </a:p>
          <a:p>
            <a:pPr marL="838200" lvl="2" eaLnBrk="1" hangingPunct="1">
              <a:defRPr/>
            </a:pPr>
            <a:r>
              <a:rPr lang="en-US" dirty="0"/>
              <a:t>and of addresses</a:t>
            </a:r>
          </a:p>
          <a:p>
            <a:pPr marL="552450" lvl="1" eaLnBrk="1" hangingPunct="1">
              <a:defRPr/>
            </a:pP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Until recently, most machines used 32 bits (4 bytes) as word size</a:t>
            </a:r>
          </a:p>
          <a:p>
            <a:pPr marL="838200" lvl="2" eaLnBrk="1" hangingPunct="1">
              <a:defRPr/>
            </a:pPr>
            <a:r>
              <a:rPr lang="en-US" dirty="0"/>
              <a:t>Limits addresses to 4GB (2</a:t>
            </a:r>
            <a:r>
              <a:rPr lang="en-US" baseline="30000" dirty="0"/>
              <a:t>32</a:t>
            </a:r>
            <a:r>
              <a:rPr lang="en-US" dirty="0"/>
              <a:t> bytes)</a:t>
            </a:r>
          </a:p>
          <a:p>
            <a:pPr marL="438150" lvl="1">
              <a:defRPr/>
            </a:pPr>
            <a:endParaRPr lang="en-US" dirty="0"/>
          </a:p>
          <a:p>
            <a:pPr marL="438150" lvl="1">
              <a:defRPr/>
            </a:pPr>
            <a:r>
              <a:rPr lang="en-US" dirty="0"/>
              <a:t>Increasingly, machines have 64-bit word size</a:t>
            </a:r>
          </a:p>
          <a:p>
            <a:pPr marL="838200" lvl="2" eaLnBrk="1" hangingPunct="1">
              <a:defRPr/>
            </a:pPr>
            <a:r>
              <a:rPr lang="en-US" dirty="0"/>
              <a:t>Potentially, could have 18 PB (petabytes) of addressable memory</a:t>
            </a:r>
          </a:p>
          <a:p>
            <a:pPr marL="838200" lvl="2" eaLnBrk="1" hangingPunct="1">
              <a:defRPr/>
            </a:pPr>
            <a:r>
              <a:rPr lang="en-US" dirty="0"/>
              <a:t>That’s 18.4 X 10</a:t>
            </a:r>
            <a:r>
              <a:rPr lang="en-US" baseline="30000" dirty="0"/>
              <a:t>15</a:t>
            </a:r>
          </a:p>
          <a:p>
            <a:pPr marL="552450" lvl="1" eaLnBrk="1" hangingPunct="1">
              <a:defRPr/>
            </a:pP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Machines still support multiple data formats</a:t>
            </a:r>
          </a:p>
          <a:p>
            <a:pPr marL="838200" lvl="2" eaLnBrk="1" hangingPunct="1">
              <a:defRPr/>
            </a:pPr>
            <a:r>
              <a:rPr lang="en-US" dirty="0"/>
              <a:t>Fractions or multiples of word size</a:t>
            </a:r>
          </a:p>
          <a:p>
            <a:pPr marL="838200" lvl="2" eaLnBrk="1" hangingPunct="1">
              <a:defRPr/>
            </a:pPr>
            <a:r>
              <a:rPr lang="en-US" dirty="0"/>
              <a:t>Always integral number of bytes</a:t>
            </a:r>
          </a:p>
        </p:txBody>
      </p:sp>
    </p:spTree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Word-Oriented Memory Organization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1920875" y="1362075"/>
            <a:ext cx="4554538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Addresses Specify Byte Locations</a:t>
            </a:r>
          </a:p>
          <a:p>
            <a:pPr marL="552450" lvl="1" eaLnBrk="1" hangingPunct="1">
              <a:defRPr/>
            </a:pPr>
            <a:r>
              <a:rPr lang="en-US" dirty="0"/>
              <a:t>Address of first byte in word</a:t>
            </a:r>
          </a:p>
          <a:p>
            <a:pPr marL="552450" lvl="1" eaLnBrk="1" hangingPunct="1">
              <a:defRPr/>
            </a:pPr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54276" name="Group 5"/>
          <p:cNvGrpSpPr>
            <a:grpSpLocks/>
          </p:cNvGrpSpPr>
          <p:nvPr/>
        </p:nvGrpSpPr>
        <p:grpSpPr bwMode="auto">
          <a:xfrm>
            <a:off x="6745288" y="1143003"/>
            <a:ext cx="3462338" cy="5591175"/>
            <a:chOff x="1" y="0"/>
            <a:chExt cx="2181" cy="3522"/>
          </a:xfrm>
        </p:grpSpPr>
        <p:sp>
          <p:nvSpPr>
            <p:cNvPr id="5427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7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28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0000</a:t>
              </a:r>
            </a:p>
          </p:txBody>
        </p:sp>
        <p:sp>
          <p:nvSpPr>
            <p:cNvPr id="5429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0001</a:t>
              </a:r>
            </a:p>
          </p:txBody>
        </p:sp>
        <p:sp>
          <p:nvSpPr>
            <p:cNvPr id="5429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0002</a:t>
              </a:r>
            </a:p>
          </p:txBody>
        </p:sp>
        <p:sp>
          <p:nvSpPr>
            <p:cNvPr id="5429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0003</a:t>
              </a:r>
            </a:p>
          </p:txBody>
        </p:sp>
        <p:sp>
          <p:nvSpPr>
            <p:cNvPr id="5429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0004</a:t>
              </a:r>
            </a:p>
          </p:txBody>
        </p:sp>
        <p:sp>
          <p:nvSpPr>
            <p:cNvPr id="5429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0005</a:t>
              </a:r>
            </a:p>
          </p:txBody>
        </p:sp>
        <p:sp>
          <p:nvSpPr>
            <p:cNvPr id="5429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0006</a:t>
              </a:r>
            </a:p>
          </p:txBody>
        </p:sp>
        <p:sp>
          <p:nvSpPr>
            <p:cNvPr id="5429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0007</a:t>
              </a:r>
            </a:p>
          </p:txBody>
        </p:sp>
        <p:sp>
          <p:nvSpPr>
            <p:cNvPr id="5429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0008</a:t>
              </a:r>
            </a:p>
          </p:txBody>
        </p:sp>
        <p:sp>
          <p:nvSpPr>
            <p:cNvPr id="5429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0009</a:t>
              </a:r>
            </a:p>
          </p:txBody>
        </p:sp>
        <p:sp>
          <p:nvSpPr>
            <p:cNvPr id="5429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0010</a:t>
              </a:r>
            </a:p>
          </p:txBody>
        </p:sp>
        <p:sp>
          <p:nvSpPr>
            <p:cNvPr id="5430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0011</a:t>
              </a:r>
            </a:p>
          </p:txBody>
        </p:sp>
        <p:grpSp>
          <p:nvGrpSpPr>
            <p:cNvPr id="54301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5434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grpSp>
          <p:nvGrpSpPr>
            <p:cNvPr id="54302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5434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434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</p:grpSp>
        <p:sp>
          <p:nvSpPr>
            <p:cNvPr id="54303" name="Rectangle 38"/>
            <p:cNvSpPr>
              <a:spLocks/>
            </p:cNvSpPr>
            <p:nvPr/>
          </p:nvSpPr>
          <p:spPr bwMode="auto">
            <a:xfrm>
              <a:off x="1" y="0"/>
              <a:ext cx="54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32-bit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04" name="Rectangle 39"/>
            <p:cNvSpPr>
              <a:spLocks/>
            </p:cNvSpPr>
            <p:nvPr/>
          </p:nvSpPr>
          <p:spPr bwMode="auto">
            <a:xfrm>
              <a:off x="1200" y="82"/>
              <a:ext cx="486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Bytes</a:t>
              </a:r>
            </a:p>
          </p:txBody>
        </p:sp>
        <p:sp>
          <p:nvSpPr>
            <p:cNvPr id="54305" name="Rectangle 40"/>
            <p:cNvSpPr>
              <a:spLocks/>
            </p:cNvSpPr>
            <p:nvPr/>
          </p:nvSpPr>
          <p:spPr bwMode="auto">
            <a:xfrm>
              <a:off x="1720" y="82"/>
              <a:ext cx="462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Addr.</a:t>
              </a:r>
            </a:p>
          </p:txBody>
        </p:sp>
        <p:sp>
          <p:nvSpPr>
            <p:cNvPr id="5430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0012</a:t>
              </a:r>
            </a:p>
          </p:txBody>
        </p:sp>
        <p:sp>
          <p:nvSpPr>
            <p:cNvPr id="5430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0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0013</a:t>
              </a:r>
            </a:p>
          </p:txBody>
        </p:sp>
        <p:sp>
          <p:nvSpPr>
            <p:cNvPr id="5431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0014</a:t>
              </a:r>
            </a:p>
          </p:txBody>
        </p:sp>
        <p:sp>
          <p:nvSpPr>
            <p:cNvPr id="5431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431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0015</a:t>
              </a:r>
            </a:p>
          </p:txBody>
        </p:sp>
        <p:sp>
          <p:nvSpPr>
            <p:cNvPr id="54314" name="Rectangle 49"/>
            <p:cNvSpPr>
              <a:spLocks/>
            </p:cNvSpPr>
            <p:nvPr/>
          </p:nvSpPr>
          <p:spPr bwMode="auto">
            <a:xfrm>
              <a:off x="577" y="0"/>
              <a:ext cx="54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64-bit</a:t>
              </a:r>
            </a:p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Words</a:t>
              </a:r>
            </a:p>
          </p:txBody>
        </p:sp>
        <p:sp>
          <p:nvSpPr>
            <p:cNvPr id="5431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1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sp>
          <p:nvSpPr>
            <p:cNvPr id="5432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Addr </a:t>
              </a:r>
            </a:p>
            <a:p>
              <a:pPr eaLnBrk="1" hangingPunct="1"/>
              <a:r>
                <a:rPr lang="en-US" altLang="en-US" sz="140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=</a:t>
              </a:r>
            </a:p>
            <a:p>
              <a:pPr eaLnBrk="1" hangingPunct="1"/>
              <a:r>
                <a:rPr lang="en-US" altLang="en-US" sz="1400" b="0">
                  <a:solidFill>
                    <a:srgbClr val="000066"/>
                  </a:solidFill>
                  <a:latin typeface="Courier New" pitchFamily="49" charset="0"/>
                  <a:cs typeface="Courier New" pitchFamily="49" charset="0"/>
                  <a:sym typeface="Courier New" pitchFamily="49" charset="0"/>
                </a:rPr>
                <a:t>??</a:t>
              </a:r>
            </a:p>
          </p:txBody>
        </p:sp>
        <p:grpSp>
          <p:nvGrpSpPr>
            <p:cNvPr id="54321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54329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3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4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30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5433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0004</a:t>
                  </a:r>
                </a:p>
              </p:txBody>
            </p:sp>
          </p:grpSp>
          <p:grpSp>
            <p:nvGrpSpPr>
              <p:cNvPr id="54331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5433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  <p:grpSp>
            <p:nvGrpSpPr>
              <p:cNvPr id="54332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5433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3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54322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54323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5432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0000</a:t>
                  </a:r>
                </a:p>
              </p:txBody>
            </p:sp>
          </p:grpSp>
          <p:grpSp>
            <p:nvGrpSpPr>
              <p:cNvPr id="54324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5432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5432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rIns="4572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sz="1400" b="0">
                      <a:solidFill>
                        <a:srgbClr val="000066"/>
                      </a:solidFill>
                      <a:latin typeface="Courier New" pitchFamily="49" charset="0"/>
                      <a:cs typeface="Courier New" pitchFamily="49" charset="0"/>
                      <a:sym typeface="Courier New" pitchFamily="49" charset="0"/>
                    </a:rPr>
                    <a:t>0008</a:t>
                  </a:r>
                </a:p>
              </p:txBody>
            </p:sp>
          </p:grpSp>
        </p:grpSp>
      </p:grp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 Ordering</a:t>
            </a:r>
          </a:p>
        </p:txBody>
      </p:sp>
      <p:sp>
        <p:nvSpPr>
          <p:cNvPr id="4813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So, how are the bytes within a multi-byte word ordered in memory?</a:t>
            </a:r>
          </a:p>
          <a:p>
            <a:pPr eaLnBrk="1" hangingPunct="1">
              <a:defRPr/>
            </a:pPr>
            <a:r>
              <a:rPr lang="en-US" dirty="0"/>
              <a:t>Conventions</a:t>
            </a:r>
          </a:p>
          <a:p>
            <a:pPr marL="552450" lvl="1" eaLnBrk="1" hangingPunct="1">
              <a:defRPr/>
            </a:pPr>
            <a:r>
              <a:rPr lang="en-US" dirty="0"/>
              <a:t>Big </a:t>
            </a:r>
            <a:r>
              <a:rPr lang="en-US" dirty="0" err="1"/>
              <a:t>Endian</a:t>
            </a:r>
            <a:r>
              <a:rPr lang="en-US" dirty="0"/>
              <a:t>: Sun, PPC Mac, Internet</a:t>
            </a:r>
          </a:p>
          <a:p>
            <a:pPr marL="838200" lvl="2" eaLnBrk="1" hangingPunct="1">
              <a:defRPr/>
            </a:pPr>
            <a:r>
              <a:rPr lang="en-US" dirty="0"/>
              <a:t>Least significant byte has highest address</a:t>
            </a:r>
          </a:p>
          <a:p>
            <a:pPr marL="552450" lvl="1" eaLnBrk="1" hangingPunct="1">
              <a:defRPr/>
            </a:pPr>
            <a:r>
              <a:rPr lang="en-US" dirty="0"/>
              <a:t>Little Endian: x86, ARM processors running Android, </a:t>
            </a:r>
            <a:r>
              <a:rPr lang="en-US" dirty="0" err="1"/>
              <a:t>iOS</a:t>
            </a:r>
            <a:r>
              <a:rPr lang="en-US" dirty="0"/>
              <a:t>, and Windows</a:t>
            </a:r>
          </a:p>
          <a:p>
            <a:pPr marL="838200" lvl="2" eaLnBrk="1" hangingPunct="1">
              <a:defRPr/>
            </a:pPr>
            <a:r>
              <a:rPr lang="en-US" dirty="0"/>
              <a:t>Least significant byte has lowest address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Byte Ordering Example</a:t>
            </a:r>
          </a:p>
        </p:txBody>
      </p:sp>
      <p:sp>
        <p:nvSpPr>
          <p:cNvPr id="49157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524003"/>
            <a:ext cx="7896225" cy="4810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Example</a:t>
            </a:r>
          </a:p>
          <a:p>
            <a:pPr marL="552450" lvl="1" eaLnBrk="1" hangingPunct="1">
              <a:defRPr/>
            </a:pPr>
            <a:r>
              <a:rPr lang="en-US" dirty="0"/>
              <a:t>Variable </a:t>
            </a:r>
            <a:r>
              <a:rPr lang="en-US" dirty="0" err="1"/>
              <a:t>x</a:t>
            </a:r>
            <a:r>
              <a:rPr lang="en-US" dirty="0"/>
              <a:t> has 4-byte value of 0x01234567</a:t>
            </a:r>
          </a:p>
          <a:p>
            <a:pPr marL="552450" lvl="1" eaLnBrk="1" hangingPunct="1">
              <a:defRPr/>
            </a:pPr>
            <a:r>
              <a:rPr lang="en-US" dirty="0"/>
              <a:t>Address given by &amp;</a:t>
            </a:r>
            <a:r>
              <a:rPr lang="en-US" dirty="0" err="1"/>
              <a:t>x</a:t>
            </a:r>
            <a:r>
              <a:rPr lang="en-US" dirty="0"/>
              <a:t> is 0x100</a:t>
            </a:r>
          </a:p>
        </p:txBody>
      </p:sp>
      <p:grpSp>
        <p:nvGrpSpPr>
          <p:cNvPr id="57348" name="Group 5"/>
          <p:cNvGrpSpPr>
            <a:grpSpLocks/>
          </p:cNvGrpSpPr>
          <p:nvPr/>
        </p:nvGrpSpPr>
        <p:grpSpPr bwMode="auto">
          <a:xfrm>
            <a:off x="3581400" y="3479800"/>
            <a:ext cx="5486400" cy="635000"/>
            <a:chOff x="0" y="0"/>
            <a:chExt cx="3456" cy="400"/>
          </a:xfrm>
        </p:grpSpPr>
        <p:grpSp>
          <p:nvGrpSpPr>
            <p:cNvPr id="57406" name="Group 6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32" name="Rectangle 7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3" name="Rectangle 8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407" name="Group 9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30" name="Rectangle 10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31" name="Rectangle 11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408" name="Group 12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28" name="Rectangle 13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9" name="Rectangle 14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409" name="Group 15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426" name="Rectangle 1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7" name="Rectangle 1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410" name="Rectangle 18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1" name="Rectangle 19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412" name="Group 20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424" name="Rectangle 21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5" name="Rectangle 22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413" name="Group 23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422" name="Rectangle 24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3" name="Rectangle 25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414" name="Group 26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420" name="Rectangle 2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21" name="Rectangle 28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415" name="Group 29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418" name="Rectangle 3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19" name="Rectangle 3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sp>
          <p:nvSpPr>
            <p:cNvPr id="57416" name="Rectangle 32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417" name="Rectangle 33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grpSp>
        <p:nvGrpSpPr>
          <p:cNvPr id="57349" name="Group 34"/>
          <p:cNvGrpSpPr>
            <a:grpSpLocks/>
          </p:cNvGrpSpPr>
          <p:nvPr/>
        </p:nvGrpSpPr>
        <p:grpSpPr bwMode="auto">
          <a:xfrm>
            <a:off x="3581400" y="4318000"/>
            <a:ext cx="5486400" cy="635000"/>
            <a:chOff x="0" y="0"/>
            <a:chExt cx="3456" cy="400"/>
          </a:xfrm>
        </p:grpSpPr>
        <p:grpSp>
          <p:nvGrpSpPr>
            <p:cNvPr id="57378" name="Group 35"/>
            <p:cNvGrpSpPr>
              <a:grpSpLocks/>
            </p:cNvGrpSpPr>
            <p:nvPr/>
          </p:nvGrpSpPr>
          <p:grpSpPr bwMode="auto">
            <a:xfrm>
              <a:off x="864" y="0"/>
              <a:ext cx="433" cy="192"/>
              <a:chOff x="0" y="0"/>
              <a:chExt cx="433" cy="192"/>
            </a:xfrm>
          </p:grpSpPr>
          <p:sp>
            <p:nvSpPr>
              <p:cNvPr id="57404" name="Rectangle 36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5" name="Rectangle 37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0x100</a:t>
                </a:r>
              </a:p>
            </p:txBody>
          </p:sp>
        </p:grpSp>
        <p:grpSp>
          <p:nvGrpSpPr>
            <p:cNvPr id="57379" name="Group 38"/>
            <p:cNvGrpSpPr>
              <a:grpSpLocks/>
            </p:cNvGrpSpPr>
            <p:nvPr/>
          </p:nvGrpSpPr>
          <p:grpSpPr bwMode="auto">
            <a:xfrm>
              <a:off x="1296" y="0"/>
              <a:ext cx="433" cy="192"/>
              <a:chOff x="0" y="0"/>
              <a:chExt cx="433" cy="192"/>
            </a:xfrm>
          </p:grpSpPr>
          <p:sp>
            <p:nvSpPr>
              <p:cNvPr id="57402" name="Rectangle 39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3" name="Rectangle 40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0x101</a:t>
                </a:r>
              </a:p>
            </p:txBody>
          </p:sp>
        </p:grpSp>
        <p:grpSp>
          <p:nvGrpSpPr>
            <p:cNvPr id="57380" name="Group 41"/>
            <p:cNvGrpSpPr>
              <a:grpSpLocks/>
            </p:cNvGrpSpPr>
            <p:nvPr/>
          </p:nvGrpSpPr>
          <p:grpSpPr bwMode="auto">
            <a:xfrm>
              <a:off x="1728" y="0"/>
              <a:ext cx="433" cy="192"/>
              <a:chOff x="0" y="0"/>
              <a:chExt cx="433" cy="192"/>
            </a:xfrm>
          </p:grpSpPr>
          <p:sp>
            <p:nvSpPr>
              <p:cNvPr id="57400" name="Rectangle 42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401" name="Rectangle 43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0x102</a:t>
                </a:r>
              </a:p>
            </p:txBody>
          </p:sp>
        </p:grpSp>
        <p:grpSp>
          <p:nvGrpSpPr>
            <p:cNvPr id="57381" name="Group 44"/>
            <p:cNvGrpSpPr>
              <a:grpSpLocks/>
            </p:cNvGrpSpPr>
            <p:nvPr/>
          </p:nvGrpSpPr>
          <p:grpSpPr bwMode="auto">
            <a:xfrm>
              <a:off x="2160" y="0"/>
              <a:ext cx="433" cy="192"/>
              <a:chOff x="0" y="0"/>
              <a:chExt cx="433" cy="192"/>
            </a:xfrm>
          </p:grpSpPr>
          <p:sp>
            <p:nvSpPr>
              <p:cNvPr id="57398" name="Rectangle 45"/>
              <p:cNvSpPr>
                <a:spLocks/>
              </p:cNvSpPr>
              <p:nvPr/>
            </p:nvSpPr>
            <p:spPr bwMode="auto">
              <a:xfrm>
                <a:off x="0" y="0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9" name="Rectangle 46"/>
              <p:cNvSpPr>
                <a:spLocks/>
              </p:cNvSpPr>
              <p:nvPr/>
            </p:nvSpPr>
            <p:spPr bwMode="auto">
              <a:xfrm>
                <a:off x="0" y="0"/>
                <a:ext cx="433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sz="1400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0x103</a:t>
                </a:r>
              </a:p>
            </p:txBody>
          </p:sp>
        </p:grpSp>
        <p:sp>
          <p:nvSpPr>
            <p:cNvPr id="57382" name="Rectangle 47"/>
            <p:cNvSpPr>
              <a:spLocks/>
            </p:cNvSpPr>
            <p:nvPr/>
          </p:nvSpPr>
          <p:spPr bwMode="auto">
            <a:xfrm>
              <a:off x="0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3" name="Rectangle 48"/>
            <p:cNvSpPr>
              <a:spLocks/>
            </p:cNvSpPr>
            <p:nvPr/>
          </p:nvSpPr>
          <p:spPr bwMode="auto">
            <a:xfrm>
              <a:off x="43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grpSp>
          <p:nvGrpSpPr>
            <p:cNvPr id="57384" name="Group 49"/>
            <p:cNvGrpSpPr>
              <a:grpSpLocks/>
            </p:cNvGrpSpPr>
            <p:nvPr/>
          </p:nvGrpSpPr>
          <p:grpSpPr bwMode="auto">
            <a:xfrm>
              <a:off x="864" y="176"/>
              <a:ext cx="432" cy="224"/>
              <a:chOff x="0" y="0"/>
              <a:chExt cx="432" cy="224"/>
            </a:xfrm>
          </p:grpSpPr>
          <p:sp>
            <p:nvSpPr>
              <p:cNvPr id="57396" name="Rectangle 5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7" name="Rectangle 51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85" name="Group 52"/>
            <p:cNvGrpSpPr>
              <a:grpSpLocks/>
            </p:cNvGrpSpPr>
            <p:nvPr/>
          </p:nvGrpSpPr>
          <p:grpSpPr bwMode="auto">
            <a:xfrm>
              <a:off x="1296" y="176"/>
              <a:ext cx="432" cy="224"/>
              <a:chOff x="0" y="0"/>
              <a:chExt cx="432" cy="224"/>
            </a:xfrm>
          </p:grpSpPr>
          <p:sp>
            <p:nvSpPr>
              <p:cNvPr id="57394" name="Rectangle 5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5" name="Rectangle 54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86" name="Group 55"/>
            <p:cNvGrpSpPr>
              <a:grpSpLocks/>
            </p:cNvGrpSpPr>
            <p:nvPr/>
          </p:nvGrpSpPr>
          <p:grpSpPr bwMode="auto">
            <a:xfrm>
              <a:off x="1728" y="176"/>
              <a:ext cx="432" cy="224"/>
              <a:chOff x="0" y="0"/>
              <a:chExt cx="432" cy="224"/>
            </a:xfrm>
          </p:grpSpPr>
          <p:sp>
            <p:nvSpPr>
              <p:cNvPr id="57392" name="Rectangle 5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3" name="Rectangle 57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87" name="Group 58"/>
            <p:cNvGrpSpPr>
              <a:grpSpLocks/>
            </p:cNvGrpSpPr>
            <p:nvPr/>
          </p:nvGrpSpPr>
          <p:grpSpPr bwMode="auto">
            <a:xfrm>
              <a:off x="2160" y="176"/>
              <a:ext cx="432" cy="224"/>
              <a:chOff x="0" y="0"/>
              <a:chExt cx="432" cy="224"/>
            </a:xfrm>
          </p:grpSpPr>
          <p:sp>
            <p:nvSpPr>
              <p:cNvPr id="57390" name="Rectangle 5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91" name="Rectangle 60"/>
              <p:cNvSpPr>
                <a:spLocks/>
              </p:cNvSpPr>
              <p:nvPr/>
            </p:nvSpPr>
            <p:spPr bwMode="auto">
              <a:xfrm>
                <a:off x="80" y="0"/>
                <a:ext cx="271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FFFFFF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sp>
          <p:nvSpPr>
            <p:cNvPr id="57388" name="Rectangle 61"/>
            <p:cNvSpPr>
              <a:spLocks/>
            </p:cNvSpPr>
            <p:nvPr/>
          </p:nvSpPr>
          <p:spPr bwMode="auto">
            <a:xfrm>
              <a:off x="2592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57389" name="Rectangle 62"/>
            <p:cNvSpPr>
              <a:spLocks/>
            </p:cNvSpPr>
            <p:nvPr/>
          </p:nvSpPr>
          <p:spPr bwMode="auto">
            <a:xfrm>
              <a:off x="3024" y="192"/>
              <a:ext cx="432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</p:grpSp>
      <p:sp>
        <p:nvSpPr>
          <p:cNvPr id="57350" name="Rectangle 63"/>
          <p:cNvSpPr>
            <a:spLocks/>
          </p:cNvSpPr>
          <p:nvPr/>
        </p:nvSpPr>
        <p:spPr bwMode="auto">
          <a:xfrm>
            <a:off x="2362200" y="34036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Big Endian</a:t>
            </a:r>
          </a:p>
        </p:txBody>
      </p:sp>
      <p:sp>
        <p:nvSpPr>
          <p:cNvPr id="57351" name="Rectangle 64"/>
          <p:cNvSpPr>
            <a:spLocks/>
          </p:cNvSpPr>
          <p:nvPr/>
        </p:nvSpPr>
        <p:spPr bwMode="auto">
          <a:xfrm>
            <a:off x="2362200" y="4241800"/>
            <a:ext cx="17907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400" tIns="25400" rIns="63500" bIns="25400"/>
          <a:lstStyle>
            <a:lvl1pPr marL="12700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95000"/>
              </a:lnSpc>
            </a:pPr>
            <a:r>
              <a:rPr lang="en-US" altLang="en-US">
                <a:solidFill>
                  <a:srgbClr val="980002"/>
                </a:solidFill>
                <a:cs typeface="Helvetica" pitchFamily="-124" charset="0"/>
                <a:sym typeface="Helvetica" pitchFamily="-124" charset="0"/>
              </a:rPr>
              <a:t>Little Endian</a:t>
            </a:r>
          </a:p>
        </p:txBody>
      </p:sp>
      <p:grpSp>
        <p:nvGrpSpPr>
          <p:cNvPr id="57352" name="Group 65"/>
          <p:cNvGrpSpPr>
            <a:grpSpLocks/>
          </p:cNvGrpSpPr>
          <p:nvPr/>
        </p:nvGrpSpPr>
        <p:grpSpPr bwMode="auto">
          <a:xfrm>
            <a:off x="4953000" y="3757615"/>
            <a:ext cx="2743200" cy="358775"/>
            <a:chOff x="0" y="-1"/>
            <a:chExt cx="1728" cy="226"/>
          </a:xfrm>
        </p:grpSpPr>
        <p:grpSp>
          <p:nvGrpSpPr>
            <p:cNvPr id="57366" name="Group 66"/>
            <p:cNvGrpSpPr>
              <a:grpSpLocks/>
            </p:cNvGrpSpPr>
            <p:nvPr/>
          </p:nvGrpSpPr>
          <p:grpSpPr bwMode="auto">
            <a:xfrm>
              <a:off x="0" y="-1"/>
              <a:ext cx="432" cy="226"/>
              <a:chOff x="0" y="-1"/>
              <a:chExt cx="432" cy="226"/>
            </a:xfrm>
          </p:grpSpPr>
          <p:sp>
            <p:nvSpPr>
              <p:cNvPr id="57376" name="Rectangle 67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7" name="Rectangle 68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  <p:grpSp>
          <p:nvGrpSpPr>
            <p:cNvPr id="57367" name="Group 69"/>
            <p:cNvGrpSpPr>
              <a:grpSpLocks/>
            </p:cNvGrpSpPr>
            <p:nvPr/>
          </p:nvGrpSpPr>
          <p:grpSpPr bwMode="auto">
            <a:xfrm>
              <a:off x="432" y="-1"/>
              <a:ext cx="432" cy="226"/>
              <a:chOff x="0" y="-1"/>
              <a:chExt cx="432" cy="226"/>
            </a:xfrm>
          </p:grpSpPr>
          <p:sp>
            <p:nvSpPr>
              <p:cNvPr id="57374" name="Rectangle 7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5" name="Rectangle 71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68" name="Group 72"/>
            <p:cNvGrpSpPr>
              <a:grpSpLocks/>
            </p:cNvGrpSpPr>
            <p:nvPr/>
          </p:nvGrpSpPr>
          <p:grpSpPr bwMode="auto">
            <a:xfrm>
              <a:off x="864" y="-1"/>
              <a:ext cx="432" cy="226"/>
              <a:chOff x="0" y="-1"/>
              <a:chExt cx="432" cy="226"/>
            </a:xfrm>
          </p:grpSpPr>
          <p:sp>
            <p:nvSpPr>
              <p:cNvPr id="57372" name="Rectangle 7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3" name="Rectangle 74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69" name="Group 75"/>
            <p:cNvGrpSpPr>
              <a:grpSpLocks/>
            </p:cNvGrpSpPr>
            <p:nvPr/>
          </p:nvGrpSpPr>
          <p:grpSpPr bwMode="auto">
            <a:xfrm>
              <a:off x="1296" y="-1"/>
              <a:ext cx="432" cy="226"/>
              <a:chOff x="0" y="-1"/>
              <a:chExt cx="432" cy="226"/>
            </a:xfrm>
          </p:grpSpPr>
          <p:sp>
            <p:nvSpPr>
              <p:cNvPr id="57370" name="Rectangle 7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71" name="Rectangle 77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</p:grpSp>
      <p:grpSp>
        <p:nvGrpSpPr>
          <p:cNvPr id="57353" name="Group 78"/>
          <p:cNvGrpSpPr>
            <a:grpSpLocks/>
          </p:cNvGrpSpPr>
          <p:nvPr/>
        </p:nvGrpSpPr>
        <p:grpSpPr bwMode="auto">
          <a:xfrm>
            <a:off x="4953000" y="4595815"/>
            <a:ext cx="2743200" cy="358775"/>
            <a:chOff x="0" y="-1"/>
            <a:chExt cx="1728" cy="226"/>
          </a:xfrm>
        </p:grpSpPr>
        <p:grpSp>
          <p:nvGrpSpPr>
            <p:cNvPr id="57354" name="Group 79"/>
            <p:cNvGrpSpPr>
              <a:grpSpLocks/>
            </p:cNvGrpSpPr>
            <p:nvPr/>
          </p:nvGrpSpPr>
          <p:grpSpPr bwMode="auto">
            <a:xfrm>
              <a:off x="0" y="-1"/>
              <a:ext cx="432" cy="226"/>
              <a:chOff x="0" y="-1"/>
              <a:chExt cx="432" cy="226"/>
            </a:xfrm>
          </p:grpSpPr>
          <p:sp>
            <p:nvSpPr>
              <p:cNvPr id="57364" name="Rectangle 80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5" name="Rectangle 81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67</a:t>
                </a:r>
              </a:p>
            </p:txBody>
          </p:sp>
        </p:grpSp>
        <p:grpSp>
          <p:nvGrpSpPr>
            <p:cNvPr id="57355" name="Group 82"/>
            <p:cNvGrpSpPr>
              <a:grpSpLocks/>
            </p:cNvGrpSpPr>
            <p:nvPr/>
          </p:nvGrpSpPr>
          <p:grpSpPr bwMode="auto">
            <a:xfrm>
              <a:off x="432" y="-1"/>
              <a:ext cx="432" cy="226"/>
              <a:chOff x="0" y="-1"/>
              <a:chExt cx="432" cy="226"/>
            </a:xfrm>
          </p:grpSpPr>
          <p:sp>
            <p:nvSpPr>
              <p:cNvPr id="57362" name="Rectangle 83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3" name="Rectangle 84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45</a:t>
                </a:r>
              </a:p>
            </p:txBody>
          </p:sp>
        </p:grpSp>
        <p:grpSp>
          <p:nvGrpSpPr>
            <p:cNvPr id="57356" name="Group 85"/>
            <p:cNvGrpSpPr>
              <a:grpSpLocks/>
            </p:cNvGrpSpPr>
            <p:nvPr/>
          </p:nvGrpSpPr>
          <p:grpSpPr bwMode="auto">
            <a:xfrm>
              <a:off x="864" y="-1"/>
              <a:ext cx="432" cy="226"/>
              <a:chOff x="0" y="-1"/>
              <a:chExt cx="432" cy="226"/>
            </a:xfrm>
          </p:grpSpPr>
          <p:sp>
            <p:nvSpPr>
              <p:cNvPr id="57360" name="Rectangle 86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61" name="Rectangle 87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23</a:t>
                </a:r>
              </a:p>
            </p:txBody>
          </p:sp>
        </p:grpSp>
        <p:grpSp>
          <p:nvGrpSpPr>
            <p:cNvPr id="57357" name="Group 88"/>
            <p:cNvGrpSpPr>
              <a:grpSpLocks/>
            </p:cNvGrpSpPr>
            <p:nvPr/>
          </p:nvGrpSpPr>
          <p:grpSpPr bwMode="auto">
            <a:xfrm>
              <a:off x="1296" y="-1"/>
              <a:ext cx="432" cy="226"/>
              <a:chOff x="0" y="-1"/>
              <a:chExt cx="432" cy="226"/>
            </a:xfrm>
          </p:grpSpPr>
          <p:sp>
            <p:nvSpPr>
              <p:cNvPr id="57358" name="Rectangle 89"/>
              <p:cNvSpPr>
                <a:spLocks/>
              </p:cNvSpPr>
              <p:nvPr/>
            </p:nvSpPr>
            <p:spPr bwMode="auto">
              <a:xfrm>
                <a:off x="0" y="16"/>
                <a:ext cx="432" cy="192"/>
              </a:xfrm>
              <a:prstGeom prst="rect">
                <a:avLst/>
              </a:prstGeom>
              <a:solidFill>
                <a:srgbClr val="FFFF99"/>
              </a:solidFill>
              <a:ln w="28575">
                <a:solidFill>
                  <a:srgbClr val="0033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endParaRPr lang="en-US" altLang="en-US" sz="4200" b="0">
                  <a:solidFill>
                    <a:srgbClr val="000000"/>
                  </a:solidFill>
                  <a:latin typeface="Gill Sans"/>
                  <a:ea typeface="ヒラギノ角ゴ ProN W3"/>
                  <a:cs typeface="ヒラギノ角ゴ ProN W3"/>
                  <a:sym typeface="Gill Sans"/>
                </a:endParaRPr>
              </a:p>
            </p:txBody>
          </p:sp>
          <p:sp>
            <p:nvSpPr>
              <p:cNvPr id="57359" name="Rectangle 90"/>
              <p:cNvSpPr>
                <a:spLocks/>
              </p:cNvSpPr>
              <p:nvPr/>
            </p:nvSpPr>
            <p:spPr bwMode="auto">
              <a:xfrm>
                <a:off x="98" y="-1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0800" tIns="50800" rIns="45720" bIns="50800" anchor="ctr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eaLnBrk="1" hangingPunct="1"/>
                <a:r>
                  <a:rPr lang="en-US" altLang="en-US" b="0">
                    <a:solidFill>
                      <a:srgbClr val="000066"/>
                    </a:solidFill>
                    <a:latin typeface="Courier New Bold" pitchFamily="1" charset="0"/>
                    <a:cs typeface="Courier New Bold" pitchFamily="1" charset="0"/>
                    <a:sym typeface="Courier New Bold" pitchFamily="1" charset="0"/>
                  </a:rPr>
                  <a:t>01</a:t>
                </a:r>
              </a:p>
            </p:txBody>
          </p:sp>
        </p:grpSp>
      </p:grp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F90FDEEE-CF91-4D80-B499-1A43F08A432F}"/>
              </a:ext>
            </a:extLst>
          </p:cNvPr>
          <p:cNvSpPr/>
          <p:nvPr/>
        </p:nvSpPr>
        <p:spPr bwMode="auto">
          <a:xfrm>
            <a:off x="2404454" y="5233181"/>
            <a:ext cx="1760671" cy="1256750"/>
          </a:xfrm>
          <a:prstGeom prst="wedgeEllipseCallout">
            <a:avLst>
              <a:gd name="adj1" fmla="val 102372"/>
              <a:gd name="adj2" fmla="val -63469"/>
            </a:avLst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This is what we use in 105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AEE2505-E929-46C7-9EFA-A02282DA7095}"/>
              </a:ext>
            </a:extLst>
          </p:cNvPr>
          <p:cNvSpPr/>
          <p:nvPr/>
        </p:nvSpPr>
        <p:spPr bwMode="auto">
          <a:xfrm>
            <a:off x="7555890" y="5233181"/>
            <a:ext cx="2041572" cy="125675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And it will drive you nuts!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/>
          </p:cNvSpPr>
          <p:nvPr/>
        </p:nvSpPr>
        <p:spPr bwMode="auto">
          <a:xfrm>
            <a:off x="6515100" y="1206500"/>
            <a:ext cx="3911600" cy="457200"/>
          </a:xfrm>
          <a:prstGeom prst="rect">
            <a:avLst/>
          </a:prstGeom>
          <a:solidFill>
            <a:srgbClr val="FFFF9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127000" dist="76199" dir="2700000" algn="ctr" rotWithShape="0">
              <a:srgbClr val="000000">
                <a:alpha val="75000"/>
              </a:srgbClr>
            </a:outerShdw>
          </a:effectLst>
        </p:spPr>
        <p:txBody>
          <a:bodyPr lIns="25400" tIns="25400" rIns="65086" bIns="25400"/>
          <a:lstStyle/>
          <a:p>
            <a:pPr marL="398463" indent="-385763" eaLnBrk="1" hangingPunct="1">
              <a:lnSpc>
                <a:spcPct val="95000"/>
              </a:lnSpc>
              <a:spcBef>
                <a:spcPts val="1150"/>
              </a:spcBef>
              <a:defRPr/>
            </a:pPr>
            <a:r>
              <a:rPr 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/>
                <a:ea typeface="Monaco" charset="0"/>
                <a:cs typeface="Courier New"/>
                <a:sym typeface="Monaco" charset="0"/>
              </a:rPr>
              <a:t>char S[6] = "15213";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Representing Strings</a:t>
            </a:r>
          </a:p>
        </p:txBody>
      </p:sp>
      <p:sp>
        <p:nvSpPr>
          <p:cNvPr id="55301" name="Rectangle 4"/>
          <p:cNvSpPr>
            <a:spLocks noGrp="1" noChangeArrowheads="1"/>
          </p:cNvSpPr>
          <p:nvPr>
            <p:ph idx="1"/>
          </p:nvPr>
        </p:nvSpPr>
        <p:spPr>
          <a:xfrm>
            <a:off x="1920878" y="1428750"/>
            <a:ext cx="7896225" cy="4972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Strings in C</a:t>
            </a:r>
          </a:p>
          <a:p>
            <a:pPr marL="552450" lvl="1" eaLnBrk="1" hangingPunct="1">
              <a:defRPr/>
            </a:pPr>
            <a:r>
              <a:rPr lang="en-US" dirty="0"/>
              <a:t>Represented by array of characters</a:t>
            </a:r>
          </a:p>
          <a:p>
            <a:pPr marL="552450" lvl="1" eaLnBrk="1" hangingPunct="1">
              <a:defRPr/>
            </a:pPr>
            <a:r>
              <a:rPr lang="en-US" dirty="0"/>
              <a:t>Each character encoded in ASCII format</a:t>
            </a:r>
          </a:p>
          <a:p>
            <a:pPr marL="838200" lvl="2" eaLnBrk="1" hangingPunct="1">
              <a:defRPr/>
            </a:pPr>
            <a:r>
              <a:rPr lang="en-US" dirty="0"/>
              <a:t>Standard 7-bit encoding of character set</a:t>
            </a:r>
          </a:p>
          <a:p>
            <a:pPr marL="838200" lvl="2" eaLnBrk="1" hangingPunct="1">
              <a:defRPr/>
            </a:pPr>
            <a:r>
              <a:rPr lang="en-US" dirty="0"/>
              <a:t>Character “0” has code 0x30</a:t>
            </a:r>
          </a:p>
          <a:p>
            <a:pPr marL="1181100" lvl="3" eaLnBrk="1" hangingPunct="1">
              <a:defRPr/>
            </a:pPr>
            <a:r>
              <a:rPr lang="en-US" dirty="0"/>
              <a:t>Digit </a:t>
            </a:r>
            <a:r>
              <a:rPr lang="en-US" i="1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r>
              <a:rPr lang="en-US" dirty="0"/>
              <a:t>  has code 0x30+</a:t>
            </a:r>
            <a:r>
              <a:rPr lang="en-US" i="1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i</a:t>
            </a:r>
            <a:endParaRPr lang="en-US" i="1" dirty="0"/>
          </a:p>
          <a:p>
            <a:pPr marL="552450" lvl="1" eaLnBrk="1" hangingPunct="1">
              <a:defRPr/>
            </a:pPr>
            <a:r>
              <a:rPr lang="en-US" dirty="0"/>
              <a:t>String should be null-terminated</a:t>
            </a:r>
          </a:p>
          <a:p>
            <a:pPr marL="838200" lvl="2" eaLnBrk="1" hangingPunct="1">
              <a:defRPr/>
            </a:pPr>
            <a:r>
              <a:rPr lang="en-US" dirty="0"/>
              <a:t>Final character = 0</a:t>
            </a:r>
          </a:p>
          <a:p>
            <a:pPr eaLnBrk="1" hangingPunct="1">
              <a:defRPr/>
            </a:pPr>
            <a:r>
              <a:rPr lang="en-US" dirty="0"/>
              <a:t>Compatibility</a:t>
            </a:r>
          </a:p>
          <a:p>
            <a:pPr marL="552450" lvl="1" eaLnBrk="1" hangingPunct="1">
              <a:defRPr/>
            </a:pPr>
            <a:r>
              <a:rPr lang="en-US" dirty="0"/>
              <a:t>Byte ordering not an issue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7779192" y="2246315"/>
            <a:ext cx="630942" cy="35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IA32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9421709" y="2246315"/>
            <a:ext cx="579646" cy="35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800" tIns="50800" bIns="508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cs typeface="Helvetica" pitchFamily="-124" charset="0"/>
                <a:sym typeface="Helvetica" pitchFamily="-124" charset="0"/>
              </a:rPr>
              <a:t>Sun</a:t>
            </a:r>
          </a:p>
        </p:txBody>
      </p:sp>
      <p:grpSp>
        <p:nvGrpSpPr>
          <p:cNvPr id="58375" name="Group 7"/>
          <p:cNvGrpSpPr>
            <a:grpSpLocks/>
          </p:cNvGrpSpPr>
          <p:nvPr/>
        </p:nvGrpSpPr>
        <p:grpSpPr bwMode="auto">
          <a:xfrm>
            <a:off x="8459788" y="2832100"/>
            <a:ext cx="914400" cy="1906588"/>
            <a:chOff x="0" y="0"/>
            <a:chExt cx="576" cy="1201"/>
          </a:xfrm>
        </p:grpSpPr>
        <p:sp>
          <p:nvSpPr>
            <p:cNvPr id="58408" name="Line 8"/>
            <p:cNvSpPr>
              <a:spLocks noChangeShapeType="1"/>
            </p:cNvSpPr>
            <p:nvPr/>
          </p:nvSpPr>
          <p:spPr bwMode="auto">
            <a:xfrm>
              <a:off x="0" y="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09" name="Line 9"/>
            <p:cNvSpPr>
              <a:spLocks noChangeShapeType="1"/>
            </p:cNvSpPr>
            <p:nvPr/>
          </p:nvSpPr>
          <p:spPr bwMode="auto">
            <a:xfrm>
              <a:off x="0" y="24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0" name="Line 10"/>
            <p:cNvSpPr>
              <a:spLocks noChangeShapeType="1"/>
            </p:cNvSpPr>
            <p:nvPr/>
          </p:nvSpPr>
          <p:spPr bwMode="auto">
            <a:xfrm>
              <a:off x="0" y="48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1" name="Line 11"/>
            <p:cNvSpPr>
              <a:spLocks noChangeShapeType="1"/>
            </p:cNvSpPr>
            <p:nvPr/>
          </p:nvSpPr>
          <p:spPr bwMode="auto">
            <a:xfrm>
              <a:off x="0" y="72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2" name="Line 12"/>
            <p:cNvSpPr>
              <a:spLocks noChangeShapeType="1"/>
            </p:cNvSpPr>
            <p:nvPr/>
          </p:nvSpPr>
          <p:spPr bwMode="auto">
            <a:xfrm>
              <a:off x="0" y="96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413" name="Line 13"/>
            <p:cNvSpPr>
              <a:spLocks noChangeShapeType="1"/>
            </p:cNvSpPr>
            <p:nvPr/>
          </p:nvSpPr>
          <p:spPr bwMode="auto">
            <a:xfrm>
              <a:off x="0" y="1200"/>
              <a:ext cx="576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aphicFrame>
        <p:nvGraphicFramePr>
          <p:cNvPr id="20494" name="Group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23956"/>
              </p:ext>
            </p:extLst>
          </p:nvPr>
        </p:nvGraphicFramePr>
        <p:xfrm>
          <a:off x="78152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52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798165"/>
              </p:ext>
            </p:extLst>
          </p:nvPr>
        </p:nvGraphicFramePr>
        <p:xfrm>
          <a:off x="9390063" y="2667000"/>
          <a:ext cx="635000" cy="2286000"/>
        </p:xfrm>
        <a:graphic>
          <a:graphicData uri="http://schemas.openxmlformats.org/drawingml/2006/table">
            <a:tbl>
              <a:tblPr/>
              <a:tblGrid>
                <a:gridCol w="63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35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32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31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33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00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Facilities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/>
              <a:t>Assignments will use Intel computer systems</a:t>
            </a:r>
          </a:p>
          <a:p>
            <a:pPr lvl="1" eaLnBrk="1" hangingPunct="1">
              <a:defRPr/>
            </a:pPr>
            <a:r>
              <a:rPr lang="en-US" sz="2400" dirty="0"/>
              <a:t>Not all machines are created alike</a:t>
            </a:r>
          </a:p>
          <a:p>
            <a:pPr lvl="2" eaLnBrk="1" hangingPunct="1">
              <a:defRPr/>
            </a:pPr>
            <a:r>
              <a:rPr lang="en-US" sz="2000" dirty="0"/>
              <a:t>Performance varies (and matters sometimes in 105)</a:t>
            </a:r>
          </a:p>
          <a:p>
            <a:pPr lvl="2" eaLnBrk="1" hangingPunct="1">
              <a:defRPr/>
            </a:pPr>
            <a:r>
              <a:rPr lang="en-US" sz="2000" dirty="0"/>
              <a:t>Security settings vary and can matter</a:t>
            </a:r>
          </a:p>
          <a:p>
            <a:pPr lvl="1" eaLnBrk="1" hangingPunct="1">
              <a:defRPr/>
            </a:pPr>
            <a:r>
              <a:rPr lang="en-US" sz="2400" dirty="0"/>
              <a:t>Wilkes: x86/Linux specifically set up for this class</a:t>
            </a:r>
          </a:p>
          <a:p>
            <a:pPr lvl="1" eaLnBrk="1" hangingPunct="1">
              <a:defRPr/>
            </a:pPr>
            <a:r>
              <a:rPr lang="en-US" sz="2400" dirty="0"/>
              <a:t>Log in on a Mac, then </a:t>
            </a:r>
            <a:r>
              <a:rPr lang="en-US" sz="2400" dirty="0" err="1"/>
              <a:t>ssh</a:t>
            </a:r>
            <a:r>
              <a:rPr lang="en-US" sz="2400" dirty="0"/>
              <a:t> to Wilkes</a:t>
            </a:r>
          </a:p>
          <a:p>
            <a:pPr lvl="2" eaLnBrk="1" hangingPunct="1">
              <a:defRPr/>
            </a:pPr>
            <a:r>
              <a:rPr lang="en-US" sz="2000" dirty="0"/>
              <a:t>If you want fancy programs, start X11 first</a:t>
            </a:r>
          </a:p>
          <a:p>
            <a:pPr lvl="2" eaLnBrk="1" hangingPunct="1">
              <a:defRPr/>
            </a:pPr>
            <a:r>
              <a:rPr lang="en-US" sz="2000" dirty="0"/>
              <a:t>Directories are cross-mounted, so you can edit on Knuth or your Mac, and Wilkes will see your files</a:t>
            </a:r>
          </a:p>
          <a:p>
            <a:pPr lvl="1" eaLnBrk="1" hangingPunct="1">
              <a:defRPr/>
            </a:pPr>
            <a:r>
              <a:rPr lang="en-US" sz="2400" dirty="0"/>
              <a:t>…or </a:t>
            </a:r>
            <a:r>
              <a:rPr lang="en-US" sz="2400" dirty="0" err="1"/>
              <a:t>ssh</a:t>
            </a:r>
            <a:r>
              <a:rPr lang="en-US" sz="2400" dirty="0"/>
              <a:t> into Wilkes from your dorm</a:t>
            </a:r>
          </a:p>
          <a:p>
            <a:pPr lvl="1" eaLnBrk="1" hangingPunct="1">
              <a:defRPr/>
            </a:pPr>
            <a:r>
              <a:rPr lang="en-US" sz="2400" dirty="0"/>
              <a:t>All programs </a:t>
            </a:r>
            <a:r>
              <a:rPr lang="en-US" sz="2400" i="1" dirty="0"/>
              <a:t>must </a:t>
            </a:r>
            <a:r>
              <a:rPr lang="en-US" sz="2400" dirty="0"/>
              <a:t>run on Wilkes: we grade there</a:t>
            </a:r>
          </a:p>
          <a:p>
            <a:pPr lvl="1" eaLnBrk="1" hangingPunct="1">
              <a:defRPr/>
            </a:pPr>
            <a:r>
              <a:rPr lang="en-US" sz="2400" dirty="0"/>
              <a:t>Bring lecture slides (and textbook) to labs!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111503" y="152403"/>
            <a:ext cx="6143625" cy="887413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altLang="en-US"/>
              <a:t>CS 105 </a:t>
            </a:r>
            <a:br>
              <a:rPr lang="en-US" altLang="en-US"/>
            </a:br>
            <a:r>
              <a:rPr lang="en-US" altLang="en-US" sz="2500" i="1"/>
              <a:t>“Tour of the Black Holes of Computing”</a:t>
            </a: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9400" y="2438400"/>
            <a:ext cx="7162800" cy="3365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Representing information as bits</a:t>
            </a:r>
          </a:p>
          <a:p>
            <a:pPr lvl="1" eaLnBrk="1" hangingPunct="1">
              <a:defRPr/>
            </a:pPr>
            <a:r>
              <a:rPr lang="en-US" dirty="0"/>
              <a:t>Bit-level manipulations</a:t>
            </a:r>
          </a:p>
          <a:p>
            <a:pPr lvl="1" eaLnBrk="1" hangingPunct="1">
              <a:defRPr/>
            </a:pPr>
            <a:r>
              <a:rPr lang="en-US" dirty="0"/>
              <a:t>Integers</a:t>
            </a:r>
          </a:p>
          <a:p>
            <a:pPr lvl="2" eaLnBrk="1" hangingPunct="1">
              <a:defRPr/>
            </a:pPr>
            <a:r>
              <a:rPr lang="en-US" dirty="0"/>
              <a:t>Representation, unsigned and signed</a:t>
            </a:r>
          </a:p>
          <a:p>
            <a:pPr lvl="2" eaLnBrk="1" hangingPunct="1">
              <a:defRPr/>
            </a:pPr>
            <a:r>
              <a:rPr lang="en-US" dirty="0"/>
              <a:t>Conversion, Casting</a:t>
            </a:r>
          </a:p>
          <a:p>
            <a:pPr lvl="2" eaLnBrk="1" hangingPunct="1">
              <a:defRPr/>
            </a:pPr>
            <a:r>
              <a:rPr lang="en-US" dirty="0"/>
              <a:t>Expanding, truncating</a:t>
            </a:r>
          </a:p>
          <a:p>
            <a:pPr lvl="2" eaLnBrk="1" hangingPunct="1">
              <a:defRPr/>
            </a:pPr>
            <a:r>
              <a:rPr lang="en-US" dirty="0"/>
              <a:t>Addition, negation, multiplication, shifting</a:t>
            </a:r>
          </a:p>
          <a:p>
            <a:pPr lvl="1" eaLnBrk="1" hangingPunct="1">
              <a:defRPr/>
            </a:pPr>
            <a:r>
              <a:rPr lang="en-US" dirty="0"/>
              <a:t>Representations in memory, pointers, strings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080503" y="6573838"/>
            <a:ext cx="633413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/>
            <a:r>
              <a:rPr lang="en-US" altLang="en-US" sz="1200" b="0"/>
              <a:t>CS 105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2922591" y="1219203"/>
            <a:ext cx="6473825" cy="109537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Bits, Bytes, Integers</a:t>
            </a:r>
            <a:br>
              <a:rPr lang="en-US" altLang="en-US" sz="3800">
                <a:solidFill>
                  <a:schemeClr val="hlink"/>
                </a:solidFill>
              </a:rPr>
            </a:b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Everything is bits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dirty="0"/>
              <a:t>Each bit is 0 or 1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By encoding/interpreting sets of bits in various ways</a:t>
            </a:r>
          </a:p>
          <a:p>
            <a:pPr lvl="1">
              <a:defRPr/>
            </a:pPr>
            <a:r>
              <a:rPr lang="en-US" dirty="0"/>
              <a:t>Computers determine what to do (instructions)</a:t>
            </a:r>
          </a:p>
          <a:p>
            <a:pPr lvl="1">
              <a:defRPr/>
            </a:pPr>
            <a:r>
              <a:rPr lang="en-US" dirty="0"/>
              <a:t>… and represent and manipulate numbers, sets, strings, etc…</a:t>
            </a:r>
          </a:p>
          <a:p>
            <a:pPr>
              <a:lnSpc>
                <a:spcPct val="100000"/>
              </a:lnSpc>
              <a:defRPr/>
            </a:pPr>
            <a:r>
              <a:rPr lang="en-US" dirty="0"/>
              <a:t>Why bits?  Electronic implementation</a:t>
            </a:r>
          </a:p>
          <a:p>
            <a:pPr lvl="1">
              <a:defRPr/>
            </a:pPr>
            <a:r>
              <a:rPr lang="en-US" dirty="0"/>
              <a:t>Easy to store with </a:t>
            </a:r>
            <a:r>
              <a:rPr lang="en-US" dirty="0" err="1"/>
              <a:t>bistable</a:t>
            </a:r>
            <a:r>
              <a:rPr lang="en-US" dirty="0"/>
              <a:t> elements</a:t>
            </a:r>
          </a:p>
          <a:p>
            <a:pPr lvl="1">
              <a:defRPr/>
            </a:pPr>
            <a:r>
              <a:rPr lang="en-US" dirty="0"/>
              <a:t>Reliably transmitted on noisy and inaccurate wires 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416177" y="4495802"/>
            <a:ext cx="6854825" cy="2181225"/>
            <a:chOff x="2" y="0"/>
            <a:chExt cx="4318" cy="1374"/>
          </a:xfrm>
        </p:grpSpPr>
        <p:sp>
          <p:nvSpPr>
            <p:cNvPr id="10245" name="Rectangle 5"/>
            <p:cNvSpPr>
              <a:spLocks/>
            </p:cNvSpPr>
            <p:nvPr/>
          </p:nvSpPr>
          <p:spPr bwMode="auto">
            <a:xfrm>
              <a:off x="575" y="1008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6" name="Rectangle 6"/>
            <p:cNvSpPr>
              <a:spLocks/>
            </p:cNvSpPr>
            <p:nvPr/>
          </p:nvSpPr>
          <p:spPr bwMode="auto">
            <a:xfrm>
              <a:off x="575" y="384"/>
              <a:ext cx="3745" cy="240"/>
            </a:xfrm>
            <a:prstGeom prst="rect">
              <a:avLst/>
            </a:prstGeom>
            <a:solidFill>
              <a:srgbClr val="00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endParaRPr lang="en-US" altLang="en-US" sz="4200" b="0">
                <a:solidFill>
                  <a:srgbClr val="000000"/>
                </a:solidFill>
                <a:latin typeface="Gill Sans"/>
                <a:ea typeface="ヒラギノ角ゴ ProN W3"/>
                <a:cs typeface="ヒラギノ角ゴ ProN W3"/>
                <a:sym typeface="Gill Sans"/>
              </a:endParaRPr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auto">
            <a:xfrm>
              <a:off x="576" y="484"/>
              <a:ext cx="3732" cy="716"/>
            </a:xfrm>
            <a:custGeom>
              <a:avLst/>
              <a:gdLst>
                <a:gd name="T0" fmla="*/ 0 w 21600"/>
                <a:gd name="T1" fmla="*/ 706 h 21600"/>
                <a:gd name="T2" fmla="*/ 164 w 21600"/>
                <a:gd name="T3" fmla="*/ 653 h 21600"/>
                <a:gd name="T4" fmla="*/ 307 w 21600"/>
                <a:gd name="T5" fmla="*/ 643 h 21600"/>
                <a:gd name="T6" fmla="*/ 571 w 21600"/>
                <a:gd name="T7" fmla="*/ 685 h 21600"/>
                <a:gd name="T8" fmla="*/ 801 w 21600"/>
                <a:gd name="T9" fmla="*/ 653 h 21600"/>
                <a:gd name="T10" fmla="*/ 932 w 21600"/>
                <a:gd name="T11" fmla="*/ 632 h 21600"/>
                <a:gd name="T12" fmla="*/ 1065 w 21600"/>
                <a:gd name="T13" fmla="*/ 664 h 21600"/>
                <a:gd name="T14" fmla="*/ 1229 w 21600"/>
                <a:gd name="T15" fmla="*/ 674 h 21600"/>
                <a:gd name="T16" fmla="*/ 1328 w 21600"/>
                <a:gd name="T17" fmla="*/ 664 h 21600"/>
                <a:gd name="T18" fmla="*/ 1361 w 21600"/>
                <a:gd name="T19" fmla="*/ 653 h 21600"/>
                <a:gd name="T20" fmla="*/ 1405 w 21600"/>
                <a:gd name="T21" fmla="*/ 569 h 21600"/>
                <a:gd name="T22" fmla="*/ 1526 w 21600"/>
                <a:gd name="T23" fmla="*/ 253 h 21600"/>
                <a:gd name="T24" fmla="*/ 1614 w 21600"/>
                <a:gd name="T25" fmla="*/ 116 h 21600"/>
                <a:gd name="T26" fmla="*/ 1713 w 21600"/>
                <a:gd name="T27" fmla="*/ 53 h 21600"/>
                <a:gd name="T28" fmla="*/ 1910 w 21600"/>
                <a:gd name="T29" fmla="*/ 21 h 21600"/>
                <a:gd name="T30" fmla="*/ 2118 w 21600"/>
                <a:gd name="T31" fmla="*/ 32 h 21600"/>
                <a:gd name="T32" fmla="*/ 2162 w 21600"/>
                <a:gd name="T33" fmla="*/ 42 h 21600"/>
                <a:gd name="T34" fmla="*/ 2349 w 21600"/>
                <a:gd name="T35" fmla="*/ 11 h 21600"/>
                <a:gd name="T36" fmla="*/ 2415 w 21600"/>
                <a:gd name="T37" fmla="*/ 42 h 21600"/>
                <a:gd name="T38" fmla="*/ 2492 w 21600"/>
                <a:gd name="T39" fmla="*/ 53 h 21600"/>
                <a:gd name="T40" fmla="*/ 2667 w 21600"/>
                <a:gd name="T41" fmla="*/ 42 h 21600"/>
                <a:gd name="T42" fmla="*/ 2733 w 21600"/>
                <a:gd name="T43" fmla="*/ 64 h 21600"/>
                <a:gd name="T44" fmla="*/ 2832 w 21600"/>
                <a:gd name="T45" fmla="*/ 11 h 21600"/>
                <a:gd name="T46" fmla="*/ 2887 w 21600"/>
                <a:gd name="T47" fmla="*/ 0 h 21600"/>
                <a:gd name="T48" fmla="*/ 3172 w 21600"/>
                <a:gd name="T49" fmla="*/ 411 h 21600"/>
                <a:gd name="T50" fmla="*/ 3293 w 21600"/>
                <a:gd name="T51" fmla="*/ 643 h 21600"/>
                <a:gd name="T52" fmla="*/ 3491 w 21600"/>
                <a:gd name="T53" fmla="*/ 716 h 21600"/>
                <a:gd name="T54" fmla="*/ 3589 w 21600"/>
                <a:gd name="T55" fmla="*/ 706 h 21600"/>
                <a:gd name="T56" fmla="*/ 3611 w 21600"/>
                <a:gd name="T57" fmla="*/ 674 h 21600"/>
                <a:gd name="T58" fmla="*/ 3732 w 21600"/>
                <a:gd name="T59" fmla="*/ 653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1600"/>
                <a:gd name="T91" fmla="*/ 0 h 21600"/>
                <a:gd name="T92" fmla="*/ 21600 w 21600"/>
                <a:gd name="T93" fmla="*/ 21600 h 2160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1600" h="21600">
                  <a:moveTo>
                    <a:pt x="0" y="21298"/>
                  </a:moveTo>
                  <a:cubicBezTo>
                    <a:pt x="326" y="20936"/>
                    <a:pt x="610" y="19820"/>
                    <a:pt x="948" y="19699"/>
                  </a:cubicBezTo>
                  <a:cubicBezTo>
                    <a:pt x="1219" y="19579"/>
                    <a:pt x="1497" y="19488"/>
                    <a:pt x="1775" y="19398"/>
                  </a:cubicBezTo>
                  <a:cubicBezTo>
                    <a:pt x="2276" y="19850"/>
                    <a:pt x="2789" y="20212"/>
                    <a:pt x="3302" y="20665"/>
                  </a:cubicBezTo>
                  <a:cubicBezTo>
                    <a:pt x="3791" y="19760"/>
                    <a:pt x="3984" y="19911"/>
                    <a:pt x="4636" y="19699"/>
                  </a:cubicBezTo>
                  <a:cubicBezTo>
                    <a:pt x="4781" y="19549"/>
                    <a:pt x="5282" y="19066"/>
                    <a:pt x="5397" y="19066"/>
                  </a:cubicBezTo>
                  <a:cubicBezTo>
                    <a:pt x="5663" y="19066"/>
                    <a:pt x="5898" y="19880"/>
                    <a:pt x="6164" y="20031"/>
                  </a:cubicBezTo>
                  <a:cubicBezTo>
                    <a:pt x="6478" y="20182"/>
                    <a:pt x="6792" y="20212"/>
                    <a:pt x="7111" y="20333"/>
                  </a:cubicBezTo>
                  <a:cubicBezTo>
                    <a:pt x="7299" y="20212"/>
                    <a:pt x="7492" y="20182"/>
                    <a:pt x="7685" y="20031"/>
                  </a:cubicBezTo>
                  <a:cubicBezTo>
                    <a:pt x="7751" y="19971"/>
                    <a:pt x="7836" y="19941"/>
                    <a:pt x="7878" y="19699"/>
                  </a:cubicBezTo>
                  <a:cubicBezTo>
                    <a:pt x="7993" y="18945"/>
                    <a:pt x="8023" y="17950"/>
                    <a:pt x="8132" y="17165"/>
                  </a:cubicBezTo>
                  <a:cubicBezTo>
                    <a:pt x="8548" y="13937"/>
                    <a:pt x="8566" y="10921"/>
                    <a:pt x="8832" y="7632"/>
                  </a:cubicBezTo>
                  <a:cubicBezTo>
                    <a:pt x="8935" y="6305"/>
                    <a:pt x="9176" y="4616"/>
                    <a:pt x="9339" y="3499"/>
                  </a:cubicBezTo>
                  <a:cubicBezTo>
                    <a:pt x="9466" y="2594"/>
                    <a:pt x="9689" y="1810"/>
                    <a:pt x="9913" y="1599"/>
                  </a:cubicBezTo>
                  <a:cubicBezTo>
                    <a:pt x="10287" y="1207"/>
                    <a:pt x="11054" y="634"/>
                    <a:pt x="11054" y="634"/>
                  </a:cubicBezTo>
                  <a:cubicBezTo>
                    <a:pt x="11452" y="724"/>
                    <a:pt x="11856" y="784"/>
                    <a:pt x="12261" y="965"/>
                  </a:cubicBezTo>
                  <a:cubicBezTo>
                    <a:pt x="12345" y="996"/>
                    <a:pt x="12424" y="1267"/>
                    <a:pt x="12514" y="1267"/>
                  </a:cubicBezTo>
                  <a:cubicBezTo>
                    <a:pt x="12859" y="1267"/>
                    <a:pt x="13245" y="603"/>
                    <a:pt x="13595" y="332"/>
                  </a:cubicBezTo>
                  <a:cubicBezTo>
                    <a:pt x="13728" y="513"/>
                    <a:pt x="13837" y="1056"/>
                    <a:pt x="13975" y="1267"/>
                  </a:cubicBezTo>
                  <a:cubicBezTo>
                    <a:pt x="14114" y="1478"/>
                    <a:pt x="14271" y="1478"/>
                    <a:pt x="14422" y="1599"/>
                  </a:cubicBezTo>
                  <a:cubicBezTo>
                    <a:pt x="14790" y="1086"/>
                    <a:pt x="15050" y="935"/>
                    <a:pt x="15436" y="1267"/>
                  </a:cubicBezTo>
                  <a:cubicBezTo>
                    <a:pt x="15563" y="1478"/>
                    <a:pt x="15684" y="2142"/>
                    <a:pt x="15817" y="1931"/>
                  </a:cubicBezTo>
                  <a:cubicBezTo>
                    <a:pt x="16022" y="1569"/>
                    <a:pt x="16173" y="543"/>
                    <a:pt x="16390" y="332"/>
                  </a:cubicBezTo>
                  <a:cubicBezTo>
                    <a:pt x="16493" y="211"/>
                    <a:pt x="16601" y="91"/>
                    <a:pt x="16710" y="0"/>
                  </a:cubicBezTo>
                  <a:cubicBezTo>
                    <a:pt x="17682" y="4857"/>
                    <a:pt x="17851" y="5038"/>
                    <a:pt x="18358" y="12399"/>
                  </a:cubicBezTo>
                  <a:cubicBezTo>
                    <a:pt x="18539" y="15023"/>
                    <a:pt x="18527" y="18010"/>
                    <a:pt x="19058" y="19398"/>
                  </a:cubicBezTo>
                  <a:cubicBezTo>
                    <a:pt x="19855" y="18674"/>
                    <a:pt x="19445" y="17799"/>
                    <a:pt x="20205" y="21600"/>
                  </a:cubicBezTo>
                  <a:cubicBezTo>
                    <a:pt x="20393" y="21479"/>
                    <a:pt x="20592" y="21600"/>
                    <a:pt x="20773" y="21298"/>
                  </a:cubicBezTo>
                  <a:cubicBezTo>
                    <a:pt x="20839" y="21147"/>
                    <a:pt x="20839" y="20544"/>
                    <a:pt x="20900" y="20333"/>
                  </a:cubicBezTo>
                  <a:cubicBezTo>
                    <a:pt x="21063" y="19669"/>
                    <a:pt x="21401" y="19699"/>
                    <a:pt x="21600" y="19699"/>
                  </a:cubicBezTo>
                </a:path>
              </a:pathLst>
            </a:cu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 flipH="1">
              <a:off x="432" y="124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 flipH="1">
              <a:off x="432" y="38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/>
            </p:cNvSpPr>
            <p:nvPr/>
          </p:nvSpPr>
          <p:spPr bwMode="auto">
            <a:xfrm>
              <a:off x="2" y="1152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0.0V</a:t>
              </a:r>
            </a:p>
          </p:txBody>
        </p:sp>
        <p:sp>
          <p:nvSpPr>
            <p:cNvPr id="10251" name="Rectangle 11"/>
            <p:cNvSpPr>
              <a:spLocks/>
            </p:cNvSpPr>
            <p:nvPr/>
          </p:nvSpPr>
          <p:spPr bwMode="auto">
            <a:xfrm>
              <a:off x="4" y="912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0.2V</a:t>
              </a:r>
            </a:p>
          </p:txBody>
        </p:sp>
        <p:sp>
          <p:nvSpPr>
            <p:cNvPr id="10252" name="Rectangle 12"/>
            <p:cNvSpPr>
              <a:spLocks/>
            </p:cNvSpPr>
            <p:nvPr/>
          </p:nvSpPr>
          <p:spPr bwMode="auto">
            <a:xfrm>
              <a:off x="4" y="528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0.9V</a:t>
              </a:r>
            </a:p>
          </p:txBody>
        </p:sp>
        <p:sp>
          <p:nvSpPr>
            <p:cNvPr id="10253" name="Rectangle 13"/>
            <p:cNvSpPr>
              <a:spLocks/>
            </p:cNvSpPr>
            <p:nvPr/>
          </p:nvSpPr>
          <p:spPr bwMode="auto">
            <a:xfrm>
              <a:off x="4" y="288"/>
              <a:ext cx="389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1.1V</a:t>
              </a:r>
            </a:p>
          </p:txBody>
        </p:sp>
        <p:sp>
          <p:nvSpPr>
            <p:cNvPr id="10254" name="Line 14"/>
            <p:cNvSpPr>
              <a:spLocks noChangeShapeType="1"/>
            </p:cNvSpPr>
            <p:nvPr/>
          </p:nvSpPr>
          <p:spPr bwMode="auto">
            <a:xfrm>
              <a:off x="576" y="96"/>
              <a:ext cx="1392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5" name="Line 15"/>
            <p:cNvSpPr>
              <a:spLocks noChangeShapeType="1"/>
            </p:cNvSpPr>
            <p:nvPr/>
          </p:nvSpPr>
          <p:spPr bwMode="auto">
            <a:xfrm>
              <a:off x="2160" y="96"/>
              <a:ext cx="144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6" name="Line 16"/>
            <p:cNvSpPr>
              <a:spLocks noChangeShapeType="1"/>
            </p:cNvSpPr>
            <p:nvPr/>
          </p:nvSpPr>
          <p:spPr bwMode="auto">
            <a:xfrm>
              <a:off x="3792" y="96"/>
              <a:ext cx="480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7" name="Line 17"/>
            <p:cNvSpPr>
              <a:spLocks noChangeShapeType="1"/>
            </p:cNvSpPr>
            <p:nvPr/>
          </p:nvSpPr>
          <p:spPr bwMode="auto">
            <a:xfrm>
              <a:off x="1968" y="48"/>
              <a:ext cx="1" cy="100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8" name="Line 18"/>
            <p:cNvSpPr>
              <a:spLocks noChangeShapeType="1"/>
            </p:cNvSpPr>
            <p:nvPr/>
          </p:nvSpPr>
          <p:spPr bwMode="auto">
            <a:xfrm>
              <a:off x="216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59" name="Line 19"/>
            <p:cNvSpPr>
              <a:spLocks noChangeShapeType="1"/>
            </p:cNvSpPr>
            <p:nvPr/>
          </p:nvSpPr>
          <p:spPr bwMode="auto">
            <a:xfrm>
              <a:off x="3600" y="48"/>
              <a:ext cx="1" cy="57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0" name="Line 20"/>
            <p:cNvSpPr>
              <a:spLocks noChangeShapeType="1"/>
            </p:cNvSpPr>
            <p:nvPr/>
          </p:nvSpPr>
          <p:spPr bwMode="auto">
            <a:xfrm>
              <a:off x="3792" y="48"/>
              <a:ext cx="1" cy="96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/>
            </p:cNvSpPr>
            <p:nvPr/>
          </p:nvSpPr>
          <p:spPr bwMode="auto">
            <a:xfrm>
              <a:off x="1105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2" name="Rectangle 22"/>
            <p:cNvSpPr>
              <a:spLocks/>
            </p:cNvSpPr>
            <p:nvPr/>
          </p:nvSpPr>
          <p:spPr bwMode="auto">
            <a:xfrm>
              <a:off x="2641" y="0"/>
              <a:ext cx="304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1</a:t>
              </a:r>
            </a:p>
          </p:txBody>
        </p:sp>
        <p:sp>
          <p:nvSpPr>
            <p:cNvPr id="10263" name="Rectangle 23"/>
            <p:cNvSpPr>
              <a:spLocks/>
            </p:cNvSpPr>
            <p:nvPr/>
          </p:nvSpPr>
          <p:spPr bwMode="auto">
            <a:xfrm>
              <a:off x="3936" y="0"/>
              <a:ext cx="200" cy="2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0800" tIns="50800" bIns="50800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 b="0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0</a:t>
              </a:r>
            </a:p>
          </p:txBody>
        </p:sp>
        <p:sp>
          <p:nvSpPr>
            <p:cNvPr id="10264" name="Line 24"/>
            <p:cNvSpPr>
              <a:spLocks noChangeShapeType="1"/>
            </p:cNvSpPr>
            <p:nvPr/>
          </p:nvSpPr>
          <p:spPr bwMode="auto">
            <a:xfrm flipH="1">
              <a:off x="432" y="1008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0265" name="Line 25"/>
            <p:cNvSpPr>
              <a:spLocks noChangeShapeType="1"/>
            </p:cNvSpPr>
            <p:nvPr/>
          </p:nvSpPr>
          <p:spPr bwMode="auto">
            <a:xfrm flipH="1">
              <a:off x="432" y="624"/>
              <a:ext cx="144" cy="1"/>
            </a:xfrm>
            <a:prstGeom prst="line">
              <a:avLst/>
            </a:prstGeom>
            <a:noFill/>
            <a:ln w="254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altLang="en-US"/>
              <a:t>Encoding Byte Values</a:t>
            </a:r>
          </a:p>
        </p:txBody>
      </p:sp>
      <p:sp>
        <p:nvSpPr>
          <p:cNvPr id="43013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Byte = 8 bits</a:t>
            </a:r>
          </a:p>
          <a:p>
            <a:pPr marL="552450" lvl="1" eaLnBrk="1" hangingPunct="1">
              <a:defRPr/>
            </a:pPr>
            <a:r>
              <a:rPr lang="en-US" dirty="0"/>
              <a:t>Binary 00000000</a:t>
            </a:r>
            <a:r>
              <a:rPr lang="en-US" baseline="-6000" dirty="0"/>
              <a:t>2</a:t>
            </a:r>
            <a:r>
              <a:rPr lang="en-US" dirty="0"/>
              <a:t> to 11111111</a:t>
            </a:r>
            <a:r>
              <a:rPr lang="en-US" baseline="-6000" dirty="0"/>
              <a:t>2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Decimal: 0</a:t>
            </a:r>
            <a:r>
              <a:rPr lang="en-US" baseline="-6000" dirty="0"/>
              <a:t>10</a:t>
            </a:r>
            <a:r>
              <a:rPr lang="en-US" dirty="0"/>
              <a:t> to 255</a:t>
            </a:r>
            <a:r>
              <a:rPr lang="en-US" baseline="-6000" dirty="0"/>
              <a:t>10</a:t>
            </a:r>
            <a:endParaRPr lang="en-US" dirty="0"/>
          </a:p>
          <a:p>
            <a:pPr marL="552450" lvl="1" eaLnBrk="1" hangingPunct="1">
              <a:defRPr/>
            </a:pPr>
            <a:r>
              <a:rPr lang="en-US" dirty="0"/>
              <a:t>Hexadecimal 00</a:t>
            </a:r>
            <a:r>
              <a:rPr lang="en-US" baseline="-6000" dirty="0"/>
              <a:t>16</a:t>
            </a:r>
            <a:r>
              <a:rPr lang="en-US" dirty="0"/>
              <a:t> to FF</a:t>
            </a:r>
            <a:r>
              <a:rPr lang="en-US" baseline="-6000" dirty="0"/>
              <a:t>16</a:t>
            </a:r>
            <a:endParaRPr lang="en-US" dirty="0"/>
          </a:p>
          <a:p>
            <a:pPr marL="838200" lvl="2" eaLnBrk="1" hangingPunct="1">
              <a:defRPr/>
            </a:pPr>
            <a:r>
              <a:rPr lang="en-US" dirty="0"/>
              <a:t>Base 16 number representation</a:t>
            </a:r>
          </a:p>
          <a:p>
            <a:pPr marL="838200" lvl="2" eaLnBrk="1" hangingPunct="1">
              <a:defRPr/>
            </a:pPr>
            <a:r>
              <a:rPr lang="en-US" dirty="0"/>
              <a:t>Use characters ‘0’ to ‘9’ and ‘A’ to ‘F’</a:t>
            </a:r>
          </a:p>
          <a:p>
            <a:pPr marL="838200" lvl="2" eaLnBrk="1" hangingPunct="1">
              <a:defRPr/>
            </a:pPr>
            <a:r>
              <a:rPr lang="en-US" dirty="0"/>
              <a:t>Write FA1D37B</a:t>
            </a:r>
            <a:r>
              <a:rPr lang="en-US" baseline="-6000" dirty="0"/>
              <a:t>16</a:t>
            </a:r>
            <a:r>
              <a:rPr lang="en-US" dirty="0"/>
              <a:t> in C as</a:t>
            </a:r>
          </a:p>
          <a:p>
            <a:pPr marL="1295400" lvl="3">
              <a:defRPr/>
            </a:pPr>
            <a:r>
              <a:rPr lang="en-US" dirty="0"/>
              <a:t>0xFA1D37B</a:t>
            </a:r>
          </a:p>
          <a:p>
            <a:pPr marL="1295400" lvl="3">
              <a:defRPr/>
            </a:pPr>
            <a:r>
              <a:rPr lang="en-US" dirty="0"/>
              <a:t>0xfa1d37b </a:t>
            </a:r>
          </a:p>
          <a:p>
            <a:pPr marL="1181100" lvl="3" eaLnBrk="1" hangingPunct="1">
              <a:buNone/>
              <a:defRPr/>
            </a:pPr>
            <a:endParaRPr lang="en-US" dirty="0"/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8077203" y="1401867"/>
            <a:ext cx="1827213" cy="4297261"/>
            <a:chOff x="0" y="186"/>
            <a:chExt cx="1151" cy="2706"/>
          </a:xfrm>
        </p:grpSpPr>
        <p:grpSp>
          <p:nvGrpSpPr>
            <p:cNvPr id="11269" name="Group 6"/>
            <p:cNvGrpSpPr>
              <a:grpSpLocks/>
            </p:cNvGrpSpPr>
            <p:nvPr/>
          </p:nvGrpSpPr>
          <p:grpSpPr bwMode="auto">
            <a:xfrm>
              <a:off x="0" y="506"/>
              <a:ext cx="1104" cy="2386"/>
              <a:chOff x="0" y="-1"/>
              <a:chExt cx="1104" cy="2386"/>
            </a:xfrm>
          </p:grpSpPr>
          <p:grpSp>
            <p:nvGrpSpPr>
              <p:cNvPr id="11273" name="Group 7"/>
              <p:cNvGrpSpPr>
                <a:grpSpLocks/>
              </p:cNvGrpSpPr>
              <p:nvPr/>
            </p:nvGrpSpPr>
            <p:grpSpPr bwMode="auto">
              <a:xfrm>
                <a:off x="0" y="-1"/>
                <a:ext cx="288" cy="226"/>
                <a:chOff x="0" y="-1"/>
                <a:chExt cx="288" cy="226"/>
              </a:xfrm>
            </p:grpSpPr>
            <p:sp>
              <p:nvSpPr>
                <p:cNvPr id="11415" name="Rectangle 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6" name="Rectangle 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4" name="Group 10"/>
              <p:cNvGrpSpPr>
                <a:grpSpLocks/>
              </p:cNvGrpSpPr>
              <p:nvPr/>
            </p:nvGrpSpPr>
            <p:grpSpPr bwMode="auto">
              <a:xfrm>
                <a:off x="288" y="-1"/>
                <a:ext cx="288" cy="226"/>
                <a:chOff x="0" y="-1"/>
                <a:chExt cx="288" cy="226"/>
              </a:xfrm>
            </p:grpSpPr>
            <p:sp>
              <p:nvSpPr>
                <p:cNvPr id="11413" name="Rectangle 1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4" name="Rectangle 12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</a:t>
                  </a:r>
                </a:p>
              </p:txBody>
            </p:sp>
          </p:grpSp>
          <p:grpSp>
            <p:nvGrpSpPr>
              <p:cNvPr id="11275" name="Group 13"/>
              <p:cNvGrpSpPr>
                <a:grpSpLocks/>
              </p:cNvGrpSpPr>
              <p:nvPr/>
            </p:nvGrpSpPr>
            <p:grpSpPr bwMode="auto">
              <a:xfrm>
                <a:off x="576" y="0"/>
                <a:ext cx="528" cy="224"/>
                <a:chOff x="0" y="0"/>
                <a:chExt cx="528" cy="224"/>
              </a:xfrm>
            </p:grpSpPr>
            <p:sp>
              <p:nvSpPr>
                <p:cNvPr id="11411" name="Rectangle 1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2" name="Rectangle 1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0000</a:t>
                  </a:r>
                </a:p>
              </p:txBody>
            </p:sp>
          </p:grpSp>
          <p:grpSp>
            <p:nvGrpSpPr>
              <p:cNvPr id="11276" name="Group 16"/>
              <p:cNvGrpSpPr>
                <a:grpSpLocks/>
              </p:cNvGrpSpPr>
              <p:nvPr/>
            </p:nvGrpSpPr>
            <p:grpSpPr bwMode="auto">
              <a:xfrm>
                <a:off x="0" y="143"/>
                <a:ext cx="288" cy="226"/>
                <a:chOff x="0" y="-1"/>
                <a:chExt cx="288" cy="226"/>
              </a:xfrm>
            </p:grpSpPr>
            <p:sp>
              <p:nvSpPr>
                <p:cNvPr id="11409" name="Rectangle 1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10" name="Rectangle 1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7" name="Group 19"/>
              <p:cNvGrpSpPr>
                <a:grpSpLocks/>
              </p:cNvGrpSpPr>
              <p:nvPr/>
            </p:nvGrpSpPr>
            <p:grpSpPr bwMode="auto">
              <a:xfrm>
                <a:off x="288" y="143"/>
                <a:ext cx="288" cy="226"/>
                <a:chOff x="0" y="-1"/>
                <a:chExt cx="288" cy="226"/>
              </a:xfrm>
            </p:grpSpPr>
            <p:sp>
              <p:nvSpPr>
                <p:cNvPr id="11407" name="Rectangle 2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8" name="Rectangle 21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</a:t>
                  </a:r>
                </a:p>
              </p:txBody>
            </p:sp>
          </p:grpSp>
          <p:grpSp>
            <p:nvGrpSpPr>
              <p:cNvPr id="11278" name="Group 22"/>
              <p:cNvGrpSpPr>
                <a:grpSpLocks/>
              </p:cNvGrpSpPr>
              <p:nvPr/>
            </p:nvGrpSpPr>
            <p:grpSpPr bwMode="auto">
              <a:xfrm>
                <a:off x="576" y="144"/>
                <a:ext cx="528" cy="224"/>
                <a:chOff x="0" y="0"/>
                <a:chExt cx="528" cy="224"/>
              </a:xfrm>
            </p:grpSpPr>
            <p:sp>
              <p:nvSpPr>
                <p:cNvPr id="11405" name="Rectangle 2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6" name="Rectangle 2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0001</a:t>
                  </a:r>
                </a:p>
              </p:txBody>
            </p:sp>
          </p:grpSp>
          <p:grpSp>
            <p:nvGrpSpPr>
              <p:cNvPr id="11279" name="Group 25"/>
              <p:cNvGrpSpPr>
                <a:grpSpLocks/>
              </p:cNvGrpSpPr>
              <p:nvPr/>
            </p:nvGrpSpPr>
            <p:grpSpPr bwMode="auto">
              <a:xfrm>
                <a:off x="0" y="287"/>
                <a:ext cx="288" cy="226"/>
                <a:chOff x="0" y="-1"/>
                <a:chExt cx="288" cy="226"/>
              </a:xfrm>
            </p:grpSpPr>
            <p:sp>
              <p:nvSpPr>
                <p:cNvPr id="11403" name="Rectangle 2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4" name="Rectangle 2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0" name="Group 28"/>
              <p:cNvGrpSpPr>
                <a:grpSpLocks/>
              </p:cNvGrpSpPr>
              <p:nvPr/>
            </p:nvGrpSpPr>
            <p:grpSpPr bwMode="auto">
              <a:xfrm>
                <a:off x="288" y="287"/>
                <a:ext cx="288" cy="226"/>
                <a:chOff x="0" y="-1"/>
                <a:chExt cx="288" cy="226"/>
              </a:xfrm>
            </p:grpSpPr>
            <p:sp>
              <p:nvSpPr>
                <p:cNvPr id="11401" name="Rectangle 2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2" name="Rectangle 30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2</a:t>
                  </a:r>
                </a:p>
              </p:txBody>
            </p:sp>
          </p:grpSp>
          <p:grpSp>
            <p:nvGrpSpPr>
              <p:cNvPr id="11281" name="Group 31"/>
              <p:cNvGrpSpPr>
                <a:grpSpLocks/>
              </p:cNvGrpSpPr>
              <p:nvPr/>
            </p:nvGrpSpPr>
            <p:grpSpPr bwMode="auto">
              <a:xfrm>
                <a:off x="576" y="288"/>
                <a:ext cx="528" cy="224"/>
                <a:chOff x="0" y="0"/>
                <a:chExt cx="528" cy="224"/>
              </a:xfrm>
            </p:grpSpPr>
            <p:sp>
              <p:nvSpPr>
                <p:cNvPr id="11399" name="Rectangle 3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400" name="Rectangle 3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0010</a:t>
                  </a:r>
                </a:p>
              </p:txBody>
            </p:sp>
          </p:grpSp>
          <p:grpSp>
            <p:nvGrpSpPr>
              <p:cNvPr id="11282" name="Group 34"/>
              <p:cNvGrpSpPr>
                <a:grpSpLocks/>
              </p:cNvGrpSpPr>
              <p:nvPr/>
            </p:nvGrpSpPr>
            <p:grpSpPr bwMode="auto">
              <a:xfrm>
                <a:off x="0" y="431"/>
                <a:ext cx="288" cy="226"/>
                <a:chOff x="0" y="-1"/>
                <a:chExt cx="288" cy="226"/>
              </a:xfrm>
            </p:grpSpPr>
            <p:sp>
              <p:nvSpPr>
                <p:cNvPr id="11397" name="Rectangle 3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8" name="Rectangle 3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3" name="Group 37"/>
              <p:cNvGrpSpPr>
                <a:grpSpLocks/>
              </p:cNvGrpSpPr>
              <p:nvPr/>
            </p:nvGrpSpPr>
            <p:grpSpPr bwMode="auto">
              <a:xfrm>
                <a:off x="288" y="431"/>
                <a:ext cx="288" cy="226"/>
                <a:chOff x="0" y="-1"/>
                <a:chExt cx="288" cy="226"/>
              </a:xfrm>
            </p:grpSpPr>
            <p:sp>
              <p:nvSpPr>
                <p:cNvPr id="11395" name="Rectangle 3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6" name="Rectangle 3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3</a:t>
                  </a:r>
                </a:p>
              </p:txBody>
            </p:sp>
          </p:grpSp>
          <p:grpSp>
            <p:nvGrpSpPr>
              <p:cNvPr id="11284" name="Group 40"/>
              <p:cNvGrpSpPr>
                <a:grpSpLocks/>
              </p:cNvGrpSpPr>
              <p:nvPr/>
            </p:nvGrpSpPr>
            <p:grpSpPr bwMode="auto">
              <a:xfrm>
                <a:off x="576" y="432"/>
                <a:ext cx="528" cy="224"/>
                <a:chOff x="0" y="0"/>
                <a:chExt cx="528" cy="224"/>
              </a:xfrm>
            </p:grpSpPr>
            <p:sp>
              <p:nvSpPr>
                <p:cNvPr id="11393" name="Rectangle 4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4" name="Rectangle 4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0011</a:t>
                  </a:r>
                </a:p>
              </p:txBody>
            </p:sp>
          </p:grpSp>
          <p:grpSp>
            <p:nvGrpSpPr>
              <p:cNvPr id="11285" name="Group 43"/>
              <p:cNvGrpSpPr>
                <a:grpSpLocks/>
              </p:cNvGrpSpPr>
              <p:nvPr/>
            </p:nvGrpSpPr>
            <p:grpSpPr bwMode="auto">
              <a:xfrm>
                <a:off x="0" y="575"/>
                <a:ext cx="288" cy="226"/>
                <a:chOff x="0" y="-1"/>
                <a:chExt cx="288" cy="226"/>
              </a:xfrm>
            </p:grpSpPr>
            <p:sp>
              <p:nvSpPr>
                <p:cNvPr id="11391" name="Rectangle 4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2" name="Rectangle 4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6" name="Group 46"/>
              <p:cNvGrpSpPr>
                <a:grpSpLocks/>
              </p:cNvGrpSpPr>
              <p:nvPr/>
            </p:nvGrpSpPr>
            <p:grpSpPr bwMode="auto">
              <a:xfrm>
                <a:off x="288" y="575"/>
                <a:ext cx="288" cy="226"/>
                <a:chOff x="0" y="-1"/>
                <a:chExt cx="288" cy="226"/>
              </a:xfrm>
            </p:grpSpPr>
            <p:sp>
              <p:nvSpPr>
                <p:cNvPr id="11389" name="Rectangle 4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90" name="Rectangle 4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4</a:t>
                  </a:r>
                </a:p>
              </p:txBody>
            </p:sp>
          </p:grpSp>
          <p:grpSp>
            <p:nvGrpSpPr>
              <p:cNvPr id="11287" name="Group 49"/>
              <p:cNvGrpSpPr>
                <a:grpSpLocks/>
              </p:cNvGrpSpPr>
              <p:nvPr/>
            </p:nvGrpSpPr>
            <p:grpSpPr bwMode="auto">
              <a:xfrm>
                <a:off x="576" y="576"/>
                <a:ext cx="528" cy="224"/>
                <a:chOff x="0" y="0"/>
                <a:chExt cx="528" cy="224"/>
              </a:xfrm>
            </p:grpSpPr>
            <p:sp>
              <p:nvSpPr>
                <p:cNvPr id="11387" name="Rectangle 5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8" name="Rectangle 5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0100</a:t>
                  </a:r>
                </a:p>
              </p:txBody>
            </p:sp>
          </p:grpSp>
          <p:grpSp>
            <p:nvGrpSpPr>
              <p:cNvPr id="11288" name="Group 52"/>
              <p:cNvGrpSpPr>
                <a:grpSpLocks/>
              </p:cNvGrpSpPr>
              <p:nvPr/>
            </p:nvGrpSpPr>
            <p:grpSpPr bwMode="auto">
              <a:xfrm>
                <a:off x="0" y="719"/>
                <a:ext cx="288" cy="226"/>
                <a:chOff x="0" y="-1"/>
                <a:chExt cx="288" cy="226"/>
              </a:xfrm>
            </p:grpSpPr>
            <p:sp>
              <p:nvSpPr>
                <p:cNvPr id="11385" name="Rectangle 5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6" name="Rectangle 5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89" name="Group 55"/>
              <p:cNvGrpSpPr>
                <a:grpSpLocks/>
              </p:cNvGrpSpPr>
              <p:nvPr/>
            </p:nvGrpSpPr>
            <p:grpSpPr bwMode="auto">
              <a:xfrm>
                <a:off x="288" y="719"/>
                <a:ext cx="288" cy="226"/>
                <a:chOff x="0" y="-1"/>
                <a:chExt cx="288" cy="226"/>
              </a:xfrm>
            </p:grpSpPr>
            <p:sp>
              <p:nvSpPr>
                <p:cNvPr id="11383" name="Rectangle 5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4" name="Rectangle 5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5</a:t>
                  </a:r>
                </a:p>
              </p:txBody>
            </p:sp>
          </p:grpSp>
          <p:grpSp>
            <p:nvGrpSpPr>
              <p:cNvPr id="11290" name="Group 58"/>
              <p:cNvGrpSpPr>
                <a:grpSpLocks/>
              </p:cNvGrpSpPr>
              <p:nvPr/>
            </p:nvGrpSpPr>
            <p:grpSpPr bwMode="auto">
              <a:xfrm>
                <a:off x="576" y="720"/>
                <a:ext cx="528" cy="224"/>
                <a:chOff x="0" y="0"/>
                <a:chExt cx="528" cy="224"/>
              </a:xfrm>
            </p:grpSpPr>
            <p:sp>
              <p:nvSpPr>
                <p:cNvPr id="11381" name="Rectangle 5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2" name="Rectangle 6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0101</a:t>
                  </a:r>
                </a:p>
              </p:txBody>
            </p:sp>
          </p:grpSp>
          <p:grpSp>
            <p:nvGrpSpPr>
              <p:cNvPr id="11291" name="Group 61"/>
              <p:cNvGrpSpPr>
                <a:grpSpLocks/>
              </p:cNvGrpSpPr>
              <p:nvPr/>
            </p:nvGrpSpPr>
            <p:grpSpPr bwMode="auto">
              <a:xfrm>
                <a:off x="0" y="863"/>
                <a:ext cx="288" cy="226"/>
                <a:chOff x="0" y="-1"/>
                <a:chExt cx="288" cy="226"/>
              </a:xfrm>
            </p:grpSpPr>
            <p:sp>
              <p:nvSpPr>
                <p:cNvPr id="11379" name="Rectangle 6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80" name="Rectangle 63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2" name="Group 64"/>
              <p:cNvGrpSpPr>
                <a:grpSpLocks/>
              </p:cNvGrpSpPr>
              <p:nvPr/>
            </p:nvGrpSpPr>
            <p:grpSpPr bwMode="auto">
              <a:xfrm>
                <a:off x="288" y="863"/>
                <a:ext cx="288" cy="226"/>
                <a:chOff x="0" y="-1"/>
                <a:chExt cx="288" cy="226"/>
              </a:xfrm>
            </p:grpSpPr>
            <p:sp>
              <p:nvSpPr>
                <p:cNvPr id="11377" name="Rectangle 6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8" name="Rectangle 6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6</a:t>
                  </a:r>
                </a:p>
              </p:txBody>
            </p:sp>
          </p:grpSp>
          <p:grpSp>
            <p:nvGrpSpPr>
              <p:cNvPr id="11293" name="Group 67"/>
              <p:cNvGrpSpPr>
                <a:grpSpLocks/>
              </p:cNvGrpSpPr>
              <p:nvPr/>
            </p:nvGrpSpPr>
            <p:grpSpPr bwMode="auto">
              <a:xfrm>
                <a:off x="576" y="864"/>
                <a:ext cx="528" cy="224"/>
                <a:chOff x="0" y="0"/>
                <a:chExt cx="528" cy="224"/>
              </a:xfrm>
            </p:grpSpPr>
            <p:sp>
              <p:nvSpPr>
                <p:cNvPr id="11375" name="Rectangle 68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6" name="Rectangle 69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0110</a:t>
                  </a:r>
                </a:p>
              </p:txBody>
            </p:sp>
          </p:grpSp>
          <p:grpSp>
            <p:nvGrpSpPr>
              <p:cNvPr id="11294" name="Group 70"/>
              <p:cNvGrpSpPr>
                <a:grpSpLocks/>
              </p:cNvGrpSpPr>
              <p:nvPr/>
            </p:nvGrpSpPr>
            <p:grpSpPr bwMode="auto">
              <a:xfrm>
                <a:off x="0" y="1007"/>
                <a:ext cx="288" cy="226"/>
                <a:chOff x="0" y="-1"/>
                <a:chExt cx="288" cy="226"/>
              </a:xfrm>
            </p:grpSpPr>
            <p:sp>
              <p:nvSpPr>
                <p:cNvPr id="11373" name="Rectangle 7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4" name="Rectangle 72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5" name="Group 73"/>
              <p:cNvGrpSpPr>
                <a:grpSpLocks/>
              </p:cNvGrpSpPr>
              <p:nvPr/>
            </p:nvGrpSpPr>
            <p:grpSpPr bwMode="auto">
              <a:xfrm>
                <a:off x="288" y="1007"/>
                <a:ext cx="288" cy="226"/>
                <a:chOff x="0" y="-1"/>
                <a:chExt cx="288" cy="226"/>
              </a:xfrm>
            </p:grpSpPr>
            <p:sp>
              <p:nvSpPr>
                <p:cNvPr id="11371" name="Rectangle 7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2" name="Rectangle 7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7</a:t>
                  </a:r>
                </a:p>
              </p:txBody>
            </p:sp>
          </p:grpSp>
          <p:grpSp>
            <p:nvGrpSpPr>
              <p:cNvPr id="11296" name="Group 76"/>
              <p:cNvGrpSpPr>
                <a:grpSpLocks/>
              </p:cNvGrpSpPr>
              <p:nvPr/>
            </p:nvGrpSpPr>
            <p:grpSpPr bwMode="auto">
              <a:xfrm>
                <a:off x="576" y="1008"/>
                <a:ext cx="528" cy="224"/>
                <a:chOff x="0" y="0"/>
                <a:chExt cx="528" cy="224"/>
              </a:xfrm>
            </p:grpSpPr>
            <p:sp>
              <p:nvSpPr>
                <p:cNvPr id="11369" name="Rectangle 77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70" name="Rectangle 78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0111</a:t>
                  </a:r>
                </a:p>
              </p:txBody>
            </p:sp>
          </p:grpSp>
          <p:grpSp>
            <p:nvGrpSpPr>
              <p:cNvPr id="11297" name="Group 79"/>
              <p:cNvGrpSpPr>
                <a:grpSpLocks/>
              </p:cNvGrpSpPr>
              <p:nvPr/>
            </p:nvGrpSpPr>
            <p:grpSpPr bwMode="auto">
              <a:xfrm>
                <a:off x="0" y="1151"/>
                <a:ext cx="288" cy="226"/>
                <a:chOff x="0" y="-1"/>
                <a:chExt cx="288" cy="226"/>
              </a:xfrm>
            </p:grpSpPr>
            <p:sp>
              <p:nvSpPr>
                <p:cNvPr id="11367" name="Rectangle 8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8" name="Rectangle 81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8" name="Group 82"/>
              <p:cNvGrpSpPr>
                <a:grpSpLocks/>
              </p:cNvGrpSpPr>
              <p:nvPr/>
            </p:nvGrpSpPr>
            <p:grpSpPr bwMode="auto">
              <a:xfrm>
                <a:off x="288" y="1151"/>
                <a:ext cx="288" cy="226"/>
                <a:chOff x="0" y="-1"/>
                <a:chExt cx="288" cy="226"/>
              </a:xfrm>
            </p:grpSpPr>
            <p:sp>
              <p:nvSpPr>
                <p:cNvPr id="11365" name="Rectangle 8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6" name="Rectangle 8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8</a:t>
                  </a:r>
                </a:p>
              </p:txBody>
            </p:sp>
          </p:grpSp>
          <p:grpSp>
            <p:nvGrpSpPr>
              <p:cNvPr id="11299" name="Group 85"/>
              <p:cNvGrpSpPr>
                <a:grpSpLocks/>
              </p:cNvGrpSpPr>
              <p:nvPr/>
            </p:nvGrpSpPr>
            <p:grpSpPr bwMode="auto">
              <a:xfrm>
                <a:off x="576" y="1152"/>
                <a:ext cx="528" cy="224"/>
                <a:chOff x="0" y="0"/>
                <a:chExt cx="528" cy="224"/>
              </a:xfrm>
            </p:grpSpPr>
            <p:sp>
              <p:nvSpPr>
                <p:cNvPr id="11363" name="Rectangle 86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4" name="Rectangle 87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1000</a:t>
                  </a:r>
                </a:p>
              </p:txBody>
            </p:sp>
          </p:grpSp>
          <p:grpSp>
            <p:nvGrpSpPr>
              <p:cNvPr id="11300" name="Group 88"/>
              <p:cNvGrpSpPr>
                <a:grpSpLocks/>
              </p:cNvGrpSpPr>
              <p:nvPr/>
            </p:nvGrpSpPr>
            <p:grpSpPr bwMode="auto">
              <a:xfrm>
                <a:off x="0" y="1295"/>
                <a:ext cx="288" cy="226"/>
                <a:chOff x="0" y="-1"/>
                <a:chExt cx="288" cy="226"/>
              </a:xfrm>
            </p:grpSpPr>
            <p:sp>
              <p:nvSpPr>
                <p:cNvPr id="11361" name="Rectangle 8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2" name="Rectangle 90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1" name="Group 91"/>
              <p:cNvGrpSpPr>
                <a:grpSpLocks/>
              </p:cNvGrpSpPr>
              <p:nvPr/>
            </p:nvGrpSpPr>
            <p:grpSpPr bwMode="auto">
              <a:xfrm>
                <a:off x="288" y="1295"/>
                <a:ext cx="288" cy="226"/>
                <a:chOff x="0" y="-1"/>
                <a:chExt cx="288" cy="226"/>
              </a:xfrm>
            </p:grpSpPr>
            <p:sp>
              <p:nvSpPr>
                <p:cNvPr id="11359" name="Rectangle 92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60" name="Rectangle 93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9</a:t>
                  </a:r>
                </a:p>
              </p:txBody>
            </p:sp>
          </p:grpSp>
          <p:grpSp>
            <p:nvGrpSpPr>
              <p:cNvPr id="11302" name="Group 94"/>
              <p:cNvGrpSpPr>
                <a:grpSpLocks/>
              </p:cNvGrpSpPr>
              <p:nvPr/>
            </p:nvGrpSpPr>
            <p:grpSpPr bwMode="auto">
              <a:xfrm>
                <a:off x="576" y="1296"/>
                <a:ext cx="528" cy="224"/>
                <a:chOff x="0" y="0"/>
                <a:chExt cx="528" cy="224"/>
              </a:xfrm>
            </p:grpSpPr>
            <p:sp>
              <p:nvSpPr>
                <p:cNvPr id="11357" name="Rectangle 95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8" name="Rectangle 96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1001</a:t>
                  </a:r>
                </a:p>
              </p:txBody>
            </p:sp>
          </p:grpSp>
          <p:grpSp>
            <p:nvGrpSpPr>
              <p:cNvPr id="11303" name="Group 97"/>
              <p:cNvGrpSpPr>
                <a:grpSpLocks/>
              </p:cNvGrpSpPr>
              <p:nvPr/>
            </p:nvGrpSpPr>
            <p:grpSpPr bwMode="auto">
              <a:xfrm>
                <a:off x="0" y="1439"/>
                <a:ext cx="288" cy="226"/>
                <a:chOff x="0" y="-1"/>
                <a:chExt cx="288" cy="226"/>
              </a:xfrm>
            </p:grpSpPr>
            <p:sp>
              <p:nvSpPr>
                <p:cNvPr id="11355" name="Rectangle 9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6" name="Rectangle 99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A</a:t>
                  </a:r>
                </a:p>
              </p:txBody>
            </p:sp>
          </p:grpSp>
          <p:grpSp>
            <p:nvGrpSpPr>
              <p:cNvPr id="11304" name="Group 100"/>
              <p:cNvGrpSpPr>
                <a:grpSpLocks/>
              </p:cNvGrpSpPr>
              <p:nvPr/>
            </p:nvGrpSpPr>
            <p:grpSpPr bwMode="auto">
              <a:xfrm>
                <a:off x="288" y="1440"/>
                <a:ext cx="288" cy="224"/>
                <a:chOff x="0" y="0"/>
                <a:chExt cx="288" cy="224"/>
              </a:xfrm>
            </p:grpSpPr>
            <p:sp>
              <p:nvSpPr>
                <p:cNvPr id="11353" name="Rectangle 101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4" name="Rectangle 102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</a:t>
                  </a:r>
                </a:p>
              </p:txBody>
            </p:sp>
          </p:grpSp>
          <p:grpSp>
            <p:nvGrpSpPr>
              <p:cNvPr id="11305" name="Group 103"/>
              <p:cNvGrpSpPr>
                <a:grpSpLocks/>
              </p:cNvGrpSpPr>
              <p:nvPr/>
            </p:nvGrpSpPr>
            <p:grpSpPr bwMode="auto">
              <a:xfrm>
                <a:off x="576" y="1440"/>
                <a:ext cx="528" cy="224"/>
                <a:chOff x="0" y="0"/>
                <a:chExt cx="528" cy="224"/>
              </a:xfrm>
            </p:grpSpPr>
            <p:sp>
              <p:nvSpPr>
                <p:cNvPr id="11351" name="Rectangle 104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2" name="Rectangle 105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1010</a:t>
                  </a:r>
                </a:p>
              </p:txBody>
            </p:sp>
          </p:grpSp>
          <p:grpSp>
            <p:nvGrpSpPr>
              <p:cNvPr id="11306" name="Group 106"/>
              <p:cNvGrpSpPr>
                <a:grpSpLocks/>
              </p:cNvGrpSpPr>
              <p:nvPr/>
            </p:nvGrpSpPr>
            <p:grpSpPr bwMode="auto">
              <a:xfrm>
                <a:off x="0" y="1583"/>
                <a:ext cx="288" cy="226"/>
                <a:chOff x="0" y="-1"/>
                <a:chExt cx="288" cy="226"/>
              </a:xfrm>
            </p:grpSpPr>
            <p:sp>
              <p:nvSpPr>
                <p:cNvPr id="11349" name="Rectangle 10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50" name="Rectangle 108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B</a:t>
                  </a:r>
                </a:p>
              </p:txBody>
            </p:sp>
          </p:grpSp>
          <p:grpSp>
            <p:nvGrpSpPr>
              <p:cNvPr id="11307" name="Group 109"/>
              <p:cNvGrpSpPr>
                <a:grpSpLocks/>
              </p:cNvGrpSpPr>
              <p:nvPr/>
            </p:nvGrpSpPr>
            <p:grpSpPr bwMode="auto">
              <a:xfrm>
                <a:off x="288" y="1584"/>
                <a:ext cx="288" cy="224"/>
                <a:chOff x="0" y="0"/>
                <a:chExt cx="288" cy="224"/>
              </a:xfrm>
            </p:grpSpPr>
            <p:sp>
              <p:nvSpPr>
                <p:cNvPr id="11347" name="Rectangle 110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8" name="Rectangle 111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</a:t>
                  </a:r>
                </a:p>
              </p:txBody>
            </p:sp>
          </p:grpSp>
          <p:grpSp>
            <p:nvGrpSpPr>
              <p:cNvPr id="11308" name="Group 112"/>
              <p:cNvGrpSpPr>
                <a:grpSpLocks/>
              </p:cNvGrpSpPr>
              <p:nvPr/>
            </p:nvGrpSpPr>
            <p:grpSpPr bwMode="auto">
              <a:xfrm>
                <a:off x="576" y="1584"/>
                <a:ext cx="528" cy="224"/>
                <a:chOff x="0" y="0"/>
                <a:chExt cx="528" cy="224"/>
              </a:xfrm>
            </p:grpSpPr>
            <p:sp>
              <p:nvSpPr>
                <p:cNvPr id="11345" name="Rectangle 113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6" name="Rectangle 114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1011</a:t>
                  </a:r>
                </a:p>
              </p:txBody>
            </p:sp>
          </p:grpSp>
          <p:grpSp>
            <p:nvGrpSpPr>
              <p:cNvPr id="11309" name="Group 115"/>
              <p:cNvGrpSpPr>
                <a:grpSpLocks/>
              </p:cNvGrpSpPr>
              <p:nvPr/>
            </p:nvGrpSpPr>
            <p:grpSpPr bwMode="auto">
              <a:xfrm>
                <a:off x="0" y="1727"/>
                <a:ext cx="288" cy="226"/>
                <a:chOff x="0" y="-1"/>
                <a:chExt cx="288" cy="226"/>
              </a:xfrm>
            </p:grpSpPr>
            <p:sp>
              <p:nvSpPr>
                <p:cNvPr id="11343" name="Rectangle 11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4" name="Rectangle 117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C</a:t>
                  </a:r>
                </a:p>
              </p:txBody>
            </p:sp>
          </p:grpSp>
          <p:grpSp>
            <p:nvGrpSpPr>
              <p:cNvPr id="11310" name="Group 118"/>
              <p:cNvGrpSpPr>
                <a:grpSpLocks/>
              </p:cNvGrpSpPr>
              <p:nvPr/>
            </p:nvGrpSpPr>
            <p:grpSpPr bwMode="auto">
              <a:xfrm>
                <a:off x="288" y="1728"/>
                <a:ext cx="288" cy="224"/>
                <a:chOff x="0" y="0"/>
                <a:chExt cx="288" cy="224"/>
              </a:xfrm>
            </p:grpSpPr>
            <p:sp>
              <p:nvSpPr>
                <p:cNvPr id="11341" name="Rectangle 119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2" name="Rectangle 120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12</a:t>
                  </a:r>
                </a:p>
              </p:txBody>
            </p:sp>
          </p:grpSp>
          <p:grpSp>
            <p:nvGrpSpPr>
              <p:cNvPr id="11311" name="Group 121"/>
              <p:cNvGrpSpPr>
                <a:grpSpLocks/>
              </p:cNvGrpSpPr>
              <p:nvPr/>
            </p:nvGrpSpPr>
            <p:grpSpPr bwMode="auto">
              <a:xfrm>
                <a:off x="576" y="1728"/>
                <a:ext cx="528" cy="224"/>
                <a:chOff x="0" y="0"/>
                <a:chExt cx="528" cy="224"/>
              </a:xfrm>
            </p:grpSpPr>
            <p:sp>
              <p:nvSpPr>
                <p:cNvPr id="11339" name="Rectangle 122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40" name="Rectangle 123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1100</a:t>
                  </a:r>
                </a:p>
              </p:txBody>
            </p:sp>
          </p:grpSp>
          <p:grpSp>
            <p:nvGrpSpPr>
              <p:cNvPr id="11312" name="Group 124"/>
              <p:cNvGrpSpPr>
                <a:grpSpLocks/>
              </p:cNvGrpSpPr>
              <p:nvPr/>
            </p:nvGrpSpPr>
            <p:grpSpPr bwMode="auto">
              <a:xfrm>
                <a:off x="0" y="1871"/>
                <a:ext cx="288" cy="226"/>
                <a:chOff x="0" y="-1"/>
                <a:chExt cx="288" cy="226"/>
              </a:xfrm>
            </p:grpSpPr>
            <p:sp>
              <p:nvSpPr>
                <p:cNvPr id="11337" name="Rectangle 125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8" name="Rectangle 126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D</a:t>
                  </a:r>
                </a:p>
              </p:txBody>
            </p:sp>
          </p:grpSp>
          <p:grpSp>
            <p:nvGrpSpPr>
              <p:cNvPr id="11313" name="Group 127"/>
              <p:cNvGrpSpPr>
                <a:grpSpLocks/>
              </p:cNvGrpSpPr>
              <p:nvPr/>
            </p:nvGrpSpPr>
            <p:grpSpPr bwMode="auto">
              <a:xfrm>
                <a:off x="288" y="1872"/>
                <a:ext cx="288" cy="224"/>
                <a:chOff x="0" y="0"/>
                <a:chExt cx="288" cy="224"/>
              </a:xfrm>
            </p:grpSpPr>
            <p:sp>
              <p:nvSpPr>
                <p:cNvPr id="11335" name="Rectangle 128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6" name="Rectangle 129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13</a:t>
                  </a:r>
                </a:p>
              </p:txBody>
            </p:sp>
          </p:grpSp>
          <p:grpSp>
            <p:nvGrpSpPr>
              <p:cNvPr id="11314" name="Group 130"/>
              <p:cNvGrpSpPr>
                <a:grpSpLocks/>
              </p:cNvGrpSpPr>
              <p:nvPr/>
            </p:nvGrpSpPr>
            <p:grpSpPr bwMode="auto">
              <a:xfrm>
                <a:off x="576" y="1872"/>
                <a:ext cx="528" cy="224"/>
                <a:chOff x="0" y="0"/>
                <a:chExt cx="528" cy="224"/>
              </a:xfrm>
            </p:grpSpPr>
            <p:sp>
              <p:nvSpPr>
                <p:cNvPr id="11333" name="Rectangle 131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4" name="Rectangle 132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1101</a:t>
                  </a:r>
                </a:p>
              </p:txBody>
            </p:sp>
          </p:grpSp>
          <p:grpSp>
            <p:nvGrpSpPr>
              <p:cNvPr id="11315" name="Group 133"/>
              <p:cNvGrpSpPr>
                <a:grpSpLocks/>
              </p:cNvGrpSpPr>
              <p:nvPr/>
            </p:nvGrpSpPr>
            <p:grpSpPr bwMode="auto">
              <a:xfrm>
                <a:off x="0" y="2015"/>
                <a:ext cx="288" cy="226"/>
                <a:chOff x="0" y="-1"/>
                <a:chExt cx="288" cy="226"/>
              </a:xfrm>
            </p:grpSpPr>
            <p:sp>
              <p:nvSpPr>
                <p:cNvPr id="11331" name="Rectangle 134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2" name="Rectangle 135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E</a:t>
                  </a:r>
                </a:p>
              </p:txBody>
            </p:sp>
          </p:grpSp>
          <p:grpSp>
            <p:nvGrpSpPr>
              <p:cNvPr id="11316" name="Group 136"/>
              <p:cNvGrpSpPr>
                <a:grpSpLocks/>
              </p:cNvGrpSpPr>
              <p:nvPr/>
            </p:nvGrpSpPr>
            <p:grpSpPr bwMode="auto">
              <a:xfrm>
                <a:off x="288" y="2016"/>
                <a:ext cx="288" cy="224"/>
                <a:chOff x="0" y="0"/>
                <a:chExt cx="288" cy="224"/>
              </a:xfrm>
            </p:grpSpPr>
            <p:sp>
              <p:nvSpPr>
                <p:cNvPr id="11329" name="Rectangle 137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30" name="Rectangle 138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14</a:t>
                  </a:r>
                </a:p>
              </p:txBody>
            </p:sp>
          </p:grpSp>
          <p:grpSp>
            <p:nvGrpSpPr>
              <p:cNvPr id="11317" name="Group 139"/>
              <p:cNvGrpSpPr>
                <a:grpSpLocks/>
              </p:cNvGrpSpPr>
              <p:nvPr/>
            </p:nvGrpSpPr>
            <p:grpSpPr bwMode="auto">
              <a:xfrm>
                <a:off x="576" y="2016"/>
                <a:ext cx="528" cy="224"/>
                <a:chOff x="0" y="0"/>
                <a:chExt cx="528" cy="224"/>
              </a:xfrm>
            </p:grpSpPr>
            <p:sp>
              <p:nvSpPr>
                <p:cNvPr id="11327" name="Rectangle 140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8" name="Rectangle 141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1110</a:t>
                  </a:r>
                </a:p>
              </p:txBody>
            </p:sp>
          </p:grpSp>
          <p:grpSp>
            <p:nvGrpSpPr>
              <p:cNvPr id="11318" name="Group 142"/>
              <p:cNvGrpSpPr>
                <a:grpSpLocks/>
              </p:cNvGrpSpPr>
              <p:nvPr/>
            </p:nvGrpSpPr>
            <p:grpSpPr bwMode="auto">
              <a:xfrm>
                <a:off x="0" y="2159"/>
                <a:ext cx="288" cy="226"/>
                <a:chOff x="0" y="-1"/>
                <a:chExt cx="288" cy="226"/>
              </a:xfrm>
            </p:grpSpPr>
            <p:sp>
              <p:nvSpPr>
                <p:cNvPr id="11325" name="Rectangle 143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6" name="Rectangle 144"/>
                <p:cNvSpPr>
                  <a:spLocks/>
                </p:cNvSpPr>
                <p:nvPr/>
              </p:nvSpPr>
              <p:spPr bwMode="auto">
                <a:xfrm>
                  <a:off x="55" y="-1"/>
                  <a:ext cx="177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F</a:t>
                  </a:r>
                </a:p>
              </p:txBody>
            </p:sp>
          </p:grpSp>
          <p:grpSp>
            <p:nvGrpSpPr>
              <p:cNvPr id="11319" name="Group 145"/>
              <p:cNvGrpSpPr>
                <a:grpSpLocks/>
              </p:cNvGrpSpPr>
              <p:nvPr/>
            </p:nvGrpSpPr>
            <p:grpSpPr bwMode="auto">
              <a:xfrm>
                <a:off x="288" y="2160"/>
                <a:ext cx="288" cy="224"/>
                <a:chOff x="0" y="0"/>
                <a:chExt cx="288" cy="224"/>
              </a:xfrm>
            </p:grpSpPr>
            <p:sp>
              <p:nvSpPr>
                <p:cNvPr id="11323" name="Rectangle 146"/>
                <p:cNvSpPr>
                  <a:spLocks/>
                </p:cNvSpPr>
                <p:nvPr/>
              </p:nvSpPr>
              <p:spPr bwMode="auto">
                <a:xfrm>
                  <a:off x="0" y="40"/>
                  <a:ext cx="28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4" name="Rectangle 147"/>
                <p:cNvSpPr>
                  <a:spLocks/>
                </p:cNvSpPr>
                <p:nvPr/>
              </p:nvSpPr>
              <p:spPr bwMode="auto">
                <a:xfrm>
                  <a:off x="8" y="0"/>
                  <a:ext cx="271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15</a:t>
                  </a:r>
                </a:p>
              </p:txBody>
            </p:sp>
          </p:grpSp>
          <p:grpSp>
            <p:nvGrpSpPr>
              <p:cNvPr id="11320" name="Group 148"/>
              <p:cNvGrpSpPr>
                <a:grpSpLocks/>
              </p:cNvGrpSpPr>
              <p:nvPr/>
            </p:nvGrpSpPr>
            <p:grpSpPr bwMode="auto">
              <a:xfrm>
                <a:off x="576" y="2160"/>
                <a:ext cx="528" cy="224"/>
                <a:chOff x="0" y="0"/>
                <a:chExt cx="528" cy="224"/>
              </a:xfrm>
            </p:grpSpPr>
            <p:sp>
              <p:nvSpPr>
                <p:cNvPr id="11321" name="Rectangle 149"/>
                <p:cNvSpPr>
                  <a:spLocks/>
                </p:cNvSpPr>
                <p:nvPr/>
              </p:nvSpPr>
              <p:spPr bwMode="auto">
                <a:xfrm>
                  <a:off x="0" y="40"/>
                  <a:ext cx="528" cy="14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66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endParaRPr lang="en-US" altLang="en-US" sz="4200" b="0">
                    <a:solidFill>
                      <a:srgbClr val="000000"/>
                    </a:solidFill>
                    <a:latin typeface="Gill Sans"/>
                    <a:ea typeface="ヒラギノ角ゴ ProN W3"/>
                    <a:cs typeface="ヒラギノ角ゴ ProN W3"/>
                    <a:sym typeface="Gill Sans"/>
                  </a:endParaRPr>
                </a:p>
              </p:txBody>
            </p:sp>
            <p:sp>
              <p:nvSpPr>
                <p:cNvPr id="11322" name="Rectangle 150"/>
                <p:cNvSpPr>
                  <a:spLocks/>
                </p:cNvSpPr>
                <p:nvPr/>
              </p:nvSpPr>
              <p:spPr bwMode="auto">
                <a:xfrm>
                  <a:off x="42" y="0"/>
                  <a:ext cx="443" cy="22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50800" tIns="50800" bIns="50800" anchor="ctr">
                  <a:spAutoFit/>
                </a:bodyPr>
                <a:lstStyle>
                  <a:lvl1pPr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5pPr>
                  <a:lvl6pPr marL="25146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6pPr>
                  <a:lvl7pPr marL="29718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7pPr>
                  <a:lvl8pPr marL="34290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8pPr>
                  <a:lvl9pPr marL="3886200" indent="-228600" algn="ctr" eaLnBrk="0" fontAlgn="base" hangingPunct="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 pitchFamily="-124" charset="0"/>
                    </a:defRPr>
                  </a:lvl9pPr>
                </a:lstStyle>
                <a:p>
                  <a:pPr eaLnBrk="1" hangingPunct="1"/>
                  <a:r>
                    <a:rPr lang="en-US" altLang="en-US" b="0">
                      <a:solidFill>
                        <a:srgbClr val="000066"/>
                      </a:solidFill>
                      <a:latin typeface="Courier New Bold" pitchFamily="1" charset="0"/>
                      <a:cs typeface="Courier New Bold" pitchFamily="1" charset="0"/>
                      <a:sym typeface="Courier New Bold" pitchFamily="1" charset="0"/>
                    </a:rPr>
                    <a:t>1111</a:t>
                  </a:r>
                </a:p>
              </p:txBody>
            </p:sp>
          </p:grpSp>
        </p:grpSp>
        <p:sp>
          <p:nvSpPr>
            <p:cNvPr id="11270" name="Rectangle 151"/>
            <p:cNvSpPr>
              <a:spLocks/>
            </p:cNvSpPr>
            <p:nvPr/>
          </p:nvSpPr>
          <p:spPr bwMode="auto">
            <a:xfrm rot="19260000">
              <a:off x="52" y="276"/>
              <a:ext cx="357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Hex</a:t>
              </a:r>
            </a:p>
          </p:txBody>
        </p:sp>
        <p:sp>
          <p:nvSpPr>
            <p:cNvPr id="11271" name="Rectangle 152"/>
            <p:cNvSpPr>
              <a:spLocks/>
            </p:cNvSpPr>
            <p:nvPr/>
          </p:nvSpPr>
          <p:spPr bwMode="auto">
            <a:xfrm rot="19260000">
              <a:off x="308" y="186"/>
              <a:ext cx="64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Decimal</a:t>
              </a:r>
            </a:p>
          </p:txBody>
        </p:sp>
        <p:sp>
          <p:nvSpPr>
            <p:cNvPr id="11272" name="Rectangle 153"/>
            <p:cNvSpPr>
              <a:spLocks/>
            </p:cNvSpPr>
            <p:nvPr/>
          </p:nvSpPr>
          <p:spPr bwMode="auto">
            <a:xfrm rot="19260000">
              <a:off x="608" y="219"/>
              <a:ext cx="543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50800" tIns="50800" bIns="5080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66"/>
                  </a:solidFill>
                  <a:cs typeface="Helvetica" pitchFamily="-124" charset="0"/>
                  <a:sym typeface="Helvetica" pitchFamily="-124" charset="0"/>
                </a:rPr>
                <a:t>Binary</a:t>
              </a:r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43910</TotalTime>
  <Pages>35</Pages>
  <Words>3543</Words>
  <Application>Microsoft Office PowerPoint</Application>
  <PresentationFormat>Widescreen</PresentationFormat>
  <Paragraphs>1181</Paragraphs>
  <Slides>54</Slides>
  <Notes>54</Notes>
  <HiddenSlides>0</HiddenSlides>
  <MMClips>0</MMClips>
  <ScaleCrop>false</ScaleCrop>
  <HeadingPairs>
    <vt:vector size="10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  <vt:variant>
        <vt:lpstr>Custom Shows</vt:lpstr>
      </vt:variant>
      <vt:variant>
        <vt:i4>2</vt:i4>
      </vt:variant>
    </vt:vector>
  </HeadingPairs>
  <TitlesOfParts>
    <vt:vector size="75" baseType="lpstr">
      <vt:lpstr>Arial</vt:lpstr>
      <vt:lpstr>Calibri</vt:lpstr>
      <vt:lpstr>Calibri Bold</vt:lpstr>
      <vt:lpstr>Calibri Italic</vt:lpstr>
      <vt:lpstr>Century Gothic</vt:lpstr>
      <vt:lpstr>Courier New</vt:lpstr>
      <vt:lpstr>Courier New Bold</vt:lpstr>
      <vt:lpstr>Courier New Bold Italic</vt:lpstr>
      <vt:lpstr>Gill Sans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class02</vt:lpstr>
      <vt:lpstr>Equation</vt:lpstr>
      <vt:lpstr>Document</vt:lpstr>
      <vt:lpstr> Computer Systems Introduction</vt:lpstr>
      <vt:lpstr>Course Theme</vt:lpstr>
      <vt:lpstr>Textbooks</vt:lpstr>
      <vt:lpstr>Syllabus</vt:lpstr>
      <vt:lpstr>Notes:</vt:lpstr>
      <vt:lpstr>Facilities</vt:lpstr>
      <vt:lpstr>CS 105  “Tour of the Black Holes of Computing”</vt:lpstr>
      <vt:lpstr>Everything is bits</vt:lpstr>
      <vt:lpstr>Encoding Byte Values</vt:lpstr>
      <vt:lpstr>Example Data Sizes</vt:lpstr>
      <vt:lpstr>Boolean Algebra</vt:lpstr>
      <vt:lpstr>General Boolean Algebras</vt:lpstr>
      <vt:lpstr>Example: Representing &amp; Manipulating Sets</vt:lpstr>
      <vt:lpstr>Bit-Level Operations in C</vt:lpstr>
      <vt:lpstr>Contrast: Logic Operations in C</vt:lpstr>
      <vt:lpstr>Contrast: Logic Operations in C</vt:lpstr>
      <vt:lpstr>Shift Operations</vt:lpstr>
      <vt:lpstr>C Puzzles</vt:lpstr>
      <vt:lpstr>Encoding Integers</vt:lpstr>
      <vt:lpstr>Encoding Integers (Cont.)</vt:lpstr>
      <vt:lpstr>Numeric Ranges</vt:lpstr>
      <vt:lpstr>Values for Different Word Sizes</vt:lpstr>
      <vt:lpstr>An Important Detail</vt:lpstr>
      <vt:lpstr>Unsigned &amp; Signed Numeric Values</vt:lpstr>
      <vt:lpstr>Mapping Between Signed &amp; Unsigned</vt:lpstr>
      <vt:lpstr>Mapping Signed  Unsigned</vt:lpstr>
      <vt:lpstr>Mapping Signed  Unsigned</vt:lpstr>
      <vt:lpstr>Casting Signed to Unsigned</vt:lpstr>
      <vt:lpstr>Relation Between Signed &amp; Unsigned</vt:lpstr>
      <vt:lpstr>Conversion Visualized</vt:lpstr>
      <vt:lpstr>Signed vs. Unsigned in C</vt:lpstr>
      <vt:lpstr>Casting Surprises</vt:lpstr>
      <vt:lpstr>Casting Surprises</vt:lpstr>
      <vt:lpstr>Summary: Casting Signed ↔ Unsigned: Basic Rules</vt:lpstr>
      <vt:lpstr>Sign Extension</vt:lpstr>
      <vt:lpstr>Sign Extension Example</vt:lpstr>
      <vt:lpstr>Negating with Complement &amp; Increment</vt:lpstr>
      <vt:lpstr>Unsigned Addition</vt:lpstr>
      <vt:lpstr>Two’s-Complement Addition</vt:lpstr>
      <vt:lpstr>Detecting 2’s-Complement Overflow</vt:lpstr>
      <vt:lpstr>A Fun Fact</vt:lpstr>
      <vt:lpstr>Multiplication</vt:lpstr>
      <vt:lpstr>Power-of-2 Multiply by Shifting</vt:lpstr>
      <vt:lpstr>Unsigned Power-of-2 Divide by Shifting</vt:lpstr>
      <vt:lpstr>Arithmetic: Basic Rules</vt:lpstr>
      <vt:lpstr>Why Should I Use Unsigned?</vt:lpstr>
      <vt:lpstr>Counting Down with Unsigned</vt:lpstr>
      <vt:lpstr>Why Should I Use Unsigned? (cont.)</vt:lpstr>
      <vt:lpstr>Byte-Oriented Memory Organization</vt:lpstr>
      <vt:lpstr>Machine Words</vt:lpstr>
      <vt:lpstr>Word-Oriented Memory Organization</vt:lpstr>
      <vt:lpstr>Byte Ordering</vt:lpstr>
      <vt:lpstr>Byte Ordering Example</vt:lpstr>
      <vt:lpstr>Representing Strings</vt:lpstr>
      <vt:lpstr>For handouts</vt:lpstr>
      <vt:lpstr>For screen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Arithmetic</dc:title>
  <dc:subject/>
  <dc:creator>Randal E. Bryant and David R. O'Hallaron</dc:creator>
  <cp:keywords/>
  <dc:description/>
  <cp:lastModifiedBy>Kuenning</cp:lastModifiedBy>
  <cp:revision>149</cp:revision>
  <cp:lastPrinted>2020-01-19T07:50:01Z</cp:lastPrinted>
  <dcterms:created xsi:type="dcterms:W3CDTF">1998-08-11T09:19:24Z</dcterms:created>
  <dcterms:modified xsi:type="dcterms:W3CDTF">2020-01-24T02:02:11Z</dcterms:modified>
</cp:coreProperties>
</file>