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342" r:id="rId2"/>
    <p:sldId id="373" r:id="rId3"/>
    <p:sldId id="391" r:id="rId4"/>
    <p:sldId id="392" r:id="rId5"/>
    <p:sldId id="393" r:id="rId6"/>
    <p:sldId id="394" r:id="rId7"/>
    <p:sldId id="344" r:id="rId8"/>
    <p:sldId id="347" r:id="rId9"/>
    <p:sldId id="395" r:id="rId10"/>
    <p:sldId id="396" r:id="rId11"/>
    <p:sldId id="349" r:id="rId12"/>
    <p:sldId id="397" r:id="rId13"/>
    <p:sldId id="398" r:id="rId14"/>
    <p:sldId id="376" r:id="rId15"/>
    <p:sldId id="377" r:id="rId16"/>
    <p:sldId id="378" r:id="rId17"/>
    <p:sldId id="379" r:id="rId18"/>
    <p:sldId id="399" r:id="rId19"/>
    <p:sldId id="381" r:id="rId20"/>
    <p:sldId id="382" r:id="rId21"/>
    <p:sldId id="383" r:id="rId22"/>
    <p:sldId id="400" r:id="rId23"/>
    <p:sldId id="401" r:id="rId24"/>
    <p:sldId id="384" r:id="rId25"/>
    <p:sldId id="385" r:id="rId26"/>
    <p:sldId id="386" r:id="rId27"/>
    <p:sldId id="387" r:id="rId28"/>
    <p:sldId id="402" r:id="rId29"/>
    <p:sldId id="403" r:id="rId30"/>
    <p:sldId id="367" r:id="rId31"/>
    <p:sldId id="390" r:id="rId32"/>
    <p:sldId id="370" r:id="rId33"/>
    <p:sldId id="369" r:id="rId34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00FF"/>
    <a:srgbClr val="CC0000"/>
    <a:srgbClr val="FFFF99"/>
    <a:srgbClr val="9403B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256088" y="6653213"/>
            <a:ext cx="76200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03" tIns="44445" rIns="87303" bIns="44445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928B6CBB-1E16-4325-B4C0-305277A209D4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475446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17875"/>
            <a:ext cx="6797675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8" tIns="44445" rIns="90478" bIns="444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232275" y="6653213"/>
            <a:ext cx="80645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03" tIns="44445" rIns="87303" bIns="44445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9EFFD700-17EA-4111-AB34-C5032AA4B5D3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8638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18338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308225" y="523875"/>
            <a:ext cx="4654550" cy="2619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7100" y="3317875"/>
            <a:ext cx="7416800" cy="3143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25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3510530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78922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74101" y="304800"/>
            <a:ext cx="2789767" cy="6140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1" y="304800"/>
            <a:ext cx="8166100" cy="6140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7494878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444535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761208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33630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97080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479098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484314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591131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575666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9753600" cy="6858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77250200-460B-4801-A6A6-93B5F4C47741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1521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46601" y="1905000"/>
            <a:ext cx="3343275" cy="1060450"/>
          </a:xfrm>
          <a:noFill/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altLang="en-US"/>
              <a:t>Floating Point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25" y="3833814"/>
            <a:ext cx="5227638" cy="206057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IEEE Floating-Point Standard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Rounding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Floating-Point Operations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Mathematical Properties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/>
          </a:p>
          <a:p>
            <a:pPr lvl="1" eaLnBrk="1" hangingPunct="1">
              <a:lnSpc>
                <a:spcPct val="90000"/>
              </a:lnSpc>
              <a:defRPr/>
            </a:pPr>
            <a:endParaRPr lang="en-US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89275" y="762001"/>
            <a:ext cx="6249988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>
                <a:solidFill>
                  <a:schemeClr val="hlink"/>
                </a:solidFill>
              </a:rPr>
              <a:t>CS 105</a:t>
            </a:r>
            <a:br>
              <a:rPr lang="en-US" altLang="en-US" sz="3800">
                <a:solidFill>
                  <a:schemeClr val="hlink"/>
                </a:solidFill>
              </a:rPr>
            </a:br>
            <a:r>
              <a:rPr lang="en-US" altLang="en-US" sz="2500" i="1">
                <a:solidFill>
                  <a:schemeClr val="hlink"/>
                </a:solidFill>
              </a:rPr>
              <a:t>“Tour of the Black Holes of Computing!”</a:t>
            </a:r>
            <a:endParaRPr lang="en-US" altLang="en-US" sz="38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“Normalized” Values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When: exp ≠ 000…0 and exp ≠ 111…1</a:t>
            </a:r>
          </a:p>
          <a:p>
            <a:r>
              <a:rPr lang="en-US" dirty="0"/>
              <a:t>Exponent coded as a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biased</a:t>
            </a:r>
            <a:r>
              <a:rPr lang="en-US" dirty="0"/>
              <a:t>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 = 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/>
              <a:t>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Exp</a:t>
            </a:r>
            <a:r>
              <a:rPr lang="en-US" dirty="0"/>
              <a:t>: unsigned value of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exp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 field</a:t>
            </a:r>
            <a:r>
              <a:rPr lang="en-US" dirty="0">
                <a:latin typeface="Calibri"/>
                <a:cs typeface="Calibri"/>
              </a:rPr>
              <a:t> 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Bias</a:t>
            </a:r>
            <a:r>
              <a:rPr lang="en-US" dirty="0"/>
              <a:t> = 2</a:t>
            </a:r>
            <a:r>
              <a:rPr lang="en-US" baseline="32000" dirty="0"/>
              <a:t>k-1</a:t>
            </a:r>
            <a:r>
              <a:rPr lang="en-US" dirty="0"/>
              <a:t> – 1, where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 dirty="0"/>
              <a:t> is number of exponent bits</a:t>
            </a:r>
          </a:p>
          <a:p>
            <a:pPr marL="838200" lvl="2"/>
            <a:r>
              <a:rPr lang="en-US" dirty="0"/>
              <a:t>Single precision: 127 (Exp: 1…254, E: -126…127)</a:t>
            </a:r>
          </a:p>
          <a:p>
            <a:pPr marL="838200" lvl="2"/>
            <a:r>
              <a:rPr lang="en-US" dirty="0"/>
              <a:t>Double precision: 1023 (Exp: 1…2046, E: -1022…1023)</a:t>
            </a:r>
          </a:p>
          <a:p>
            <a:r>
              <a:rPr lang="en-US" dirty="0"/>
              <a:t>Significand coded with implied leading 1: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= 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1.xxx…x</a:t>
            </a:r>
            <a:r>
              <a:rPr lang="en-US" baseline="-6000" dirty="0">
                <a:latin typeface="Calibri"/>
                <a:ea typeface="Monaco" charset="0"/>
                <a:cs typeface="Calibri"/>
                <a:sym typeface="Monaco" charset="0"/>
              </a:rPr>
              <a:t>2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 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xxx…x</a:t>
            </a:r>
            <a:r>
              <a:rPr lang="en-US" dirty="0">
                <a:latin typeface="Calibri"/>
                <a:cs typeface="Calibri"/>
              </a:rPr>
              <a:t>: bits of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 field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Minimum when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=000…0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 charset="0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1.0)</a:t>
            </a:r>
          </a:p>
          <a:p>
            <a:pPr marL="552450" lvl="1"/>
            <a:r>
              <a:rPr lang="en-US" dirty="0">
                <a:latin typeface="Calibri"/>
                <a:cs typeface="Calibri"/>
              </a:rPr>
              <a:t>Maximum when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=111…1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 charset="0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2.0 – ε)</a:t>
            </a:r>
          </a:p>
          <a:p>
            <a:pPr marL="552450" lvl="1"/>
            <a:r>
              <a:rPr lang="en-US" dirty="0"/>
              <a:t>Get extra leading bit for “free”</a:t>
            </a:r>
          </a:p>
        </p:txBody>
      </p:sp>
      <p:sp>
        <p:nvSpPr>
          <p:cNvPr id="2" name="Rectangle 1"/>
          <p:cNvSpPr/>
          <p:nvPr/>
        </p:nvSpPr>
        <p:spPr>
          <a:xfrm>
            <a:off x="7400776" y="533400"/>
            <a:ext cx="2077813" cy="4247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090079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Normalized Encoding Example 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2000" dirty="0"/>
              <a:t>Value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Float F = 15213.0;</a:t>
            </a:r>
            <a:endParaRPr lang="en-US" sz="1800" dirty="0"/>
          </a:p>
          <a:p>
            <a:pPr marL="560388" lvl="1" indent="-222250" defTabSz="895350" eaLnBrk="1" hangingPunct="1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dirty="0"/>
              <a:t>15213</a:t>
            </a:r>
            <a:r>
              <a:rPr lang="en-US" sz="1800" b="0" baseline="-25000" dirty="0"/>
              <a:t>10</a:t>
            </a:r>
            <a:r>
              <a:rPr lang="en-US" sz="1800" b="0" dirty="0"/>
              <a:t>  = 11101101101101</a:t>
            </a:r>
            <a:r>
              <a:rPr lang="en-US" sz="1800" b="0" baseline="-25000" dirty="0"/>
              <a:t>2  </a:t>
            </a:r>
            <a:r>
              <a:rPr lang="en-US" sz="1800" b="0" dirty="0"/>
              <a:t> = 1.1101101101101</a:t>
            </a:r>
            <a:r>
              <a:rPr lang="en-US" sz="1800" b="0" baseline="-25000" dirty="0"/>
              <a:t>2</a:t>
            </a:r>
            <a:r>
              <a:rPr lang="en-US" sz="1800" b="0" dirty="0"/>
              <a:t> X 2</a:t>
            </a:r>
            <a:r>
              <a:rPr lang="en-US" sz="1800" b="0" baseline="30000" dirty="0"/>
              <a:t>13</a:t>
            </a:r>
            <a:endParaRPr lang="en-US" sz="1800" b="0" dirty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2000" dirty="0"/>
              <a:t>Significand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dirty="0"/>
              <a:t>M</a:t>
            </a:r>
            <a:r>
              <a:rPr lang="en-US" sz="1800" dirty="0"/>
              <a:t> 	= 	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1.</a:t>
            </a:r>
            <a:r>
              <a:rPr lang="en-US" sz="1800" b="0" u="sng" dirty="0">
                <a:latin typeface="Courier New" panose="02070309020205020404" pitchFamily="49" charset="0"/>
                <a:cs typeface="Courier New" panose="02070309020205020404" pitchFamily="49" charset="0"/>
              </a:rPr>
              <a:t>1101101101101</a:t>
            </a:r>
            <a:r>
              <a:rPr lang="en-US" sz="1800" b="0" baseline="-25000" dirty="0"/>
              <a:t>2</a:t>
            </a:r>
            <a:endParaRPr lang="en-US" sz="1800" dirty="0"/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frac	= 	  </a:t>
            </a:r>
            <a:r>
              <a:rPr lang="en-US" sz="1800" u="sng" dirty="0">
                <a:latin typeface="Courier New" pitchFamily="49" charset="0"/>
              </a:rPr>
              <a:t>1101101101101</a:t>
            </a:r>
            <a:r>
              <a:rPr lang="en-US" sz="1800" dirty="0">
                <a:latin typeface="Courier New" pitchFamily="49" charset="0"/>
              </a:rPr>
              <a:t>0000000000</a:t>
            </a:r>
            <a:r>
              <a:rPr lang="en-US" sz="1800" baseline="-25000" dirty="0">
                <a:latin typeface="Courier New" pitchFamily="49" charset="0"/>
              </a:rPr>
              <a:t>2</a:t>
            </a:r>
            <a:endParaRPr lang="en-US" sz="1800" dirty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2000" dirty="0"/>
              <a:t>Exponent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dirty="0"/>
              <a:t>E	</a:t>
            </a:r>
            <a:r>
              <a:rPr lang="en-US" sz="1800" dirty="0"/>
              <a:t> 	= 	13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dirty="0"/>
              <a:t>Bias</a:t>
            </a:r>
            <a:r>
              <a:rPr lang="en-US" sz="1800" dirty="0"/>
              <a:t> 	= 	127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dirty="0"/>
              <a:t>Exp</a:t>
            </a:r>
            <a:r>
              <a:rPr lang="en-US" sz="1800" dirty="0"/>
              <a:t> 	= 	140 	=	</a:t>
            </a:r>
            <a:r>
              <a:rPr lang="en-US" sz="1800" dirty="0">
                <a:latin typeface="Courier New" pitchFamily="49" charset="0"/>
              </a:rPr>
              <a:t>10001100</a:t>
            </a:r>
            <a:r>
              <a:rPr lang="en-US" sz="1800" baseline="-25000" dirty="0">
                <a:latin typeface="Courier New" pitchFamily="49" charset="0"/>
              </a:rPr>
              <a:t>2</a:t>
            </a:r>
            <a:endParaRPr lang="en-US" sz="1800" dirty="0"/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1800" dirty="0"/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1800" dirty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2000" dirty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2000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514600" y="4711700"/>
            <a:ext cx="6781800" cy="19177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/>
              <a:t>Floating-Point Representation (Class 02):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/>
              <a:t>Hex:</a:t>
            </a:r>
            <a:r>
              <a:rPr lang="en-US" altLang="en-US" dirty="0">
                <a:latin typeface="Courier New" pitchFamily="49" charset="0"/>
              </a:rPr>
              <a:t>  	  4    6    6    D    B    4    0    0    </a:t>
            </a:r>
            <a:r>
              <a:rPr lang="en-US" altLang="en-US" dirty="0"/>
              <a:t>Binary:</a:t>
            </a:r>
            <a:r>
              <a:rPr lang="en-US" altLang="en-US" dirty="0">
                <a:latin typeface="Courier New" pitchFamily="49" charset="0"/>
              </a:rPr>
              <a:t>  	0100 0110 0110 1101 1011 0100 0000 0000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/>
              <a:t>140:</a:t>
            </a:r>
            <a:r>
              <a:rPr lang="en-US" altLang="en-US" dirty="0">
                <a:latin typeface="Courier New" pitchFamily="49" charset="0"/>
              </a:rPr>
              <a:t>  	 100 0110 0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/>
              <a:t>15213:</a:t>
            </a:r>
            <a:r>
              <a:rPr lang="en-US" altLang="en-US" dirty="0">
                <a:latin typeface="Courier New" pitchFamily="49" charset="0"/>
              </a:rPr>
              <a:t>  	          </a:t>
            </a:r>
            <a:r>
              <a:rPr lang="en-US" altLang="en-US" i="1" dirty="0">
                <a:latin typeface="Courier New" pitchFamily="49" charset="0"/>
              </a:rPr>
              <a:t>1</a:t>
            </a:r>
            <a:r>
              <a:rPr lang="en-US" altLang="en-US" dirty="0">
                <a:latin typeface="Courier New" pitchFamily="49" charset="0"/>
              </a:rPr>
              <a:t>110 1101 1011 01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Denormalized</a:t>
            </a:r>
            <a:r>
              <a:rPr lang="en-US" dirty="0"/>
              <a:t>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exp = 000…0</a:t>
            </a:r>
            <a:endParaRPr lang="en-US" dirty="0">
              <a:latin typeface="Calibri"/>
              <a:cs typeface="Calibri"/>
            </a:endParaRPr>
          </a:p>
          <a:p>
            <a:endParaRPr lang="en-US" dirty="0"/>
          </a:p>
          <a:p>
            <a:r>
              <a:rPr lang="en-US" dirty="0"/>
              <a:t>Exponent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1 – Bias (instead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0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)</a:t>
            </a:r>
          </a:p>
          <a:p>
            <a:r>
              <a:rPr lang="en-US" dirty="0" err="1"/>
              <a:t>Significand</a:t>
            </a:r>
            <a:r>
              <a:rPr lang="en-US" dirty="0"/>
              <a:t> coded with implied leading 0: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= 0.xxx…x</a:t>
            </a:r>
            <a:r>
              <a:rPr lang="en-US" baseline="-6000" dirty="0"/>
              <a:t>2</a:t>
            </a:r>
            <a:endParaRPr lang="en-US" dirty="0"/>
          </a:p>
          <a:p>
            <a:pPr marL="552450" lvl="1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xxx…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: bits of 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/>
          </a:p>
          <a:p>
            <a:r>
              <a:rPr lang="en-US" dirty="0"/>
              <a:t>Cases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Represents zero value</a:t>
            </a:r>
          </a:p>
          <a:p>
            <a:pPr marL="838200" lvl="2"/>
            <a:r>
              <a:rPr lang="en-US" dirty="0"/>
              <a:t>Note distinct values: +0 and –0 (why?)</a:t>
            </a:r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Numbers closest to 0.0</a:t>
            </a:r>
          </a:p>
          <a:p>
            <a:pPr marL="838200" lvl="2"/>
            <a:r>
              <a:rPr lang="en-US" dirty="0" err="1"/>
              <a:t>Equispaced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414226" y="540603"/>
            <a:ext cx="2077813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400" dirty="0"/>
              <a:t>  = 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677566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endParaRPr lang="en-US" b="1" dirty="0">
              <a:latin typeface="Courier New"/>
              <a:cs typeface="Courier New"/>
            </a:endParaRPr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Represents value </a:t>
            </a:r>
            <a:r>
              <a:rPr lang="en-US" sz="2400" dirty="0">
                <a:sym typeface="Symbol"/>
              </a:rPr>
              <a:t></a:t>
            </a:r>
            <a:r>
              <a:rPr lang="en-US" dirty="0"/>
              <a:t> 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+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,  1.0/−0.0 = −</a:t>
            </a:r>
            <a:r>
              <a:rPr lang="en-US" dirty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Not-a-Number (</a:t>
            </a:r>
            <a:r>
              <a:rPr lang="en-US" dirty="0" err="1"/>
              <a:t>NaN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>
                <a:sym typeface="Symbol"/>
              </a:rPr>
              <a:t></a:t>
            </a:r>
            <a:r>
              <a:rPr lang="en-US" dirty="0">
                <a:ea typeface="Apple Symbols" charset="0"/>
                <a:cs typeface="Apple Symbols" charset="0"/>
              </a:rPr>
              <a:t> − </a:t>
            </a:r>
            <a:r>
              <a:rPr lang="en-US" dirty="0">
                <a:sym typeface="Symbol"/>
              </a:rPr>
              <a:t></a:t>
            </a:r>
            <a:r>
              <a:rPr lang="en-US" dirty="0">
                <a:ea typeface="Apple Symbols" charset="0"/>
                <a:cs typeface="Apple Symbols" charset="0"/>
              </a:rPr>
              <a:t>, </a:t>
            </a:r>
            <a:r>
              <a:rPr lang="en-US" dirty="0">
                <a:sym typeface="Symbol"/>
              </a:rPr>
              <a:t></a:t>
            </a:r>
            <a:r>
              <a:rPr lang="en-US" dirty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>
                <a:ea typeface="Apple Symbols" charset="0"/>
                <a:cs typeface="Apple Symbols" charset="0"/>
              </a:rPr>
              <a:t>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28872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Visualization: Floating-Point Encodings</a:t>
            </a:r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2362200" y="2828925"/>
            <a:ext cx="731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23622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9677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96774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57912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9677400" y="3438525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9677400" y="3143250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NaN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102108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1828800" y="33528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1828800" y="35052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1828800" y="3209925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NaN</a:t>
            </a:r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2362200" y="33528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9296401" y="2319338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 b="0">
                <a:latin typeface="Times" pitchFamily="18" charset="0"/>
              </a:rPr>
              <a:t>+</a:t>
            </a:r>
            <a:r>
              <a:rPr lang="en-US" altLang="en-US" sz="2400" b="0">
                <a:latin typeface="Symbol" pitchFamily="18" charset="2"/>
              </a:rPr>
              <a:t>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2239963" y="2295525"/>
            <a:ext cx="527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sym typeface="Symbol" pitchFamily="18" charset="2"/>
              </a:rPr>
              <a:t></a:t>
            </a:r>
            <a:r>
              <a:rPr lang="en-US" altLang="en-US" sz="2400" b="0">
                <a:latin typeface="Symbol" pitchFamily="18" charset="2"/>
              </a:rPr>
              <a:t>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5486401" y="3273426"/>
            <a:ext cx="436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sym typeface="Symbol" pitchFamily="18" charset="2"/>
              </a:rPr>
              <a:t></a:t>
            </a:r>
            <a:r>
              <a:rPr lang="en-US" altLang="en-US" b="0"/>
              <a:t>0</a:t>
            </a:r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73914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6261100" y="2447926"/>
            <a:ext cx="1130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+Denorm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7620000" y="2447926"/>
            <a:ext cx="147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+Normalized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4572000" y="246221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-Denorm</a:t>
            </a:r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45720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2927350" y="2447926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-Normalized</a:t>
            </a:r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62484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60198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94488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>
            <a:off x="26670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 flipV="1">
            <a:off x="5791200" y="2819400"/>
            <a:ext cx="2286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 flipH="1" flipV="1">
            <a:off x="6019800" y="2819400"/>
            <a:ext cx="2286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6096000" y="3276601"/>
            <a:ext cx="444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+0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Tiny Floating-Point Example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8-bit floating-point representation</a:t>
            </a:r>
          </a:p>
          <a:p>
            <a:pPr lvl="1" eaLnBrk="1" hangingPunct="1">
              <a:defRPr/>
            </a:pPr>
            <a:r>
              <a:rPr lang="en-US" dirty="0"/>
              <a:t>The sign bit is in the most significant bit.</a:t>
            </a:r>
          </a:p>
          <a:p>
            <a:pPr lvl="1" eaLnBrk="1" hangingPunct="1">
              <a:defRPr/>
            </a:pPr>
            <a:r>
              <a:rPr lang="en-US" dirty="0"/>
              <a:t>The next four bits are the exponent, with a bias of 7.</a:t>
            </a:r>
          </a:p>
          <a:p>
            <a:pPr lvl="1" eaLnBrk="1" hangingPunct="1">
              <a:defRPr/>
            </a:pPr>
            <a:r>
              <a:rPr lang="en-US" dirty="0"/>
              <a:t>The last three bits are the </a:t>
            </a:r>
            <a:r>
              <a:rPr lang="en-US" dirty="0">
                <a:latin typeface="Courier New" pitchFamily="49" charset="0"/>
              </a:rPr>
              <a:t>frac</a:t>
            </a:r>
            <a:endParaRPr lang="en-US" dirty="0"/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/>
              <a:t>Same general form as IEEE format</a:t>
            </a:r>
          </a:p>
          <a:p>
            <a:pPr lvl="1" eaLnBrk="1" hangingPunct="1">
              <a:defRPr/>
            </a:pPr>
            <a:r>
              <a:rPr lang="en-US" dirty="0"/>
              <a:t>Normalized, denormalized</a:t>
            </a:r>
          </a:p>
          <a:p>
            <a:pPr lvl="1" eaLnBrk="1" hangingPunct="1">
              <a:defRPr/>
            </a:pPr>
            <a:r>
              <a:rPr lang="en-US" dirty="0"/>
              <a:t>Representation of 0, </a:t>
            </a:r>
            <a:r>
              <a:rPr lang="en-US" dirty="0" err="1"/>
              <a:t>NaN</a:t>
            </a:r>
            <a:r>
              <a:rPr lang="en-US" dirty="0"/>
              <a:t>, infinity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756025" y="4572000"/>
            <a:ext cx="3048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s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060825" y="4572000"/>
            <a:ext cx="1752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exp</a:t>
            </a:r>
            <a:endParaRPr lang="en-US" alt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813425" y="4572000"/>
            <a:ext cx="18288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frac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7489826" y="42656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0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813426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2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584826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3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4006851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6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778251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7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Values Related to the Exponent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657600" y="1143000"/>
            <a:ext cx="504190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Exp	exp	E	2</a:t>
            </a:r>
            <a:r>
              <a:rPr lang="en-US" altLang="en-US" baseline="30000">
                <a:latin typeface="Courier New" pitchFamily="49" charset="0"/>
              </a:rPr>
              <a:t>E</a:t>
            </a: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	0000	-6 	1/64	(denorms)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	0001	-6	1/64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2	0010	-5	1/32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3	0011	-4	1/16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4	0100	-3	1/8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5	0101	-2	1/4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6	0110	-1	1/2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7	0111	 0	1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8	1000	+1	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9	1001	+2	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10	1010	+3	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11	1011	+4	16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12	1100	+5	32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13	1101	+6	64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14	1110	+7	128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15	1111	n/a		(inf, NaN)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Dynamic Range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200400" y="892176"/>
            <a:ext cx="5111750" cy="55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s exp  frac	</a:t>
            </a:r>
            <a:r>
              <a:rPr lang="en-US" altLang="en-US" i="1"/>
              <a:t>E</a:t>
            </a:r>
            <a:r>
              <a:rPr lang="en-US" altLang="en-US">
                <a:latin typeface="Courier New" pitchFamily="49" charset="0"/>
              </a:rPr>
              <a:t>	</a:t>
            </a:r>
            <a:r>
              <a:rPr lang="en-US" altLang="en-US"/>
              <a:t>Value</a:t>
            </a:r>
            <a:r>
              <a:rPr lang="en-US" altLang="en-US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0000 000	-6	0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0000 001	-6	1/8*1/64 = 1/512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0000 010	-6	2/8*1/64 = 2/512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…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0000 110	-6	6/8*1/64 = 6/512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0000 111	-6	7/8*1/64 = 7/512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0001	000	-6	8/8*1/64 = 8/512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0001 001  	-6	9/8*1/64 = 9/512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…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0110 110	-1	14/8*1/2 = 14/16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0110 111	-1	15/8*1/2 = 15/16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0111 000	0	8/8*1    = 1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0111 001	0	9/8*1    = 9/8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0111 010	0	10/8*1   = 10/8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…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1110	110	7	14/8*128 = 224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1110 111	7	15/8*128 = 240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1111 000	n/a	inf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499475" y="1676401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closest to zero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559800" y="2757488"/>
            <a:ext cx="170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largest denorm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8559800" y="3048001"/>
            <a:ext cx="160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smallest norm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8559800" y="4114801"/>
            <a:ext cx="200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closest to 1 below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8559800" y="4662488"/>
            <a:ext cx="202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closest to 1 above</a:t>
            </a:r>
          </a:p>
        </p:txBody>
      </p:sp>
      <p:grpSp>
        <p:nvGrpSpPr>
          <p:cNvPr id="18441" name="Group 9"/>
          <p:cNvGrpSpPr>
            <a:grpSpLocks/>
          </p:cNvGrpSpPr>
          <p:nvPr/>
        </p:nvGrpSpPr>
        <p:grpSpPr bwMode="auto">
          <a:xfrm>
            <a:off x="8305801" y="1828801"/>
            <a:ext cx="269875" cy="4092575"/>
            <a:chOff x="3792" y="1152"/>
            <a:chExt cx="650" cy="2578"/>
          </a:xfrm>
        </p:grpSpPr>
        <p:sp>
          <p:nvSpPr>
            <p:cNvPr id="18447" name="Line 10"/>
            <p:cNvSpPr>
              <a:spLocks noChangeShapeType="1"/>
            </p:cNvSpPr>
            <p:nvPr/>
          </p:nvSpPr>
          <p:spPr bwMode="auto">
            <a:xfrm flipH="1">
              <a:off x="3792" y="1152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8" name="Line 11"/>
            <p:cNvSpPr>
              <a:spLocks noChangeShapeType="1"/>
            </p:cNvSpPr>
            <p:nvPr/>
          </p:nvSpPr>
          <p:spPr bwMode="auto">
            <a:xfrm flipH="1">
              <a:off x="3818" y="1858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9" name="Line 12"/>
            <p:cNvSpPr>
              <a:spLocks noChangeShapeType="1"/>
            </p:cNvSpPr>
            <p:nvPr/>
          </p:nvSpPr>
          <p:spPr bwMode="auto">
            <a:xfrm flipH="1">
              <a:off x="3818" y="2041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Line 13"/>
            <p:cNvSpPr>
              <a:spLocks noChangeShapeType="1"/>
            </p:cNvSpPr>
            <p:nvPr/>
          </p:nvSpPr>
          <p:spPr bwMode="auto">
            <a:xfrm flipH="1">
              <a:off x="3818" y="2713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Line 14"/>
            <p:cNvSpPr>
              <a:spLocks noChangeShapeType="1"/>
            </p:cNvSpPr>
            <p:nvPr/>
          </p:nvSpPr>
          <p:spPr bwMode="auto">
            <a:xfrm flipH="1">
              <a:off x="3818" y="3058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2" name="Line 15"/>
            <p:cNvSpPr>
              <a:spLocks noChangeShapeType="1"/>
            </p:cNvSpPr>
            <p:nvPr/>
          </p:nvSpPr>
          <p:spPr bwMode="auto">
            <a:xfrm flipH="1">
              <a:off x="3818" y="3730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2" name="Text Box 16"/>
          <p:cNvSpPr txBox="1">
            <a:spLocks noChangeArrowheads="1"/>
          </p:cNvSpPr>
          <p:nvPr/>
        </p:nvSpPr>
        <p:spPr bwMode="auto">
          <a:xfrm>
            <a:off x="8559800" y="5729288"/>
            <a:ext cx="145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largest norm</a:t>
            </a:r>
          </a:p>
        </p:txBody>
      </p:sp>
      <p:sp>
        <p:nvSpPr>
          <p:cNvPr id="18443" name="Text Box 17"/>
          <p:cNvSpPr txBox="1">
            <a:spLocks noChangeArrowheads="1"/>
          </p:cNvSpPr>
          <p:nvPr/>
        </p:nvSpPr>
        <p:spPr bwMode="auto">
          <a:xfrm>
            <a:off x="1524000" y="1981200"/>
            <a:ext cx="168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Denormalized</a:t>
            </a:r>
          </a:p>
          <a:p>
            <a:pPr>
              <a:lnSpc>
                <a:spcPct val="100000"/>
              </a:lnSpc>
            </a:pPr>
            <a:r>
              <a:rPr lang="en-US" altLang="en-US"/>
              <a:t>numbers</a:t>
            </a:r>
          </a:p>
        </p:txBody>
      </p:sp>
      <p:sp>
        <p:nvSpPr>
          <p:cNvPr id="18444" name="Text Box 18"/>
          <p:cNvSpPr txBox="1">
            <a:spLocks noChangeArrowheads="1"/>
          </p:cNvSpPr>
          <p:nvPr/>
        </p:nvSpPr>
        <p:spPr bwMode="auto">
          <a:xfrm>
            <a:off x="1658938" y="4343400"/>
            <a:ext cx="1416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Normalized</a:t>
            </a:r>
          </a:p>
          <a:p>
            <a:pPr>
              <a:lnSpc>
                <a:spcPct val="100000"/>
              </a:lnSpc>
            </a:pPr>
            <a:r>
              <a:rPr lang="en-US" altLang="en-US"/>
              <a:t>numbers</a:t>
            </a:r>
          </a:p>
        </p:txBody>
      </p:sp>
      <p:sp>
        <p:nvSpPr>
          <p:cNvPr id="18445" name="Line 19"/>
          <p:cNvSpPr>
            <a:spLocks noChangeShapeType="1"/>
          </p:cNvSpPr>
          <p:nvPr/>
        </p:nvSpPr>
        <p:spPr bwMode="auto">
          <a:xfrm>
            <a:off x="1981200" y="3095625"/>
            <a:ext cx="830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Line 20"/>
          <p:cNvSpPr>
            <a:spLocks noChangeShapeType="1"/>
          </p:cNvSpPr>
          <p:nvPr/>
        </p:nvSpPr>
        <p:spPr bwMode="auto">
          <a:xfrm>
            <a:off x="2133600" y="6153150"/>
            <a:ext cx="830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934201" y="228601"/>
            <a:ext cx="2419463" cy="10895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n: E = </a:t>
            </a:r>
            <a:r>
              <a:rPr lang="en-US" sz="2400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– Bias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d: E</a:t>
            </a:r>
            <a:r>
              <a:rPr lang="en-US" sz="2400" dirty="0"/>
              <a:t> =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0" name="Object 1024"/>
          <p:cNvGraphicFramePr>
            <a:graphicFrameLocks noChangeAspect="1"/>
          </p:cNvGraphicFramePr>
          <p:nvPr/>
        </p:nvGraphicFramePr>
        <p:xfrm>
          <a:off x="1905000" y="4419601"/>
          <a:ext cx="8326438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2" name="Worksheet" r:id="rId3" imgW="7848600" imgH="952500" progId="Excel.Sheet.8">
                  <p:embed/>
                </p:oleObj>
              </mc:Choice>
              <mc:Fallback>
                <p:oleObj name="Worksheet" r:id="rId3" imgW="7848600" imgH="952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419601"/>
                        <a:ext cx="8326438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9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6-bit IEEE-like format</a:t>
            </a:r>
          </a:p>
          <a:p>
            <a:pPr marL="552450" lvl="1"/>
            <a:r>
              <a:rPr lang="en-US" dirty="0"/>
              <a:t>e = 3 exponent bits</a:t>
            </a:r>
          </a:p>
          <a:p>
            <a:pPr marL="552450" lvl="1"/>
            <a:r>
              <a:rPr lang="en-US" dirty="0"/>
              <a:t>f = 2 fraction bits</a:t>
            </a:r>
          </a:p>
          <a:p>
            <a:pPr marL="552450" lvl="1"/>
            <a:r>
              <a:rPr lang="en-US" dirty="0"/>
              <a:t>Bias is 2</a:t>
            </a:r>
            <a:r>
              <a:rPr lang="en-US" baseline="30000" dirty="0"/>
              <a:t>3-1</a:t>
            </a:r>
            <a:r>
              <a:rPr lang="en-US" dirty="0"/>
              <a:t>-1 = 3</a:t>
            </a:r>
          </a:p>
          <a:p>
            <a:pPr marL="552450" lvl="1"/>
            <a:endParaRPr lang="en-US" dirty="0"/>
          </a:p>
          <a:p>
            <a:r>
              <a:rPr lang="en-US" dirty="0"/>
              <a:t>Notice how the distribution gets denser toward zero. 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6998379" y="3810001"/>
            <a:ext cx="1106393" cy="3323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 8 values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332456"/>
              </p:ext>
            </p:extLst>
          </p:nvPr>
        </p:nvGraphicFramePr>
        <p:xfrm>
          <a:off x="5715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6" name="Straight Arrow Connector 35"/>
          <p:cNvCxnSpPr>
            <a:stCxn id="29703" idx="1"/>
          </p:cNvCxnSpPr>
          <p:nvPr/>
        </p:nvCxnSpPr>
        <p:spPr bwMode="auto">
          <a:xfrm flipH="1">
            <a:off x="6096000" y="3976200"/>
            <a:ext cx="902378" cy="443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1719724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Distribution of Values (close-up view)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6-bit IEEE-like format</a:t>
            </a:r>
          </a:p>
          <a:p>
            <a:pPr lvl="1" eaLnBrk="1" hangingPunct="1">
              <a:defRPr/>
            </a:pPr>
            <a:r>
              <a:rPr lang="en-US" dirty="0"/>
              <a:t>e = 3 exponent bits</a:t>
            </a:r>
          </a:p>
          <a:p>
            <a:pPr lvl="1" eaLnBrk="1" hangingPunct="1">
              <a:defRPr/>
            </a:pPr>
            <a:r>
              <a:rPr lang="en-US" dirty="0"/>
              <a:t>f = 2 fraction bits</a:t>
            </a:r>
          </a:p>
          <a:p>
            <a:pPr lvl="1" eaLnBrk="1" hangingPunct="1">
              <a:defRPr/>
            </a:pPr>
            <a:r>
              <a:rPr lang="en-US" dirty="0"/>
              <a:t>Bias is 3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928813" y="3771900"/>
          <a:ext cx="833596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Worksheet" r:id="rId3" imgW="8334756" imgH="1076554" progId="Excel.Sheet.8">
                  <p:embed/>
                </p:oleObj>
              </mc:Choice>
              <mc:Fallback>
                <p:oleObj name="Worksheet" r:id="rId3" imgW="8334756" imgH="1076554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3771900"/>
                        <a:ext cx="833596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Floating-Point Puzzles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560388" lvl="1" indent="-222250" defTabSz="895350" eaLnBrk="1" hangingPunct="1"/>
            <a:r>
              <a:rPr lang="en-US" altLang="en-US" sz="1800" dirty="0"/>
              <a:t>For each of the following C expressions, either:</a:t>
            </a:r>
          </a:p>
          <a:p>
            <a:pPr marL="839788" lvl="2" indent="-165100" defTabSz="895350" eaLnBrk="1" hangingPunct="1">
              <a:lnSpc>
                <a:spcPct val="100000"/>
              </a:lnSpc>
            </a:pPr>
            <a:r>
              <a:rPr lang="en-US" altLang="en-US" sz="1600" dirty="0"/>
              <a:t>Argue that it is true for all argument values</a:t>
            </a:r>
          </a:p>
          <a:p>
            <a:pPr marL="839788" lvl="2" indent="-165100" defTabSz="895350" eaLnBrk="1" hangingPunct="1">
              <a:lnSpc>
                <a:spcPct val="100000"/>
              </a:lnSpc>
            </a:pPr>
            <a:r>
              <a:rPr lang="en-US" altLang="en-US" sz="1600" dirty="0"/>
              <a:t>Explain why not true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270375" y="2135189"/>
            <a:ext cx="5254625" cy="407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==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)(float) x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==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)(double) x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f == (float)(double) f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== (float) d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f == -(-f)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2/3 == 2/3.0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&lt; 0.0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((d*2) &lt; 0.0)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&gt; f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-f &gt; -d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* d &gt;= 0.0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d+f</a:t>
            </a:r>
            <a:r>
              <a:rPr lang="en-US" altLang="en-US" dirty="0">
                <a:latin typeface="Courier New" pitchFamily="49" charset="0"/>
              </a:rPr>
              <a:t>)-d == f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209675" y="2655889"/>
            <a:ext cx="2613025" cy="12144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x = foo();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float f = bar();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double d = </a:t>
            </a:r>
            <a:r>
              <a:rPr lang="en-US" altLang="en-US" dirty="0" err="1">
                <a:latin typeface="Courier New" pitchFamily="49" charset="0"/>
              </a:rPr>
              <a:t>baz</a:t>
            </a:r>
            <a:r>
              <a:rPr lang="en-US" altLang="en-US" dirty="0">
                <a:latin typeface="Courier New" pitchFamily="49" charset="0"/>
              </a:rPr>
              <a:t>();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358900" y="4321176"/>
            <a:ext cx="1913984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Assume neither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d</a:t>
            </a:r>
            <a:r>
              <a:rPr lang="en-US" altLang="en-US"/>
              <a:t> nor </a:t>
            </a:r>
            <a:r>
              <a:rPr lang="en-US" altLang="en-US">
                <a:latin typeface="Courier New" pitchFamily="49" charset="0"/>
              </a:rPr>
              <a:t>f</a:t>
            </a:r>
            <a:r>
              <a:rPr lang="en-US" altLang="en-US"/>
              <a:t> is NaN</a:t>
            </a:r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1373187" y="5076826"/>
            <a:ext cx="1952625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Assume a 32-bit</a:t>
            </a:r>
          </a:p>
          <a:p>
            <a:pPr algn="l">
              <a:lnSpc>
                <a:spcPct val="100000"/>
              </a:lnSpc>
            </a:pPr>
            <a:r>
              <a:rPr lang="en-US" altLang="en-US"/>
              <a:t>machine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Interesting Numbers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dirty="0"/>
              <a:t>Description	</a:t>
            </a:r>
            <a:r>
              <a:rPr lang="en-US" sz="1800" dirty="0" err="1">
                <a:latin typeface="Courier New" pitchFamily="49" charset="0"/>
              </a:rPr>
              <a:t>exp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frac</a:t>
            </a:r>
            <a:r>
              <a:rPr lang="en-US" sz="1800" dirty="0"/>
              <a:t>	Numeric Value</a:t>
            </a:r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Zero	00…00	00…00	0.0</a:t>
            </a:r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Smallest Pos. </a:t>
            </a:r>
            <a:r>
              <a:rPr lang="en-US" sz="1800" b="0" dirty="0" err="1"/>
              <a:t>Denorm</a:t>
            </a:r>
            <a:r>
              <a:rPr lang="en-US" sz="1800" b="0" dirty="0"/>
              <a:t>.	00…00	00…01	2</a:t>
            </a:r>
            <a:r>
              <a:rPr lang="en-US" sz="1800" b="0" baseline="30000" dirty="0"/>
              <a:t>–</a:t>
            </a:r>
            <a:r>
              <a:rPr lang="en-US" sz="1800" b="0" dirty="0"/>
              <a:t> </a:t>
            </a:r>
            <a:r>
              <a:rPr lang="en-US" sz="1800" b="0" baseline="30000" dirty="0"/>
              <a:t>{23,52}</a:t>
            </a:r>
            <a:r>
              <a:rPr lang="en-US" sz="1800" b="0" dirty="0"/>
              <a:t> X 2</a:t>
            </a:r>
            <a:r>
              <a:rPr lang="en-US" sz="1800" b="0" baseline="30000" dirty="0"/>
              <a:t>–</a:t>
            </a:r>
            <a:r>
              <a:rPr lang="en-US" sz="1800" b="0" dirty="0"/>
              <a:t> </a:t>
            </a:r>
            <a:r>
              <a:rPr lang="en-US" sz="1800" b="0" baseline="30000" dirty="0"/>
              <a:t>{126,1022}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Single (float)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</a:t>
            </a:r>
            <a:r>
              <a:rPr lang="en-US" b="0" dirty="0"/>
              <a:t> 1.4 X 10</a:t>
            </a:r>
            <a:r>
              <a:rPr lang="en-US" b="0" baseline="30000" dirty="0"/>
              <a:t>–45</a:t>
            </a:r>
            <a:endParaRPr lang="en-US" b="0" dirty="0"/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Double </a:t>
            </a:r>
            <a:r>
              <a:rPr lang="en-US" b="0" dirty="0">
                <a:latin typeface="Symbol" pitchFamily="18" charset="2"/>
              </a:rPr>
              <a:t></a:t>
            </a:r>
            <a:r>
              <a:rPr lang="en-US" b="0" dirty="0"/>
              <a:t> 4.9 X 10</a:t>
            </a:r>
            <a:r>
              <a:rPr lang="en-US" b="0" baseline="30000" dirty="0"/>
              <a:t>–324</a:t>
            </a:r>
            <a:endParaRPr lang="en-US" b="0" dirty="0"/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Largest </a:t>
            </a:r>
            <a:r>
              <a:rPr lang="en-US" sz="1800" b="0" dirty="0" err="1"/>
              <a:t>Denormalized</a:t>
            </a:r>
            <a:r>
              <a:rPr lang="en-US" sz="1800" b="0" dirty="0"/>
              <a:t>	00…00	11…11	(1.0 </a:t>
            </a:r>
            <a:r>
              <a:rPr lang="en-US" sz="1800" dirty="0"/>
              <a:t>–</a:t>
            </a:r>
            <a:r>
              <a:rPr lang="en-US" sz="1800" b="0" dirty="0"/>
              <a:t> </a:t>
            </a:r>
            <a:r>
              <a:rPr lang="en-US" sz="1800" b="0" dirty="0">
                <a:latin typeface="Symbol" pitchFamily="18" charset="2"/>
              </a:rPr>
              <a:t></a:t>
            </a:r>
            <a:r>
              <a:rPr lang="en-US" sz="1800" b="0" dirty="0"/>
              <a:t>) X 2</a:t>
            </a:r>
            <a:r>
              <a:rPr lang="en-US" sz="1800" b="0" baseline="30000" dirty="0"/>
              <a:t>–</a:t>
            </a:r>
            <a:r>
              <a:rPr lang="en-US" sz="1800" b="0" dirty="0"/>
              <a:t> </a:t>
            </a:r>
            <a:r>
              <a:rPr lang="en-US" sz="1800" b="0" baseline="30000" dirty="0"/>
              <a:t>{126,1022}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Single (float)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</a:t>
            </a:r>
            <a:r>
              <a:rPr lang="en-US" b="0" dirty="0"/>
              <a:t> 1.18 X 10</a:t>
            </a:r>
            <a:r>
              <a:rPr lang="en-US" b="0" baseline="30000" dirty="0"/>
              <a:t>–38</a:t>
            </a:r>
            <a:endParaRPr lang="en-US" b="0" dirty="0"/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Double </a:t>
            </a:r>
            <a:r>
              <a:rPr lang="en-US" b="0" dirty="0">
                <a:latin typeface="Symbol" pitchFamily="18" charset="2"/>
              </a:rPr>
              <a:t></a:t>
            </a:r>
            <a:r>
              <a:rPr lang="en-US" b="0" dirty="0"/>
              <a:t> 2.2 X 10</a:t>
            </a:r>
            <a:r>
              <a:rPr lang="en-US" b="0" baseline="30000" dirty="0"/>
              <a:t>–308</a:t>
            </a:r>
            <a:endParaRPr lang="en-US" b="0" dirty="0"/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Smallest Pos. Normalized	00…01	00…00	1.0 X 2</a:t>
            </a:r>
            <a:r>
              <a:rPr lang="en-US" sz="1800" b="0" baseline="30000" dirty="0"/>
              <a:t>–</a:t>
            </a:r>
            <a:r>
              <a:rPr lang="en-US" sz="1800" b="0" dirty="0"/>
              <a:t> </a:t>
            </a:r>
            <a:r>
              <a:rPr lang="en-US" sz="1800" b="0" baseline="30000" dirty="0"/>
              <a:t>{126,1022}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Just larger than largest </a:t>
            </a:r>
            <a:r>
              <a:rPr lang="en-US" b="0" dirty="0" err="1"/>
              <a:t>denormalized</a:t>
            </a:r>
            <a:endParaRPr lang="en-US" sz="1600" b="0" dirty="0"/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One	01…11	00…00	1.0</a:t>
            </a:r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 Largest Normalized	11…10	11…11	(2.0 </a:t>
            </a:r>
            <a:r>
              <a:rPr lang="en-US" sz="1800" dirty="0"/>
              <a:t>–</a:t>
            </a:r>
            <a:r>
              <a:rPr lang="en-US" sz="1800" b="0" dirty="0"/>
              <a:t> </a:t>
            </a:r>
            <a:r>
              <a:rPr lang="en-US" sz="1800" b="0" dirty="0">
                <a:latin typeface="Symbol" pitchFamily="18" charset="2"/>
              </a:rPr>
              <a:t></a:t>
            </a:r>
            <a:r>
              <a:rPr lang="en-US" sz="1800" b="0" dirty="0"/>
              <a:t>) X 2</a:t>
            </a:r>
            <a:r>
              <a:rPr lang="en-US" sz="1800" b="0" baseline="30000" dirty="0"/>
              <a:t>{127,1023}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Single (float)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</a:t>
            </a:r>
            <a:r>
              <a:rPr lang="en-US" b="0" dirty="0"/>
              <a:t> 3.4 X 10</a:t>
            </a:r>
            <a:r>
              <a:rPr lang="en-US" b="0" baseline="30000" dirty="0"/>
              <a:t>38</a:t>
            </a:r>
            <a:endParaRPr lang="en-US" b="0" dirty="0"/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Double </a:t>
            </a:r>
            <a:r>
              <a:rPr lang="en-US" b="0" dirty="0">
                <a:latin typeface="Symbol" pitchFamily="18" charset="2"/>
              </a:rPr>
              <a:t></a:t>
            </a:r>
            <a:r>
              <a:rPr lang="en-US" b="0" dirty="0"/>
              <a:t> 1.8 X 10</a:t>
            </a:r>
            <a:r>
              <a:rPr lang="en-US" b="0" baseline="30000" dirty="0"/>
              <a:t>308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Special Properties of Encoding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FP zero same as integer zero</a:t>
            </a:r>
          </a:p>
          <a:p>
            <a:pPr lvl="1" eaLnBrk="1" hangingPunct="1">
              <a:defRPr/>
            </a:pPr>
            <a:r>
              <a:rPr lang="en-US"/>
              <a:t>All bits = 0</a:t>
            </a:r>
          </a:p>
          <a:p>
            <a:pPr eaLnBrk="1" hangingPunct="1">
              <a:defRPr/>
            </a:pPr>
            <a:r>
              <a:rPr lang="en-US"/>
              <a:t>Can (almost) use unsigned integer comparison</a:t>
            </a:r>
          </a:p>
          <a:p>
            <a:pPr lvl="1" eaLnBrk="1" hangingPunct="1">
              <a:defRPr/>
            </a:pPr>
            <a:r>
              <a:rPr lang="en-US"/>
              <a:t>Must first compare sign bits</a:t>
            </a:r>
          </a:p>
          <a:p>
            <a:pPr lvl="1" eaLnBrk="1" hangingPunct="1">
              <a:defRPr/>
            </a:pPr>
            <a:r>
              <a:rPr lang="en-US"/>
              <a:t>Must consider -0 = 0</a:t>
            </a:r>
          </a:p>
          <a:p>
            <a:pPr lvl="1" eaLnBrk="1" hangingPunct="1">
              <a:defRPr/>
            </a:pPr>
            <a:r>
              <a:rPr lang="en-US"/>
              <a:t>NaNs problematic</a:t>
            </a:r>
          </a:p>
          <a:p>
            <a:pPr lvl="2" eaLnBrk="1" hangingPunct="1">
              <a:defRPr/>
            </a:pPr>
            <a:r>
              <a:rPr lang="en-US"/>
              <a:t>Will be greater than any other values</a:t>
            </a:r>
          </a:p>
          <a:p>
            <a:pPr lvl="2" eaLnBrk="1" hangingPunct="1">
              <a:defRPr/>
            </a:pPr>
            <a:r>
              <a:rPr lang="en-US"/>
              <a:t>What should comparison yield?</a:t>
            </a:r>
          </a:p>
          <a:p>
            <a:pPr lvl="1" eaLnBrk="1" hangingPunct="1">
              <a:defRPr/>
            </a:pPr>
            <a:r>
              <a:rPr lang="en-US"/>
              <a:t> Otherwise OK</a:t>
            </a:r>
          </a:p>
          <a:p>
            <a:pPr lvl="2" eaLnBrk="1" hangingPunct="1">
              <a:defRPr/>
            </a:pPr>
            <a:r>
              <a:rPr lang="en-US"/>
              <a:t>Denormalized vs. normalized</a:t>
            </a:r>
          </a:p>
          <a:p>
            <a:pPr lvl="2" eaLnBrk="1" hangingPunct="1">
              <a:defRPr/>
            </a:pPr>
            <a:r>
              <a:rPr lang="en-US"/>
              <a:t>Normalized vs. infinity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Operations: Basic Idea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+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+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>
              <a:latin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</a:t>
            </a:r>
            <a:r>
              <a:rPr lang="en-US" dirty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</a:t>
            </a:r>
            <a:r>
              <a:rPr lang="en-US" dirty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/>
          </a:p>
          <a:p>
            <a:r>
              <a:rPr lang="en-US" dirty="0"/>
              <a:t>Basic idea</a:t>
            </a:r>
          </a:p>
          <a:p>
            <a:pPr marL="552450" lvl="1"/>
            <a:r>
              <a:rPr lang="en-US" dirty="0"/>
              <a:t>First </a:t>
            </a:r>
            <a:r>
              <a:rPr lang="en-US" dirty="0">
                <a:solidFill>
                  <a:srgbClr val="980002"/>
                </a:solidFill>
              </a:rPr>
              <a:t>compute exact result</a:t>
            </a:r>
            <a:endParaRPr lang="en-US" dirty="0"/>
          </a:p>
          <a:p>
            <a:pPr marL="552450" lvl="1"/>
            <a:r>
              <a:rPr lang="en-US" dirty="0"/>
              <a:t>Make it fit into desired precision</a:t>
            </a:r>
          </a:p>
          <a:p>
            <a:pPr marL="838200" lvl="2"/>
            <a:r>
              <a:rPr lang="en-US" dirty="0"/>
              <a:t>Possibly overflow if exponent too large</a:t>
            </a:r>
          </a:p>
          <a:p>
            <a:pPr marL="838200" lvl="2"/>
            <a:r>
              <a:rPr lang="en-US" dirty="0"/>
              <a:t>Possibly </a:t>
            </a:r>
            <a:r>
              <a:rPr lang="en-US" dirty="0">
                <a:solidFill>
                  <a:srgbClr val="980002"/>
                </a:solidFill>
              </a:rPr>
              <a:t>round to fit into</a:t>
            </a:r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601272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Rounding Modes (illustrated with $ rounding)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317875" algn="l"/>
                <a:tab pos="4346575" algn="l"/>
                <a:tab pos="5311775" algn="l"/>
                <a:tab pos="6288088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		$1.40	$1.60	$1.50	$2.50	–$1.50</a:t>
            </a:r>
          </a:p>
          <a:p>
            <a:pPr marL="552450" lvl="1">
              <a:tabLst>
                <a:tab pos="3317875" algn="l"/>
                <a:tab pos="4346575" algn="l"/>
                <a:tab pos="5311775" algn="l"/>
                <a:tab pos="6338888" algn="l"/>
                <a:tab pos="3146425" algn="l"/>
                <a:tab pos="4152900" algn="l"/>
                <a:tab pos="5157788" algn="l"/>
                <a:tab pos="6164263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7377113" algn="l"/>
                <a:tab pos="7540625" algn="l"/>
              </a:tabLst>
            </a:pPr>
            <a:r>
              <a:rPr lang="en-US" dirty="0"/>
              <a:t>Towards zero	$1	$1	$1	$2	–$1</a:t>
            </a:r>
          </a:p>
          <a:p>
            <a:pPr marL="552450" lvl="1">
              <a:tabLst>
                <a:tab pos="3317875" algn="l"/>
                <a:tab pos="4346575" algn="l"/>
                <a:tab pos="5311775" algn="l"/>
                <a:tab pos="6338888" algn="l"/>
                <a:tab pos="3146425" algn="l"/>
                <a:tab pos="4152900" algn="l"/>
                <a:tab pos="5157788" algn="l"/>
                <a:tab pos="6164263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7377113" algn="l"/>
                <a:tab pos="7540625" algn="l"/>
              </a:tabLst>
            </a:pPr>
            <a:r>
              <a:rPr lang="en-US" dirty="0"/>
              <a:t>Round down (−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)	$1	$1	$1	$2	–$2</a:t>
            </a:r>
          </a:p>
          <a:p>
            <a:pPr marL="552450" lvl="1">
              <a:tabLst>
                <a:tab pos="3317875" algn="l"/>
                <a:tab pos="4346575" algn="l"/>
                <a:tab pos="5311775" algn="l"/>
                <a:tab pos="6338888" algn="l"/>
                <a:tab pos="3146425" algn="l"/>
                <a:tab pos="4152900" algn="l"/>
                <a:tab pos="5157788" algn="l"/>
                <a:tab pos="6164263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7377113" algn="l"/>
                <a:tab pos="7540625" algn="l"/>
              </a:tabLst>
            </a:pPr>
            <a:r>
              <a:rPr lang="en-US" dirty="0"/>
              <a:t>Round up (+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) 	$2	$2	$2	$3	–$1</a:t>
            </a:r>
          </a:p>
          <a:p>
            <a:pPr marL="552450" lvl="1">
              <a:tabLst>
                <a:tab pos="3317875" algn="l"/>
                <a:tab pos="4346575" algn="l"/>
                <a:tab pos="5311775" algn="l"/>
                <a:tab pos="6338888" algn="l"/>
                <a:tab pos="3146425" algn="l"/>
                <a:tab pos="4152900" algn="l"/>
                <a:tab pos="5157788" algn="l"/>
                <a:tab pos="6164263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7377113" algn="l"/>
                <a:tab pos="7540625" algn="l"/>
              </a:tabLst>
            </a:pPr>
            <a:r>
              <a:rPr lang="en-US" dirty="0"/>
              <a:t>Nearest Even (default)	$1	$2	$2	$2	–$2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11657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Closer Look at Round-To-Even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Default rounding mode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Hard to get any other kind without dropping into assembly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All others are statistically biased</a:t>
            </a:r>
          </a:p>
          <a:p>
            <a:pPr marL="839788" lvl="2" indent="-16510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Sum of set of positive numbers will consistently be over- or under- estimated</a:t>
            </a:r>
          </a:p>
          <a:p>
            <a:pPr marL="839788" lvl="2" indent="-16510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Need randomness</a:t>
            </a:r>
          </a:p>
          <a:p>
            <a:pPr marL="223838" indent="-223838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Applying to other decimal places / bit positions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When exactly halfway between two possible values:</a:t>
            </a:r>
          </a:p>
          <a:p>
            <a:pPr marL="839788" lvl="2" indent="-16510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Round so that least significant digit is even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E.g., round to nearest hundredth</a:t>
            </a:r>
          </a:p>
          <a:p>
            <a:pPr marL="839788" lvl="2" indent="-165100" defTabSz="895350" eaLnBrk="1" hangingPunct="1">
              <a:buNone/>
              <a:tabLst>
                <a:tab pos="2171700" algn="l"/>
                <a:tab pos="3149600" algn="l"/>
              </a:tabLst>
              <a:defRPr/>
            </a:pPr>
            <a:r>
              <a:rPr lang="en-US" dirty="0"/>
              <a:t>1.2349999	1.23	(Less than half way)</a:t>
            </a:r>
          </a:p>
          <a:p>
            <a:pPr marL="839788" lvl="2" indent="-165100" defTabSz="895350" eaLnBrk="1" hangingPunct="1">
              <a:buNone/>
              <a:tabLst>
                <a:tab pos="2171700" algn="l"/>
                <a:tab pos="3149600" algn="l"/>
              </a:tabLst>
              <a:defRPr/>
            </a:pPr>
            <a:r>
              <a:rPr lang="en-US" dirty="0"/>
              <a:t>1.2350001	1.24	(Greater than half way)</a:t>
            </a:r>
          </a:p>
          <a:p>
            <a:pPr marL="839788" lvl="2" indent="-165100" defTabSz="895350" eaLnBrk="1" hangingPunct="1">
              <a:buNone/>
              <a:tabLst>
                <a:tab pos="2171700" algn="l"/>
                <a:tab pos="3149600" algn="l"/>
              </a:tabLst>
              <a:defRPr/>
            </a:pPr>
            <a:r>
              <a:rPr lang="en-US" dirty="0"/>
              <a:t>1.2350000	1.24	(Half way—round up)</a:t>
            </a:r>
          </a:p>
          <a:p>
            <a:pPr marL="839788" lvl="2" indent="-165100" defTabSz="895350" eaLnBrk="1" hangingPunct="1">
              <a:buNone/>
              <a:tabLst>
                <a:tab pos="2171700" algn="l"/>
                <a:tab pos="3149600" algn="l"/>
              </a:tabLst>
              <a:defRPr/>
            </a:pPr>
            <a:r>
              <a:rPr lang="en-US" dirty="0"/>
              <a:t>1.2450000	1.24	(Half way—round down)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Rounding Binary Numbers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Binary fractional numbers</a:t>
            </a:r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“Even” when least significant bit is </a:t>
            </a:r>
            <a:r>
              <a:rPr lang="en-US">
                <a:latin typeface="Courier New" pitchFamily="49" charset="0"/>
              </a:rPr>
              <a:t>0</a:t>
            </a:r>
            <a:endParaRPr lang="en-US"/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Halfway when bits to right of rounding position = </a:t>
            </a:r>
            <a:r>
              <a:rPr lang="en-US">
                <a:latin typeface="Courier New" pitchFamily="49" charset="0"/>
              </a:rPr>
              <a:t>100</a:t>
            </a:r>
            <a:r>
              <a:rPr lang="en-US"/>
              <a:t>…</a:t>
            </a:r>
            <a:r>
              <a:rPr lang="en-US" baseline="-25000">
                <a:latin typeface="Courier New" pitchFamily="49" charset="0"/>
              </a:rPr>
              <a:t>2</a:t>
            </a:r>
          </a:p>
          <a:p>
            <a:pPr marL="223838" indent="-223838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Examples</a:t>
            </a:r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Round to nearest 1/4 (2 bits right of binary point)</a:t>
            </a: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Value	Binary	Rounded	Action	Rounded Value</a:t>
            </a: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2 3/32	</a:t>
            </a:r>
            <a:r>
              <a:rPr lang="en-US">
                <a:latin typeface="Courier New" pitchFamily="49" charset="0"/>
              </a:rPr>
              <a:t>10.00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011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>
                <a:latin typeface="Courier New" pitchFamily="49" charset="0"/>
              </a:rPr>
              <a:t>10.00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/>
              <a:t>(&lt;1/2—down)</a:t>
            </a:r>
            <a:r>
              <a:rPr lang="en-US" baseline="-25000">
                <a:latin typeface="Courier New" pitchFamily="49" charset="0"/>
              </a:rPr>
              <a:t>	</a:t>
            </a:r>
            <a:r>
              <a:rPr lang="en-US"/>
              <a:t>2</a:t>
            </a:r>
            <a:endParaRPr lang="en-US">
              <a:latin typeface="Courier New" pitchFamily="49" charset="0"/>
            </a:endParaRP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2 3/16	</a:t>
            </a:r>
            <a:r>
              <a:rPr lang="en-US">
                <a:latin typeface="Courier New" pitchFamily="49" charset="0"/>
              </a:rPr>
              <a:t>10.00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110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>
                <a:latin typeface="Courier New" pitchFamily="49" charset="0"/>
              </a:rPr>
              <a:t>10.01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/>
              <a:t>(&gt;1/2—up)</a:t>
            </a:r>
            <a:r>
              <a:rPr lang="en-US" baseline="-25000">
                <a:latin typeface="Courier New" pitchFamily="49" charset="0"/>
              </a:rPr>
              <a:t>	</a:t>
            </a:r>
            <a:r>
              <a:rPr lang="en-US"/>
              <a:t>2 1/4</a:t>
            </a:r>
            <a:endParaRPr lang="en-US">
              <a:latin typeface="Courier New" pitchFamily="49" charset="0"/>
            </a:endParaRP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2 7/8	</a:t>
            </a:r>
            <a:r>
              <a:rPr lang="en-US">
                <a:latin typeface="Courier New" pitchFamily="49" charset="0"/>
              </a:rPr>
              <a:t>10.11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100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>
                <a:latin typeface="Courier New" pitchFamily="49" charset="0"/>
              </a:rPr>
              <a:t>11.00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/>
              <a:t>(1/2—up)</a:t>
            </a:r>
            <a:r>
              <a:rPr lang="en-US" baseline="-25000">
                <a:latin typeface="Courier New" pitchFamily="49" charset="0"/>
              </a:rPr>
              <a:t>	</a:t>
            </a:r>
            <a:r>
              <a:rPr lang="en-US"/>
              <a:t>3</a:t>
            </a:r>
            <a:endParaRPr lang="en-US">
              <a:latin typeface="Courier New" pitchFamily="49" charset="0"/>
            </a:endParaRP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2 5/8	</a:t>
            </a:r>
            <a:r>
              <a:rPr lang="en-US">
                <a:latin typeface="Courier New" pitchFamily="49" charset="0"/>
              </a:rPr>
              <a:t>10.10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100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>
                <a:latin typeface="Courier New" pitchFamily="49" charset="0"/>
              </a:rPr>
              <a:t>10.10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/>
              <a:t>(1/2—down)</a:t>
            </a:r>
            <a:r>
              <a:rPr lang="en-US" baseline="-25000">
                <a:latin typeface="Courier New" pitchFamily="49" charset="0"/>
              </a:rPr>
              <a:t>	</a:t>
            </a:r>
            <a:r>
              <a:rPr lang="en-US"/>
              <a:t>2 1/2</a:t>
            </a:r>
            <a:endParaRPr lang="en-US">
              <a:latin typeface="Courier New" pitchFamily="49" charset="0"/>
            </a:endParaRPr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endParaRPr lang="en-US"/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FP Multiplication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Operands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dirty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dirty="0">
                <a:solidFill>
                  <a:schemeClr val="hlink"/>
                </a:solidFill>
              </a:rPr>
              <a:t>1)</a:t>
            </a:r>
            <a:r>
              <a:rPr lang="en-US" b="0" i="1" baseline="30000" dirty="0">
                <a:solidFill>
                  <a:schemeClr val="hlink"/>
                </a:solidFill>
              </a:rPr>
              <a:t>s1</a:t>
            </a:r>
            <a:r>
              <a:rPr lang="en-US" b="0" i="1" dirty="0">
                <a:solidFill>
                  <a:schemeClr val="hlink"/>
                </a:solidFill>
              </a:rPr>
              <a:t> M1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E1    </a:t>
            </a:r>
            <a:r>
              <a:rPr lang="en-US" baseline="30000" dirty="0">
                <a:solidFill>
                  <a:schemeClr val="hlink"/>
                </a:solidFill>
                <a:latin typeface="Courier New" pitchFamily="49" charset="0"/>
              </a:rPr>
              <a:t>* </a:t>
            </a:r>
            <a:r>
              <a:rPr lang="en-US" b="0" i="1" baseline="30000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b="0" dirty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dirty="0">
                <a:solidFill>
                  <a:schemeClr val="hlink"/>
                </a:solidFill>
              </a:rPr>
              <a:t>1)</a:t>
            </a:r>
            <a:r>
              <a:rPr lang="en-US" b="0" i="1" baseline="30000" dirty="0">
                <a:solidFill>
                  <a:schemeClr val="hlink"/>
                </a:solidFill>
              </a:rPr>
              <a:t>s2</a:t>
            </a:r>
            <a:r>
              <a:rPr lang="en-US" b="0" i="1" dirty="0">
                <a:solidFill>
                  <a:schemeClr val="hlink"/>
                </a:solidFill>
              </a:rPr>
              <a:t> M2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E2</a:t>
            </a:r>
          </a:p>
          <a:p>
            <a:pPr eaLnBrk="1" hangingPunct="1">
              <a:defRPr/>
            </a:pPr>
            <a:r>
              <a:rPr lang="en-US" dirty="0"/>
              <a:t>Exact Result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dirty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dirty="0">
                <a:solidFill>
                  <a:schemeClr val="hlink"/>
                </a:solidFill>
              </a:rPr>
              <a:t>1)</a:t>
            </a:r>
            <a:r>
              <a:rPr lang="en-US" b="0" i="1" baseline="30000" dirty="0">
                <a:solidFill>
                  <a:schemeClr val="hlink"/>
                </a:solidFill>
              </a:rPr>
              <a:t>s</a:t>
            </a:r>
            <a:r>
              <a:rPr lang="en-US" b="0" i="1" dirty="0">
                <a:solidFill>
                  <a:schemeClr val="hlink"/>
                </a:solidFill>
              </a:rPr>
              <a:t> M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Sign </a:t>
            </a:r>
            <a:r>
              <a:rPr lang="en-US" b="0" i="1" dirty="0"/>
              <a:t>s</a:t>
            </a:r>
            <a:r>
              <a:rPr lang="en-US" dirty="0"/>
              <a:t>: 	</a:t>
            </a:r>
            <a:r>
              <a:rPr lang="en-US" b="0" i="1" dirty="0"/>
              <a:t>s1</a:t>
            </a:r>
            <a:r>
              <a:rPr lang="en-US" b="0" dirty="0"/>
              <a:t> ^ </a:t>
            </a:r>
            <a:r>
              <a:rPr lang="en-US" b="0" i="1" dirty="0"/>
              <a:t>s2</a:t>
            </a:r>
            <a:endParaRPr lang="en-US" b="0" dirty="0"/>
          </a:p>
          <a:p>
            <a:pPr lvl="1" eaLnBrk="1" hangingPunct="1">
              <a:defRPr/>
            </a:pPr>
            <a:r>
              <a:rPr lang="en-US" dirty="0"/>
              <a:t>Significand </a:t>
            </a:r>
            <a:r>
              <a:rPr lang="en-US" b="0" i="1" dirty="0"/>
              <a:t>M</a:t>
            </a:r>
            <a:r>
              <a:rPr lang="en-US" dirty="0"/>
              <a:t>: 	</a:t>
            </a:r>
            <a:r>
              <a:rPr lang="en-US" b="0" i="1" dirty="0"/>
              <a:t>M1</a:t>
            </a:r>
            <a:r>
              <a:rPr lang="en-US" b="0" dirty="0"/>
              <a:t> * </a:t>
            </a:r>
            <a:r>
              <a:rPr lang="en-US" b="0" i="1" dirty="0"/>
              <a:t>M2</a:t>
            </a:r>
            <a:endParaRPr lang="en-US" b="0" dirty="0"/>
          </a:p>
          <a:p>
            <a:pPr lvl="1" eaLnBrk="1" hangingPunct="1">
              <a:defRPr/>
            </a:pPr>
            <a:r>
              <a:rPr lang="en-US" dirty="0"/>
              <a:t>Exponent </a:t>
            </a:r>
            <a:r>
              <a:rPr lang="en-US" b="0" i="1" dirty="0"/>
              <a:t>E</a:t>
            </a:r>
            <a:r>
              <a:rPr lang="en-US" dirty="0"/>
              <a:t>: 	</a:t>
            </a:r>
            <a:r>
              <a:rPr lang="en-US" b="0" i="1" dirty="0"/>
              <a:t>E1</a:t>
            </a:r>
            <a:r>
              <a:rPr lang="en-US" b="0" dirty="0"/>
              <a:t> + </a:t>
            </a:r>
            <a:r>
              <a:rPr lang="en-US" b="0" i="1" dirty="0"/>
              <a:t>E2</a:t>
            </a:r>
          </a:p>
          <a:p>
            <a:pPr eaLnBrk="1" hangingPunct="1">
              <a:defRPr/>
            </a:pPr>
            <a:r>
              <a:rPr lang="en-US" dirty="0"/>
              <a:t>Fixing</a:t>
            </a:r>
          </a:p>
          <a:p>
            <a:pPr lvl="1" eaLnBrk="1" hangingPunct="1">
              <a:defRPr/>
            </a:pPr>
            <a:r>
              <a:rPr lang="en-US" dirty="0"/>
              <a:t>If </a:t>
            </a:r>
            <a:r>
              <a:rPr lang="en-US" b="0" i="1" dirty="0"/>
              <a:t>M</a:t>
            </a:r>
            <a:r>
              <a:rPr lang="en-US" b="0" dirty="0"/>
              <a:t> </a:t>
            </a:r>
            <a:r>
              <a:rPr lang="en-US" b="0" dirty="0">
                <a:latin typeface="Courier New" pitchFamily="49" charset="0"/>
              </a:rPr>
              <a:t>≥</a:t>
            </a:r>
            <a:r>
              <a:rPr lang="en-US" b="0" dirty="0"/>
              <a:t> 2, </a:t>
            </a:r>
            <a:r>
              <a:rPr lang="en-US" dirty="0"/>
              <a:t>shift </a:t>
            </a:r>
            <a:r>
              <a:rPr lang="en-US" b="0" i="1" dirty="0"/>
              <a:t>M</a:t>
            </a:r>
            <a:r>
              <a:rPr lang="en-US" dirty="0"/>
              <a:t> right, increment </a:t>
            </a:r>
            <a:r>
              <a:rPr lang="en-US" b="0" i="1" dirty="0"/>
              <a:t>E</a:t>
            </a:r>
            <a:r>
              <a:rPr lang="en-US" dirty="0"/>
              <a:t> </a:t>
            </a:r>
          </a:p>
          <a:p>
            <a:pPr lvl="1" eaLnBrk="1" hangingPunct="1">
              <a:defRPr/>
            </a:pPr>
            <a:r>
              <a:rPr lang="en-US" dirty="0"/>
              <a:t>If </a:t>
            </a:r>
            <a:r>
              <a:rPr lang="en-US" b="0" i="1" dirty="0"/>
              <a:t>E</a:t>
            </a:r>
            <a:r>
              <a:rPr lang="en-US" dirty="0"/>
              <a:t> out of range, overflow </a:t>
            </a:r>
          </a:p>
          <a:p>
            <a:pPr lvl="1" eaLnBrk="1" hangingPunct="1">
              <a:defRPr/>
            </a:pPr>
            <a:r>
              <a:rPr lang="en-US" dirty="0"/>
              <a:t>Round </a:t>
            </a:r>
            <a:r>
              <a:rPr lang="en-US" b="0" i="1" dirty="0"/>
              <a:t>M</a:t>
            </a:r>
            <a:r>
              <a:rPr lang="en-US" dirty="0"/>
              <a:t> to fit </a:t>
            </a:r>
            <a:r>
              <a:rPr lang="en-US" dirty="0">
                <a:latin typeface="Courier New" pitchFamily="49" charset="0"/>
              </a:rPr>
              <a:t>frac</a:t>
            </a:r>
            <a:r>
              <a:rPr lang="en-US" dirty="0"/>
              <a:t> precision</a:t>
            </a:r>
          </a:p>
          <a:p>
            <a:pPr eaLnBrk="1" hangingPunct="1">
              <a:defRPr/>
            </a:pPr>
            <a:r>
              <a:rPr lang="en-US" dirty="0"/>
              <a:t>Implementation</a:t>
            </a:r>
          </a:p>
          <a:p>
            <a:pPr lvl="1" eaLnBrk="1" hangingPunct="1">
              <a:defRPr/>
            </a:pPr>
            <a:r>
              <a:rPr lang="en-US" dirty="0"/>
              <a:t>Biggest chore is multiplying significands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FP Addition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Operands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>
                <a:solidFill>
                  <a:schemeClr val="hlink"/>
                </a:solidFill>
              </a:rPr>
              <a:t>1)</a:t>
            </a:r>
            <a:r>
              <a:rPr lang="en-US" b="0" i="1" baseline="30000">
                <a:solidFill>
                  <a:schemeClr val="hlink"/>
                </a:solidFill>
              </a:rPr>
              <a:t>s1</a:t>
            </a:r>
            <a:r>
              <a:rPr lang="en-US" b="0" i="1">
                <a:solidFill>
                  <a:schemeClr val="hlink"/>
                </a:solidFill>
              </a:rPr>
              <a:t> M1  </a:t>
            </a:r>
            <a:r>
              <a:rPr lang="en-US" b="0">
                <a:solidFill>
                  <a:schemeClr val="hlink"/>
                </a:solidFill>
              </a:rPr>
              <a:t>2</a:t>
            </a:r>
            <a:r>
              <a:rPr lang="en-US" b="0" i="1" baseline="30000">
                <a:solidFill>
                  <a:schemeClr val="hlink"/>
                </a:solidFill>
              </a:rPr>
              <a:t>E1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>
                <a:solidFill>
                  <a:schemeClr val="hlink"/>
                </a:solidFill>
              </a:rPr>
              <a:t>1)</a:t>
            </a:r>
            <a:r>
              <a:rPr lang="en-US" b="0" i="1" baseline="30000">
                <a:solidFill>
                  <a:schemeClr val="hlink"/>
                </a:solidFill>
              </a:rPr>
              <a:t>s2</a:t>
            </a:r>
            <a:r>
              <a:rPr lang="en-US" b="0" i="1">
                <a:solidFill>
                  <a:schemeClr val="hlink"/>
                </a:solidFill>
              </a:rPr>
              <a:t> M2  </a:t>
            </a:r>
            <a:r>
              <a:rPr lang="en-US" b="0">
                <a:solidFill>
                  <a:schemeClr val="hlink"/>
                </a:solidFill>
              </a:rPr>
              <a:t>2</a:t>
            </a:r>
            <a:r>
              <a:rPr lang="en-US" b="0" i="1" baseline="30000">
                <a:solidFill>
                  <a:schemeClr val="hlink"/>
                </a:solidFill>
              </a:rPr>
              <a:t>E2</a:t>
            </a:r>
          </a:p>
          <a:p>
            <a:pPr lvl="1" eaLnBrk="1" hangingPunct="1">
              <a:defRPr/>
            </a:pPr>
            <a:r>
              <a:rPr lang="en-US"/>
              <a:t>Assume </a:t>
            </a:r>
            <a:r>
              <a:rPr lang="en-US" b="0" i="1"/>
              <a:t>E1</a:t>
            </a:r>
            <a:r>
              <a:rPr lang="en-US"/>
              <a:t> &gt; </a:t>
            </a:r>
            <a:r>
              <a:rPr lang="en-US" b="0" i="1"/>
              <a:t>E2</a:t>
            </a:r>
            <a:endParaRPr lang="en-US"/>
          </a:p>
          <a:p>
            <a:pPr eaLnBrk="1" hangingPunct="1">
              <a:defRPr/>
            </a:pPr>
            <a:r>
              <a:rPr lang="en-US"/>
              <a:t>Exact Result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>
                <a:solidFill>
                  <a:schemeClr val="hlink"/>
                </a:solidFill>
              </a:rPr>
              <a:t>1)</a:t>
            </a:r>
            <a:r>
              <a:rPr lang="en-US" b="0" i="1" baseline="30000">
                <a:solidFill>
                  <a:schemeClr val="hlink"/>
                </a:solidFill>
              </a:rPr>
              <a:t>s</a:t>
            </a:r>
            <a:r>
              <a:rPr lang="en-US" b="0" i="1">
                <a:solidFill>
                  <a:schemeClr val="hlink"/>
                </a:solidFill>
              </a:rPr>
              <a:t> M  </a:t>
            </a:r>
            <a:r>
              <a:rPr lang="en-US" b="0">
                <a:solidFill>
                  <a:schemeClr val="hlink"/>
                </a:solidFill>
              </a:rPr>
              <a:t>2</a:t>
            </a:r>
            <a:r>
              <a:rPr lang="en-US" b="0" i="1" baseline="30000">
                <a:solidFill>
                  <a:schemeClr val="hlink"/>
                </a:solidFill>
              </a:rPr>
              <a:t>E</a:t>
            </a:r>
            <a:endParaRPr lang="en-US"/>
          </a:p>
          <a:p>
            <a:pPr lvl="1" eaLnBrk="1" hangingPunct="1">
              <a:defRPr/>
            </a:pPr>
            <a:r>
              <a:rPr lang="en-US"/>
              <a:t>Sign </a:t>
            </a:r>
            <a:r>
              <a:rPr lang="en-US" b="0" i="1"/>
              <a:t>s</a:t>
            </a:r>
            <a:r>
              <a:rPr lang="en-US"/>
              <a:t>, significand </a:t>
            </a:r>
            <a:r>
              <a:rPr lang="en-US" b="0" i="1"/>
              <a:t>M</a:t>
            </a:r>
            <a:r>
              <a:rPr lang="en-US"/>
              <a:t>: </a:t>
            </a:r>
          </a:p>
          <a:p>
            <a:pPr lvl="2" eaLnBrk="1" hangingPunct="1">
              <a:defRPr/>
            </a:pPr>
            <a:r>
              <a:rPr lang="en-US"/>
              <a:t>Result of signed align &amp; add</a:t>
            </a:r>
          </a:p>
          <a:p>
            <a:pPr lvl="1" eaLnBrk="1" hangingPunct="1">
              <a:defRPr/>
            </a:pPr>
            <a:r>
              <a:rPr lang="en-US"/>
              <a:t>Exponent </a:t>
            </a:r>
            <a:r>
              <a:rPr lang="en-US" b="0" i="1"/>
              <a:t>E</a:t>
            </a:r>
            <a:r>
              <a:rPr lang="en-US"/>
              <a:t>: 	</a:t>
            </a:r>
            <a:r>
              <a:rPr lang="en-US" b="0" i="1"/>
              <a:t>E1</a:t>
            </a:r>
          </a:p>
          <a:p>
            <a:pPr eaLnBrk="1" hangingPunct="1">
              <a:defRPr/>
            </a:pPr>
            <a:r>
              <a:rPr lang="en-US"/>
              <a:t>Fixing</a:t>
            </a:r>
          </a:p>
          <a:p>
            <a:pPr lvl="1" eaLnBrk="1" hangingPunct="1">
              <a:defRPr/>
            </a:pPr>
            <a:r>
              <a:rPr lang="en-US"/>
              <a:t>If </a:t>
            </a:r>
            <a:r>
              <a:rPr lang="en-US" b="0" i="1"/>
              <a:t>M </a:t>
            </a:r>
            <a:r>
              <a:rPr lang="en-US" b="0">
                <a:latin typeface="Courier New" pitchFamily="49" charset="0"/>
              </a:rPr>
              <a:t>≥</a:t>
            </a:r>
            <a:r>
              <a:rPr lang="en-US" b="0"/>
              <a:t> 2, </a:t>
            </a:r>
            <a:r>
              <a:rPr lang="en-US"/>
              <a:t>shift </a:t>
            </a:r>
            <a:r>
              <a:rPr lang="en-US" b="0" i="1"/>
              <a:t>M</a:t>
            </a:r>
            <a:r>
              <a:rPr lang="en-US"/>
              <a:t> right, increment </a:t>
            </a:r>
            <a:r>
              <a:rPr lang="en-US" b="0" i="1"/>
              <a:t>E</a:t>
            </a:r>
            <a:r>
              <a:rPr lang="en-US"/>
              <a:t> </a:t>
            </a:r>
          </a:p>
          <a:p>
            <a:pPr lvl="1" eaLnBrk="1" hangingPunct="1">
              <a:defRPr/>
            </a:pPr>
            <a:r>
              <a:rPr lang="en-US"/>
              <a:t>if </a:t>
            </a:r>
            <a:r>
              <a:rPr lang="en-US" b="0" i="1"/>
              <a:t>M</a:t>
            </a:r>
            <a:r>
              <a:rPr lang="en-US" b="0"/>
              <a:t> &lt; 1,</a:t>
            </a:r>
            <a:r>
              <a:rPr lang="en-US"/>
              <a:t> shift </a:t>
            </a:r>
            <a:r>
              <a:rPr lang="en-US" b="0" i="1"/>
              <a:t>M</a:t>
            </a:r>
            <a:r>
              <a:rPr lang="en-US"/>
              <a:t> left </a:t>
            </a:r>
            <a:r>
              <a:rPr lang="en-US" b="0" i="1"/>
              <a:t>k</a:t>
            </a:r>
            <a:r>
              <a:rPr lang="en-US"/>
              <a:t> positions, decrement </a:t>
            </a:r>
            <a:r>
              <a:rPr lang="en-US" b="0" i="1"/>
              <a:t>E</a:t>
            </a:r>
            <a:r>
              <a:rPr lang="en-US"/>
              <a:t> by </a:t>
            </a:r>
            <a:r>
              <a:rPr lang="en-US" b="0" i="1"/>
              <a:t>k</a:t>
            </a:r>
            <a:endParaRPr lang="en-US"/>
          </a:p>
          <a:p>
            <a:pPr lvl="1" eaLnBrk="1" hangingPunct="1">
              <a:defRPr/>
            </a:pPr>
            <a:r>
              <a:rPr lang="en-US"/>
              <a:t>Overflow if </a:t>
            </a:r>
            <a:r>
              <a:rPr lang="en-US" b="0" i="1"/>
              <a:t>E</a:t>
            </a:r>
            <a:r>
              <a:rPr lang="en-US"/>
              <a:t> out of range</a:t>
            </a:r>
          </a:p>
          <a:p>
            <a:pPr lvl="1" eaLnBrk="1" hangingPunct="1">
              <a:defRPr/>
            </a:pPr>
            <a:r>
              <a:rPr lang="en-US"/>
              <a:t>Round </a:t>
            </a:r>
            <a:r>
              <a:rPr lang="en-US" b="0" i="1"/>
              <a:t>M</a:t>
            </a:r>
            <a:r>
              <a:rPr lang="en-US"/>
              <a:t> to fit </a:t>
            </a:r>
            <a:r>
              <a:rPr lang="en-US">
                <a:latin typeface="Courier New" pitchFamily="49" charset="0"/>
              </a:rPr>
              <a:t>frac</a:t>
            </a:r>
            <a:r>
              <a:rPr lang="en-US"/>
              <a:t> precision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5727700" y="1395414"/>
            <a:ext cx="4089400" cy="1944687"/>
            <a:chOff x="2648" y="879"/>
            <a:chExt cx="2576" cy="1225"/>
          </a:xfrm>
        </p:grpSpPr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2792" y="1112"/>
              <a:ext cx="1280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 marL="342900" indent="-342900"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lvl="1">
                <a:spcBef>
                  <a:spcPct val="30000"/>
                </a:spcBef>
              </a:pPr>
              <a:r>
                <a:rPr lang="en-US" altLang="en-US" b="0">
                  <a:solidFill>
                    <a:schemeClr val="hlink"/>
                  </a:solidFill>
                  <a:latin typeface="Times" pitchFamily="18" charset="0"/>
                </a:rPr>
                <a:t>(–</a:t>
              </a:r>
              <a:r>
                <a:rPr lang="en-US" altLang="en-US" b="0">
                  <a:solidFill>
                    <a:schemeClr val="hlink"/>
                  </a:solidFill>
                </a:rPr>
                <a:t>1)</a:t>
              </a:r>
              <a:r>
                <a:rPr lang="en-US" altLang="en-US" b="0" i="1" baseline="30000">
                  <a:solidFill>
                    <a:schemeClr val="hlink"/>
                  </a:solidFill>
                </a:rPr>
                <a:t>s1</a:t>
              </a:r>
              <a:r>
                <a:rPr lang="en-US" altLang="en-US" b="0" i="1">
                  <a:solidFill>
                    <a:schemeClr val="hlink"/>
                  </a:solidFill>
                </a:rPr>
                <a:t> M1 </a:t>
              </a:r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3896" y="1448"/>
              <a:ext cx="1280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 marL="342900" indent="-342900"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lvl="1">
                <a:spcBef>
                  <a:spcPct val="30000"/>
                </a:spcBef>
              </a:pPr>
              <a:r>
                <a:rPr lang="en-US" altLang="en-US" b="0">
                  <a:solidFill>
                    <a:schemeClr val="hlink"/>
                  </a:solidFill>
                  <a:latin typeface="Times" pitchFamily="18" charset="0"/>
                </a:rPr>
                <a:t>(–</a:t>
              </a:r>
              <a:r>
                <a:rPr lang="en-US" altLang="en-US" b="0">
                  <a:solidFill>
                    <a:schemeClr val="hlink"/>
                  </a:solidFill>
                </a:rPr>
                <a:t>1)</a:t>
              </a:r>
              <a:r>
                <a:rPr lang="en-US" altLang="en-US" b="0" i="1" baseline="30000">
                  <a:solidFill>
                    <a:schemeClr val="hlink"/>
                  </a:solidFill>
                </a:rPr>
                <a:t>s2</a:t>
              </a:r>
              <a:r>
                <a:rPr lang="en-US" altLang="en-US" b="0" i="1">
                  <a:solidFill>
                    <a:schemeClr val="hlink"/>
                  </a:solidFill>
                </a:rPr>
                <a:t> M2 </a:t>
              </a:r>
            </a:p>
          </p:txBody>
        </p:sp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>
              <a:off x="4080" y="920"/>
              <a:ext cx="0" cy="1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6" name="Line 8"/>
            <p:cNvSpPr>
              <a:spLocks noChangeShapeType="1"/>
            </p:cNvSpPr>
            <p:nvPr/>
          </p:nvSpPr>
          <p:spPr bwMode="auto">
            <a:xfrm>
              <a:off x="5184" y="920"/>
              <a:ext cx="0" cy="1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7" name="Line 9"/>
            <p:cNvSpPr>
              <a:spLocks noChangeShapeType="1"/>
            </p:cNvSpPr>
            <p:nvPr/>
          </p:nvSpPr>
          <p:spPr bwMode="auto">
            <a:xfrm>
              <a:off x="4088" y="960"/>
              <a:ext cx="10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8" name="Rectangle 10"/>
            <p:cNvSpPr>
              <a:spLocks noChangeArrowheads="1"/>
            </p:cNvSpPr>
            <p:nvPr/>
          </p:nvSpPr>
          <p:spPr bwMode="auto">
            <a:xfrm>
              <a:off x="4407" y="879"/>
              <a:ext cx="454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 b="0" i="1"/>
                <a:t>E1</a:t>
              </a:r>
              <a:r>
                <a:rPr lang="en-US" altLang="en-US" sz="1400" b="0"/>
                <a:t>–</a:t>
              </a:r>
              <a:r>
                <a:rPr lang="en-US" altLang="en-US" sz="1400" b="0" i="1"/>
                <a:t>E2</a:t>
              </a:r>
            </a:p>
          </p:txBody>
        </p:sp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>
              <a:off x="2679" y="1474"/>
              <a:ext cx="198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>
              <a:off x="2648" y="1824"/>
              <a:ext cx="2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2840" y="1928"/>
              <a:ext cx="2336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 marL="342900" indent="-342900"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lvl="1">
                <a:spcBef>
                  <a:spcPct val="30000"/>
                </a:spcBef>
              </a:pPr>
              <a:r>
                <a:rPr lang="en-US" altLang="en-US" b="0">
                  <a:solidFill>
                    <a:schemeClr val="hlink"/>
                  </a:solidFill>
                  <a:latin typeface="Times" pitchFamily="18" charset="0"/>
                </a:rPr>
                <a:t>(–</a:t>
              </a:r>
              <a:r>
                <a:rPr lang="en-US" altLang="en-US" b="0">
                  <a:solidFill>
                    <a:schemeClr val="hlink"/>
                  </a:solidFill>
                </a:rPr>
                <a:t>1)</a:t>
              </a:r>
              <a:r>
                <a:rPr lang="en-US" altLang="en-US" b="0" i="1" baseline="30000">
                  <a:solidFill>
                    <a:schemeClr val="hlink"/>
                  </a:solidFill>
                </a:rPr>
                <a:t>s</a:t>
              </a:r>
              <a:r>
                <a:rPr lang="en-US" altLang="en-US" b="0" i="1">
                  <a:solidFill>
                    <a:schemeClr val="hlink"/>
                  </a:solidFill>
                </a:rPr>
                <a:t> M </a:t>
              </a:r>
            </a:p>
          </p:txBody>
        </p:sp>
      </p:grp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Mathematical Properties of FP Add</a:t>
            </a:r>
          </a:p>
        </p:txBody>
      </p:sp>
      <p:sp>
        <p:nvSpPr>
          <p:cNvPr id="40968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to those of </a:t>
            </a:r>
            <a:r>
              <a:rPr lang="en-US" dirty="0" err="1"/>
              <a:t>Abelian</a:t>
            </a:r>
            <a:r>
              <a:rPr lang="en-US" dirty="0"/>
              <a:t> Group</a:t>
            </a:r>
          </a:p>
          <a:p>
            <a:pPr lvl="1"/>
            <a:r>
              <a:rPr lang="en-US" dirty="0"/>
              <a:t>Closed under addition?			</a:t>
            </a:r>
          </a:p>
          <a:p>
            <a:pPr lvl="2"/>
            <a:r>
              <a:rPr lang="en-US" dirty="0"/>
              <a:t>But may generate infinity or </a:t>
            </a:r>
            <a:r>
              <a:rPr lang="en-US" dirty="0" err="1"/>
              <a:t>NaN</a:t>
            </a:r>
            <a:endParaRPr lang="en-US" dirty="0"/>
          </a:p>
          <a:p>
            <a:pPr lvl="1"/>
            <a:r>
              <a:rPr lang="en-US" dirty="0"/>
              <a:t>Commutative? </a:t>
            </a:r>
          </a:p>
          <a:p>
            <a:pPr lvl="1"/>
            <a:r>
              <a:rPr lang="en-US" dirty="0"/>
              <a:t>Associative?</a:t>
            </a:r>
          </a:p>
          <a:p>
            <a:pPr lvl="2"/>
            <a:r>
              <a:rPr lang="en-US" dirty="0"/>
              <a:t>Overflow and inexactness of rounding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(3.14+1e10)-1e10 = 0, 3.14+(1e10-1e10) = 3.14</a:t>
            </a:r>
          </a:p>
          <a:p>
            <a:pPr lvl="1"/>
            <a:r>
              <a:rPr lang="en-US" dirty="0"/>
              <a:t>0 is additive identity? </a:t>
            </a:r>
          </a:p>
          <a:p>
            <a:pPr lvl="1"/>
            <a:r>
              <a:rPr lang="en-US" dirty="0"/>
              <a:t>Every element has additive inverse?</a:t>
            </a:r>
          </a:p>
          <a:p>
            <a:pPr lvl="2"/>
            <a:r>
              <a:rPr lang="en-US" dirty="0"/>
              <a:t>Yes, except for infinities &amp; </a:t>
            </a:r>
            <a:r>
              <a:rPr lang="en-US" dirty="0" err="1"/>
              <a:t>NaNs</a:t>
            </a:r>
            <a:endParaRPr lang="en-US" dirty="0"/>
          </a:p>
          <a:p>
            <a:r>
              <a:rPr lang="en-US" dirty="0"/>
              <a:t>Monotonicity</a:t>
            </a:r>
          </a:p>
          <a:p>
            <a:pPr lvl="1"/>
            <a:r>
              <a:rPr lang="en-US" dirty="0">
                <a:sym typeface="Calibri Italic" charset="0"/>
              </a:rPr>
              <a:t>a</a:t>
            </a:r>
            <a:r>
              <a:rPr lang="en-US" dirty="0"/>
              <a:t> ≥ </a:t>
            </a:r>
            <a:r>
              <a:rPr lang="en-US" dirty="0">
                <a:sym typeface="Calibri Italic" charset="0"/>
              </a:rPr>
              <a:t>b</a:t>
            </a:r>
            <a:r>
              <a:rPr lang="en-US" dirty="0"/>
              <a:t> ⇒ </a:t>
            </a:r>
            <a:r>
              <a:rPr lang="en-US" dirty="0" err="1">
                <a:sym typeface="Calibri Italic" charset="0"/>
              </a:rPr>
              <a:t>a</a:t>
            </a:r>
            <a:r>
              <a:rPr lang="en-US" dirty="0" err="1"/>
              <a:t>+</a:t>
            </a:r>
            <a:r>
              <a:rPr lang="en-US" dirty="0" err="1">
                <a:sym typeface="Calibri Italic" charset="0"/>
              </a:rPr>
              <a:t>c</a:t>
            </a:r>
            <a:r>
              <a:rPr lang="en-US" dirty="0"/>
              <a:t> ≥ </a:t>
            </a:r>
            <a:r>
              <a:rPr lang="en-US" dirty="0" err="1">
                <a:sym typeface="Calibri Italic" charset="0"/>
              </a:rPr>
              <a:t>b</a:t>
            </a:r>
            <a:r>
              <a:rPr lang="en-US" dirty="0" err="1"/>
              <a:t>+</a:t>
            </a:r>
            <a:r>
              <a:rPr lang="en-US" dirty="0" err="1">
                <a:sym typeface="Calibri Italic" charset="0"/>
              </a:rPr>
              <a:t>c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Except for infinities &amp; </a:t>
            </a:r>
            <a:r>
              <a:rPr lang="en-US" dirty="0" err="1"/>
              <a:t>NaNs</a:t>
            </a:r>
            <a:endParaRPr lang="en-US" dirty="0"/>
          </a:p>
        </p:txBody>
      </p:sp>
      <p:sp>
        <p:nvSpPr>
          <p:cNvPr id="40969" name="Rectangle 9"/>
          <p:cNvSpPr>
            <a:spLocks/>
          </p:cNvSpPr>
          <p:nvPr/>
        </p:nvSpPr>
        <p:spPr bwMode="auto">
          <a:xfrm>
            <a:off x="6993604" y="1689101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6996779" y="2362201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1" name="Rectangle 11"/>
          <p:cNvSpPr>
            <a:spLocks/>
          </p:cNvSpPr>
          <p:nvPr/>
        </p:nvSpPr>
        <p:spPr bwMode="auto">
          <a:xfrm>
            <a:off x="7014241" y="3785171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2" name="Rectangle 12"/>
          <p:cNvSpPr>
            <a:spLocks/>
          </p:cNvSpPr>
          <p:nvPr/>
        </p:nvSpPr>
        <p:spPr bwMode="auto">
          <a:xfrm>
            <a:off x="6993982" y="2738919"/>
            <a:ext cx="440825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0973" name="Rectangle 13"/>
          <p:cNvSpPr>
            <a:spLocks/>
          </p:cNvSpPr>
          <p:nvPr/>
        </p:nvSpPr>
        <p:spPr bwMode="auto">
          <a:xfrm>
            <a:off x="7012237" y="4145623"/>
            <a:ext cx="972638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0974" name="Rectangle 14"/>
          <p:cNvSpPr>
            <a:spLocks/>
          </p:cNvSpPr>
          <p:nvPr/>
        </p:nvSpPr>
        <p:spPr bwMode="auto">
          <a:xfrm>
            <a:off x="7012237" y="5358831"/>
            <a:ext cx="972638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  <p:extLst>
      <p:ext uri="{BB962C8B-B14F-4D97-AF65-F5344CB8AC3E}">
        <p14:creationId xmlns:p14="http://schemas.microsoft.com/office/powerpoint/2010/main" val="2786653725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Mathematical Properties of FP Mult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Compare to Commutative Ring</a:t>
            </a:r>
          </a:p>
          <a:p>
            <a:pPr marL="552450" lvl="1"/>
            <a:r>
              <a:rPr lang="en-US" dirty="0"/>
              <a:t>Closed under multiplication?</a:t>
            </a:r>
          </a:p>
          <a:p>
            <a:pPr marL="838200" lvl="2"/>
            <a:r>
              <a:rPr lang="en-US" dirty="0"/>
              <a:t>But may generate infinity or </a:t>
            </a:r>
            <a:r>
              <a:rPr lang="en-US" dirty="0" err="1"/>
              <a:t>NaN</a:t>
            </a:r>
            <a:endParaRPr lang="en-US" dirty="0"/>
          </a:p>
          <a:p>
            <a:pPr marL="552450" lvl="1"/>
            <a:r>
              <a:rPr lang="en-US" dirty="0"/>
              <a:t>Multiplication Commutative?</a:t>
            </a:r>
          </a:p>
          <a:p>
            <a:pPr marL="552450" lvl="1"/>
            <a:r>
              <a:rPr lang="en-US" dirty="0"/>
              <a:t>Multiplication is Associative?</a:t>
            </a:r>
          </a:p>
          <a:p>
            <a:pPr marL="838200" lvl="2"/>
            <a:r>
              <a:rPr lang="en-US" dirty="0"/>
              <a:t>Possibility of overflow, inexactness of rounding</a:t>
            </a:r>
          </a:p>
          <a:p>
            <a:pPr marL="838200" lvl="2"/>
            <a:r>
              <a:rPr lang="en-US" dirty="0"/>
              <a:t>Ex: </a:t>
            </a:r>
            <a:r>
              <a:rPr lang="en-US" dirty="0">
                <a:latin typeface="Courier New"/>
              </a:rPr>
              <a:t>(1e20*1e20)*1e-20</a:t>
            </a:r>
            <a:r>
              <a:rPr lang="en-US" dirty="0"/>
              <a:t>= </a:t>
            </a:r>
            <a:r>
              <a:rPr lang="en-US" dirty="0" err="1">
                <a:latin typeface="Courier New"/>
                <a:cs typeface="Courier New"/>
              </a:rPr>
              <a:t>inf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1e20*(1e20*1e-20)</a:t>
            </a:r>
            <a:r>
              <a:rPr lang="en-US" dirty="0"/>
              <a:t>= </a:t>
            </a:r>
            <a:r>
              <a:rPr lang="en-US" dirty="0">
                <a:latin typeface="Courier New"/>
                <a:cs typeface="Courier New"/>
              </a:rPr>
              <a:t>1e20</a:t>
            </a:r>
          </a:p>
          <a:p>
            <a:pPr marL="552450" lvl="1"/>
            <a:r>
              <a:rPr lang="en-US" dirty="0"/>
              <a:t>1 is multiplicative identity?</a:t>
            </a:r>
          </a:p>
          <a:p>
            <a:pPr marL="552450" lvl="1"/>
            <a:r>
              <a:rPr lang="en-US" dirty="0"/>
              <a:t>Multiplication distributes over addition?</a:t>
            </a:r>
          </a:p>
          <a:p>
            <a:pPr marL="838200" lvl="2"/>
            <a:r>
              <a:rPr lang="en-US" dirty="0"/>
              <a:t>Possibility of overflow, inexactness of rounding</a:t>
            </a:r>
          </a:p>
          <a:p>
            <a:pPr marL="838200" lvl="2"/>
            <a:r>
              <a:rPr lang="en-US" dirty="0">
                <a:latin typeface="Courier New"/>
                <a:cs typeface="Courier New"/>
              </a:rPr>
              <a:t>1e20*(1e20-1e20)</a:t>
            </a:r>
            <a:r>
              <a:rPr lang="en-US" dirty="0"/>
              <a:t>= </a:t>
            </a:r>
            <a:r>
              <a:rPr lang="en-US" dirty="0">
                <a:latin typeface="Courier New"/>
                <a:cs typeface="Courier New"/>
              </a:rPr>
              <a:t>0.0</a:t>
            </a:r>
            <a:r>
              <a:rPr lang="en-US" dirty="0"/>
              <a:t>,  </a:t>
            </a:r>
            <a:r>
              <a:rPr lang="en-US" dirty="0">
                <a:latin typeface="Courier New"/>
                <a:cs typeface="Courier New"/>
              </a:rPr>
              <a:t>1e20*1e20 – 1e20*1e20 </a:t>
            </a:r>
            <a:r>
              <a:rPr lang="en-US" dirty="0"/>
              <a:t>= </a:t>
            </a:r>
            <a:r>
              <a:rPr lang="en-US" dirty="0" err="1">
                <a:latin typeface="Courier New"/>
                <a:cs typeface="Courier New"/>
              </a:rPr>
              <a:t>NaN</a:t>
            </a:r>
            <a:endParaRPr lang="en-US" dirty="0">
              <a:latin typeface="Courier New"/>
              <a:cs typeface="Courier New"/>
            </a:endParaRPr>
          </a:p>
          <a:p>
            <a:pPr marL="431800" indent="-342900"/>
            <a:r>
              <a:rPr lang="en-US" dirty="0"/>
              <a:t>Monotonicity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0  ⇒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*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*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?</a:t>
            </a:r>
          </a:p>
          <a:p>
            <a:pPr marL="838200" lvl="2"/>
            <a:r>
              <a:rPr lang="en-US" dirty="0"/>
              <a:t>Except for infinities &amp; </a:t>
            </a:r>
            <a:r>
              <a:rPr lang="en-US" dirty="0" err="1"/>
              <a:t>NaNs</a:t>
            </a:r>
            <a:endParaRPr lang="en-US" dirty="0"/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7831804" y="1655853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4" name="Rectangle 10"/>
          <p:cNvSpPr>
            <a:spLocks/>
          </p:cNvSpPr>
          <p:nvPr/>
        </p:nvSpPr>
        <p:spPr bwMode="auto">
          <a:xfrm>
            <a:off x="7831804" y="2382749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7832182" y="2743201"/>
            <a:ext cx="440825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6" name="Rectangle 12"/>
          <p:cNvSpPr>
            <a:spLocks/>
          </p:cNvSpPr>
          <p:nvPr/>
        </p:nvSpPr>
        <p:spPr bwMode="auto">
          <a:xfrm>
            <a:off x="7831804" y="3785171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7832182" y="4166171"/>
            <a:ext cx="440825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8" name="Rectangle 14"/>
          <p:cNvSpPr>
            <a:spLocks/>
          </p:cNvSpPr>
          <p:nvPr/>
        </p:nvSpPr>
        <p:spPr bwMode="auto">
          <a:xfrm>
            <a:off x="7850437" y="5653357"/>
            <a:ext cx="972638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  <p:extLst>
      <p:ext uri="{BB962C8B-B14F-4D97-AF65-F5344CB8AC3E}">
        <p14:creationId xmlns:p14="http://schemas.microsoft.com/office/powerpoint/2010/main" val="232071153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What is 1011.101</a:t>
            </a:r>
            <a:r>
              <a:rPr lang="en-US" baseline="-25000" dirty="0"/>
              <a:t>2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34328321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Floating Point in C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C Guarantees Two Levels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>
                <a:latin typeface="Courier New" pitchFamily="49" charset="0"/>
              </a:rPr>
              <a:t>float</a:t>
            </a:r>
            <a:r>
              <a:rPr lang="en-US"/>
              <a:t>	single precision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>
                <a:latin typeface="Courier New" pitchFamily="49" charset="0"/>
              </a:rPr>
              <a:t>double</a:t>
            </a:r>
            <a:r>
              <a:rPr lang="en-US"/>
              <a:t>	double precision</a:t>
            </a:r>
          </a:p>
          <a:p>
            <a:pPr eaLnBrk="1" hangingPunct="1">
              <a:defRPr/>
            </a:pPr>
            <a:r>
              <a:rPr lang="en-US"/>
              <a:t>Conversions</a:t>
            </a:r>
          </a:p>
          <a:p>
            <a:pPr lvl="1" eaLnBrk="1" hangingPunct="1">
              <a:defRPr/>
            </a:pPr>
            <a:r>
              <a:rPr lang="en-US"/>
              <a:t>Casting between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float</a:t>
            </a:r>
            <a:r>
              <a:rPr lang="en-US"/>
              <a:t>, and </a:t>
            </a:r>
            <a:r>
              <a:rPr lang="en-US">
                <a:latin typeface="Courier New" pitchFamily="49" charset="0"/>
              </a:rPr>
              <a:t>double</a:t>
            </a:r>
            <a:r>
              <a:rPr lang="en-US"/>
              <a:t> changes numeric values</a:t>
            </a:r>
          </a:p>
          <a:p>
            <a:pPr lvl="1" eaLnBrk="1" hangingPunct="1">
              <a:defRPr/>
            </a:pPr>
            <a:r>
              <a:rPr lang="en-US"/>
              <a:t> </a:t>
            </a:r>
            <a:r>
              <a:rPr lang="en-US">
                <a:latin typeface="Courier New" pitchFamily="49" charset="0"/>
              </a:rPr>
              <a:t>Double</a:t>
            </a:r>
            <a:r>
              <a:rPr lang="en-US"/>
              <a:t> or </a:t>
            </a:r>
            <a:r>
              <a:rPr lang="en-US">
                <a:latin typeface="Courier New" pitchFamily="49" charset="0"/>
              </a:rPr>
              <a:t>float</a:t>
            </a:r>
            <a:r>
              <a:rPr lang="en-US"/>
              <a:t> to </a:t>
            </a:r>
            <a:r>
              <a:rPr lang="en-US">
                <a:latin typeface="Courier New" pitchFamily="49" charset="0"/>
              </a:rPr>
              <a:t>int</a:t>
            </a:r>
            <a:endParaRPr lang="en-US"/>
          </a:p>
          <a:p>
            <a:pPr lvl="2" eaLnBrk="1" hangingPunct="1">
              <a:defRPr/>
            </a:pPr>
            <a:r>
              <a:rPr lang="en-US"/>
              <a:t>Truncates fractional part</a:t>
            </a:r>
          </a:p>
          <a:p>
            <a:pPr lvl="2" eaLnBrk="1" hangingPunct="1">
              <a:defRPr/>
            </a:pPr>
            <a:r>
              <a:rPr lang="en-US"/>
              <a:t>Like rounding toward zero</a:t>
            </a:r>
          </a:p>
          <a:p>
            <a:pPr lvl="2" eaLnBrk="1" hangingPunct="1">
              <a:defRPr/>
            </a:pPr>
            <a:r>
              <a:rPr lang="en-US"/>
              <a:t>Not defined when out of range</a:t>
            </a:r>
          </a:p>
          <a:p>
            <a:pPr lvl="3" eaLnBrk="1" hangingPunct="1">
              <a:defRPr/>
            </a:pPr>
            <a:r>
              <a:rPr lang="en-US"/>
              <a:t>Generally saturates to TMin or TMax</a:t>
            </a:r>
          </a:p>
          <a:p>
            <a:pPr lvl="1" eaLnBrk="1" hangingPunct="1">
              <a:defRPr/>
            </a:pPr>
            <a:r>
              <a:rPr lang="en-US"/>
              <a:t>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 to </a:t>
            </a:r>
            <a:r>
              <a:rPr lang="en-US">
                <a:latin typeface="Courier New" pitchFamily="49" charset="0"/>
              </a:rPr>
              <a:t>double</a:t>
            </a:r>
            <a:endParaRPr lang="en-US"/>
          </a:p>
          <a:p>
            <a:pPr lvl="2" eaLnBrk="1" hangingPunct="1">
              <a:defRPr/>
            </a:pPr>
            <a:r>
              <a:rPr lang="en-US"/>
              <a:t>Exact conversion, as long as int has </a:t>
            </a:r>
            <a:r>
              <a:rPr lang="en-US">
                <a:latin typeface="Courier New" pitchFamily="49" charset="0"/>
              </a:rPr>
              <a:t>≤</a:t>
            </a:r>
            <a:r>
              <a:rPr lang="en-US"/>
              <a:t> 53-bit word size</a:t>
            </a:r>
          </a:p>
          <a:p>
            <a:pPr lvl="1" eaLnBrk="1" hangingPunct="1">
              <a:defRPr/>
            </a:pPr>
            <a:r>
              <a:rPr lang="en-US"/>
              <a:t>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 to </a:t>
            </a:r>
            <a:r>
              <a:rPr lang="en-US">
                <a:latin typeface="Courier New" pitchFamily="49" charset="0"/>
              </a:rPr>
              <a:t>float</a:t>
            </a:r>
            <a:endParaRPr lang="en-US"/>
          </a:p>
          <a:p>
            <a:pPr lvl="2" eaLnBrk="1" hangingPunct="1">
              <a:defRPr/>
            </a:pPr>
            <a:r>
              <a:rPr lang="en-US"/>
              <a:t>Will round according to rounding mode</a:t>
            </a:r>
          </a:p>
          <a:p>
            <a:pPr eaLnBrk="1" hangingPunct="1">
              <a:defRPr/>
            </a:pPr>
            <a:endParaRPr lang="en-US" sz="1800" b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39E90E18-BF10-4D62-BD68-B4F89F016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398712"/>
            <a:ext cx="7924800" cy="407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lvl="5"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	</a:t>
            </a:r>
            <a:r>
              <a:rPr lang="en-US" altLang="en-US" dirty="0"/>
              <a:t>No: 24 bit significand</a:t>
            </a:r>
            <a:endParaRPr lang="en-US" altLang="en-US" dirty="0">
              <a:latin typeface="Courier New" pitchFamily="49" charset="0"/>
            </a:endParaRPr>
          </a:p>
          <a:p>
            <a:pPr lvl="5"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	</a:t>
            </a:r>
            <a:r>
              <a:rPr lang="en-US" altLang="en-US" dirty="0"/>
              <a:t>Yes: 53 bit significand</a:t>
            </a:r>
            <a:endParaRPr lang="en-US" altLang="en-US" dirty="0">
              <a:latin typeface="Courier New" pitchFamily="49" charset="0"/>
            </a:endParaRPr>
          </a:p>
          <a:p>
            <a:pPr marL="3200400" lvl="7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/>
              <a:t>Yes: increases precision</a:t>
            </a:r>
            <a:endParaRPr lang="en-US" altLang="en-US" dirty="0">
              <a:latin typeface="Courier New" pitchFamily="49" charset="0"/>
            </a:endParaRPr>
          </a:p>
          <a:p>
            <a:pPr lvl="4"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No: loses precision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 			</a:t>
            </a:r>
            <a:r>
              <a:rPr lang="en-US" altLang="en-US" dirty="0"/>
              <a:t>Yes: Just change sign bit</a:t>
            </a:r>
            <a:endParaRPr lang="en-US" altLang="en-US" dirty="0">
              <a:latin typeface="Courier New" pitchFamily="49" charset="0"/>
            </a:endParaRPr>
          </a:p>
          <a:p>
            <a:pPr marL="1828800" lvl="4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No: 2/3 == 0</a:t>
            </a:r>
            <a:endParaRPr lang="en-US" altLang="en-US" dirty="0">
              <a:latin typeface="Courier New" pitchFamily="49" charset="0"/>
            </a:endParaRPr>
          </a:p>
          <a:p>
            <a:pPr lvl="7"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/>
              <a:t>Yes!</a:t>
            </a:r>
            <a:endParaRPr lang="en-US" altLang="en-US" dirty="0">
              <a:latin typeface="Courier New" pitchFamily="49" charset="0"/>
            </a:endParaRPr>
          </a:p>
          <a:p>
            <a:pPr marL="2286000" lvl="5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Yes!</a:t>
            </a:r>
            <a:endParaRPr lang="en-US" altLang="en-US" dirty="0">
              <a:latin typeface="Courier New" pitchFamily="49" charset="0"/>
            </a:endParaRPr>
          </a:p>
          <a:p>
            <a:pPr marL="1828800" lvl="4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Yes!</a:t>
            </a:r>
            <a:endParaRPr lang="en-US" altLang="en-US" dirty="0">
              <a:latin typeface="Courier New" pitchFamily="49" charset="0"/>
            </a:endParaRPr>
          </a:p>
          <a:p>
            <a:pPr marL="1828800" lvl="4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No: Not associative</a:t>
            </a:r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990600" y="2398712"/>
            <a:ext cx="7924800" cy="407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== (int)(float) x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== (int)(double) x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f == (float)(double) f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== (float) d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f == -(-f)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2/3 == 2/3.0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&lt; 0.0 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((d*2) &lt; 0.0)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&gt; f  </a:t>
            </a:r>
            <a:r>
              <a:rPr lang="en-US" altLang="en-US" dirty="0">
                <a:latin typeface="Symbol" pitchFamily="18" charset="2"/>
              </a:rPr>
              <a:t></a:t>
            </a:r>
            <a:r>
              <a:rPr lang="en-US" altLang="en-US" dirty="0">
                <a:latin typeface="Courier New" pitchFamily="49" charset="0"/>
              </a:rPr>
              <a:t>-f &gt; -d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* d &gt;= 0.0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d+f</a:t>
            </a:r>
            <a:r>
              <a:rPr lang="en-US" altLang="en-US" dirty="0">
                <a:latin typeface="Courier New" pitchFamily="49" charset="0"/>
              </a:rPr>
              <a:t>)-d == f</a:t>
            </a:r>
            <a:endParaRPr lang="en-US" altLang="en-US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Answers to Floating-Point Puzzles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209801" y="1027112"/>
            <a:ext cx="2613025" cy="12144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1"/>
                </a:solidFill>
                <a:latin typeface="Courier New" pitchFamily="49" charset="0"/>
              </a:rPr>
              <a:t>int x = …;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1"/>
                </a:solidFill>
                <a:latin typeface="Courier New" pitchFamily="49" charset="0"/>
              </a:rPr>
              <a:t>float f = …;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1"/>
                </a:solidFill>
                <a:latin typeface="Courier New" pitchFamily="49" charset="0"/>
              </a:rPr>
              <a:t>double d = …;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5334000" y="1219200"/>
            <a:ext cx="1895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/>
              <a:t>Assume neither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d</a:t>
            </a:r>
            <a:r>
              <a:rPr lang="en-US" altLang="en-US" dirty="0"/>
              <a:t> nor </a:t>
            </a:r>
            <a:r>
              <a:rPr lang="en-US" altLang="en-US" dirty="0">
                <a:latin typeface="Courier New" pitchFamily="49" charset="0"/>
              </a:rPr>
              <a:t>f</a:t>
            </a:r>
            <a:r>
              <a:rPr lang="en-US" altLang="en-US" dirty="0"/>
              <a:t> is NAN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Ariane 5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/>
              <a:t>Exploded 37 seconds after liftoff</a:t>
            </a:r>
          </a:p>
          <a:p>
            <a:pPr lvl="1" eaLnBrk="1" hangingPunct="1">
              <a:defRPr/>
            </a:pPr>
            <a:r>
              <a:rPr lang="en-US" dirty="0"/>
              <a:t>Cargo worth $500 million</a:t>
            </a:r>
          </a:p>
          <a:p>
            <a:pPr eaLnBrk="1" hangingPunct="1">
              <a:defRPr/>
            </a:pPr>
            <a:r>
              <a:rPr lang="en-US" dirty="0"/>
              <a:t>Why</a:t>
            </a:r>
          </a:p>
          <a:p>
            <a:pPr lvl="1" eaLnBrk="1" hangingPunct="1">
              <a:defRPr/>
            </a:pPr>
            <a:r>
              <a:rPr lang="en-US" dirty="0"/>
              <a:t>Computed horizontal velocity as </a:t>
            </a:r>
            <a:br>
              <a:rPr lang="en-US" dirty="0"/>
            </a:br>
            <a:r>
              <a:rPr lang="en-US" dirty="0"/>
              <a:t>floating-point number</a:t>
            </a:r>
          </a:p>
          <a:p>
            <a:pPr lvl="1" eaLnBrk="1" hangingPunct="1">
              <a:defRPr/>
            </a:pPr>
            <a:r>
              <a:rPr lang="en-US" dirty="0"/>
              <a:t>Converted to 16-bit integer</a:t>
            </a:r>
          </a:p>
          <a:p>
            <a:pPr lvl="1" eaLnBrk="1" hangingPunct="1">
              <a:defRPr/>
            </a:pPr>
            <a:r>
              <a:rPr lang="en-US" dirty="0"/>
              <a:t>Worked OK for Ariane 4</a:t>
            </a:r>
          </a:p>
          <a:p>
            <a:pPr lvl="1" eaLnBrk="1" hangingPunct="1">
              <a:defRPr/>
            </a:pPr>
            <a:r>
              <a:rPr lang="en-US" dirty="0"/>
              <a:t>Overflowed for Ariane 5</a:t>
            </a:r>
          </a:p>
          <a:p>
            <a:pPr lvl="2" eaLnBrk="1" hangingPunct="1">
              <a:defRPr/>
            </a:pPr>
            <a:r>
              <a:rPr lang="en-US" dirty="0"/>
              <a:t>Used same software</a:t>
            </a:r>
          </a:p>
          <a:p>
            <a:pPr lvl="1" eaLnBrk="1" hangingPunct="1">
              <a:defRPr/>
            </a:pPr>
            <a:endParaRPr lang="en-US" dirty="0"/>
          </a:p>
        </p:txBody>
      </p:sp>
      <p:pic>
        <p:nvPicPr>
          <p:cNvPr id="32772" name="Picture 4" descr="ariane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676400"/>
            <a:ext cx="416083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/>
              <a:t>IEEE floating point has clear mathematical  properties</a:t>
            </a:r>
          </a:p>
          <a:p>
            <a:pPr lvl="1" eaLnBrk="1" hangingPunct="1">
              <a:defRPr/>
            </a:pPr>
            <a:r>
              <a:rPr lang="en-US"/>
              <a:t>Represents numbers of form </a:t>
            </a:r>
            <a:r>
              <a:rPr lang="en-US" i="1"/>
              <a:t>M</a:t>
            </a:r>
            <a:r>
              <a:rPr lang="en-US"/>
              <a:t> </a:t>
            </a:r>
            <a:r>
              <a:rPr lang="en-US" b="0"/>
              <a:t>X</a:t>
            </a:r>
            <a:r>
              <a:rPr lang="en-US"/>
              <a:t> 2</a:t>
            </a:r>
            <a:r>
              <a:rPr lang="en-US" i="1" baseline="30000"/>
              <a:t>E</a:t>
            </a:r>
            <a:endParaRPr lang="en-US"/>
          </a:p>
          <a:p>
            <a:pPr lvl="1" eaLnBrk="1" hangingPunct="1">
              <a:defRPr/>
            </a:pPr>
            <a:r>
              <a:rPr lang="en-US"/>
              <a:t>Can reason about operations independent of implementation</a:t>
            </a:r>
          </a:p>
          <a:p>
            <a:pPr lvl="2" eaLnBrk="1" hangingPunct="1">
              <a:defRPr/>
            </a:pPr>
            <a:r>
              <a:rPr lang="en-US"/>
              <a:t>As if computed with perfect precision and then rounded</a:t>
            </a:r>
          </a:p>
          <a:p>
            <a:pPr lvl="1" eaLnBrk="1" hangingPunct="1">
              <a:defRPr/>
            </a:pPr>
            <a:r>
              <a:rPr lang="en-US"/>
              <a:t>Not the same as real arithmetic</a:t>
            </a:r>
          </a:p>
          <a:p>
            <a:pPr lvl="2" eaLnBrk="1" hangingPunct="1">
              <a:defRPr/>
            </a:pPr>
            <a:r>
              <a:rPr lang="en-US"/>
              <a:t>Violates associativity/distributivity</a:t>
            </a:r>
          </a:p>
          <a:p>
            <a:pPr lvl="2" eaLnBrk="1" hangingPunct="1">
              <a:defRPr/>
            </a:pPr>
            <a:r>
              <a:rPr lang="en-US"/>
              <a:t>Makes life difficult for compilers &amp; serious numerical applications programmers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5638800" y="1079501"/>
          <a:ext cx="584200" cy="2129801"/>
        </p:xfrm>
        <a:graphic>
          <a:graphicData uri="http://schemas.openxmlformats.org/drawingml/2006/table">
            <a:tbl>
              <a:tblPr/>
              <a:tblGrid>
                <a:gridCol w="58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5105400" y="3733800"/>
          <a:ext cx="660400" cy="1727200"/>
        </p:xfrm>
        <a:graphic>
          <a:graphicData uri="http://schemas.openxmlformats.org/drawingml/2006/table">
            <a:tbl>
              <a:tblPr/>
              <a:tblGrid>
                <a:gridCol w="66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158771"/>
              </p:ext>
            </p:extLst>
          </p:nvPr>
        </p:nvGraphicFramePr>
        <p:xfrm>
          <a:off x="2425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384" name="Rectangle 96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7729539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Fractional Binary Numbers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Representation</a:t>
            </a:r>
            <a:endParaRPr lang="en-US" dirty="0"/>
          </a:p>
          <a:p>
            <a:pPr lvl="1"/>
            <a:r>
              <a:rPr lang="en-US" dirty="0"/>
              <a:t>Bits to right of “binary point” represent fractional powers of 2</a:t>
            </a:r>
          </a:p>
          <a:p>
            <a:pPr lvl="1"/>
            <a:r>
              <a:rPr lang="en-US" dirty="0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5564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5029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4479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3302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2552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3635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5822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5810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5808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5799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5865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58102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325537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Fractional Binary Numbers: Examples</a:t>
            </a:r>
          </a:p>
        </p:txBody>
      </p:sp>
      <p:sp>
        <p:nvSpPr>
          <p:cNvPr id="15367" name="Rectangle 7"/>
          <p:cNvSpPr>
            <a:spLocks/>
          </p:cNvSpPr>
          <p:nvPr/>
        </p:nvSpPr>
        <p:spPr bwMode="auto">
          <a:xfrm>
            <a:off x="762000" y="1397000"/>
            <a:ext cx="8382000" cy="5232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54000" indent="-254000" algn="l">
              <a:spcBef>
                <a:spcPts val="575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Value	Representation</a:t>
            </a: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>
                <a:latin typeface="Calibri"/>
                <a:ea typeface="Monaco" charset="0"/>
                <a:cs typeface="Calibri"/>
                <a:sym typeface="Monaco" charset="0"/>
              </a:rPr>
              <a:t>5 3/4</a:t>
            </a: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101.11</a:t>
            </a:r>
            <a:r>
              <a:rPr lang="en-US" sz="2000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dirty="0"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 	</a:t>
            </a:r>
            <a:r>
              <a:rPr lang="en-US" sz="2000" dirty="0">
                <a:latin typeface="Calibri"/>
                <a:ea typeface="Monaco" charset="0"/>
                <a:cs typeface="Calibri"/>
                <a:sym typeface="Monaco" charset="0"/>
              </a:rPr>
              <a:t>2 7/8</a:t>
            </a: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10.111</a:t>
            </a:r>
            <a:r>
              <a:rPr lang="en-US" sz="2000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dirty="0"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 	</a:t>
            </a:r>
            <a:r>
              <a:rPr lang="en-US" sz="2000" dirty="0">
                <a:latin typeface="Calibri"/>
                <a:ea typeface="Monaco" charset="0"/>
                <a:cs typeface="Calibri"/>
                <a:sym typeface="Monaco" charset="0"/>
              </a:rPr>
              <a:t>1 7/16</a:t>
            </a: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1.0111</a:t>
            </a:r>
            <a:r>
              <a:rPr lang="en-US" sz="2000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dirty="0"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4100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Observations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Divide by 2 by shifting right (unsigned)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Multiply by 2 by shifting left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Numbers of form 0.111111…</a:t>
            </a:r>
            <a:r>
              <a:rPr lang="en-US" sz="2000" baseline="-6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 are just below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1/2 + 1/4 + 1/8 + … + 1/2</a:t>
            </a:r>
            <a:r>
              <a:rPr lang="en-US" sz="2000" baseline="3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i</a:t>
            </a:r>
            <a:r>
              <a:rPr lang="en-US" sz="2000" dirty="0"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 + … ➙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Use notation 1.0 – ε</a:t>
            </a:r>
          </a:p>
        </p:txBody>
      </p:sp>
    </p:spTree>
    <p:extLst>
      <p:ext uri="{BB962C8B-B14F-4D97-AF65-F5344CB8AC3E}">
        <p14:creationId xmlns:p14="http://schemas.microsoft.com/office/powerpoint/2010/main" val="155858727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Representable Numbers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/>
              <a:t>Limitation #1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Can only exactly represent numbers of the form x/2</a:t>
            </a:r>
            <a:r>
              <a:rPr lang="en-US" baseline="32000" dirty="0"/>
              <a:t>k</a:t>
            </a:r>
            <a:endParaRPr lang="en-US" dirty="0"/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Other rational numbers have repeating bit representations</a:t>
            </a:r>
          </a:p>
          <a:p>
            <a:pPr lvl="4">
              <a:tabLst>
                <a:tab pos="1828800" algn="l"/>
              </a:tabLst>
            </a:pPr>
            <a:endParaRPr lang="en-US" sz="200" dirty="0"/>
          </a:p>
          <a:p>
            <a:pPr lvl="1">
              <a:tabLst>
                <a:tab pos="1828800" algn="l"/>
              </a:tabLst>
            </a:pPr>
            <a:r>
              <a:rPr lang="en-US" dirty="0"/>
              <a:t>Value	Representation</a:t>
            </a: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1/3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0.0101010101[01]…</a:t>
            </a:r>
            <a:r>
              <a:rPr lang="en-US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1/5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0.001100110011[0011]…</a:t>
            </a:r>
            <a:r>
              <a:rPr lang="en-US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1/10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0.0001100110011[0011]…</a:t>
            </a:r>
            <a:r>
              <a:rPr lang="en-US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baseline="-6000" dirty="0">
              <a:latin typeface="Courier New"/>
              <a:cs typeface="Courier New"/>
              <a:sym typeface="Monaco" charset="0"/>
            </a:endParaRP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Limitation #2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Just one setting of binary point within the </a:t>
            </a:r>
            <a:r>
              <a:rPr lang="en-US" i="1" dirty="0"/>
              <a:t>w </a:t>
            </a:r>
            <a:r>
              <a:rPr lang="en-US" dirty="0"/>
              <a:t>bits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Limited range of numbers (very small values?  very large?)</a:t>
            </a:r>
            <a:endParaRPr lang="en-US" dirty="0">
              <a:latin typeface="Monaco" charset="0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5605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IEEE Floating Point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IEEE Standard 754</a:t>
            </a:r>
          </a:p>
          <a:p>
            <a:pPr lvl="1" eaLnBrk="1" hangingPunct="1">
              <a:defRPr/>
            </a:pPr>
            <a:r>
              <a:rPr lang="en-US"/>
              <a:t>Established in 1985 as uniform standard for floating-point arithmetic</a:t>
            </a:r>
          </a:p>
          <a:p>
            <a:pPr lvl="2" eaLnBrk="1" hangingPunct="1">
              <a:defRPr/>
            </a:pPr>
            <a:r>
              <a:rPr lang="en-US"/>
              <a:t>Before that, many idiosyncratic formats</a:t>
            </a:r>
          </a:p>
          <a:p>
            <a:pPr lvl="1" eaLnBrk="1" hangingPunct="1">
              <a:defRPr/>
            </a:pPr>
            <a:r>
              <a:rPr lang="en-US"/>
              <a:t>Supported by all major CPUs</a:t>
            </a:r>
          </a:p>
          <a:p>
            <a:pPr eaLnBrk="1" hangingPunct="1">
              <a:defRPr/>
            </a:pPr>
            <a:r>
              <a:rPr lang="en-US"/>
              <a:t>Driven by numerical concerns</a:t>
            </a:r>
          </a:p>
          <a:p>
            <a:pPr lvl="1" eaLnBrk="1" hangingPunct="1">
              <a:defRPr/>
            </a:pPr>
            <a:r>
              <a:rPr lang="en-US"/>
              <a:t>Nice standards for rounding, overflow, underflow</a:t>
            </a:r>
          </a:p>
          <a:p>
            <a:pPr lvl="1" eaLnBrk="1" hangingPunct="1">
              <a:defRPr/>
            </a:pPr>
            <a:r>
              <a:rPr lang="en-US"/>
              <a:t>Hard to make go fast</a:t>
            </a:r>
          </a:p>
          <a:p>
            <a:pPr lvl="2" eaLnBrk="1" hangingPunct="1">
              <a:defRPr/>
            </a:pPr>
            <a:r>
              <a:rPr lang="en-US"/>
              <a:t>Numerical analysts predominated over hardware types in defining standard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Floating-Point Representation</a:t>
            </a:r>
          </a:p>
        </p:txBody>
      </p:sp>
      <p:sp>
        <p:nvSpPr>
          <p:cNvPr id="113666" name="Rectangle 2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23838" indent="-223838" defTabSz="895350" eaLnBrk="1" hangingPunct="1">
              <a:lnSpc>
                <a:spcPct val="85000"/>
              </a:lnSpc>
              <a:defRPr/>
            </a:pPr>
            <a:r>
              <a:rPr lang="en-US" dirty="0"/>
              <a:t>Numerical Form</a:t>
            </a:r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b="0" dirty="0">
                <a:solidFill>
                  <a:schemeClr val="hlink"/>
                </a:solidFill>
                <a:latin typeface="Times"/>
              </a:rPr>
              <a:t>–</a:t>
            </a:r>
            <a:r>
              <a:rPr lang="en-US" b="0" dirty="0">
                <a:solidFill>
                  <a:schemeClr val="hlink"/>
                </a:solidFill>
              </a:rPr>
              <a:t>1</a:t>
            </a:r>
            <a:r>
              <a:rPr lang="en-US" b="0" i="1" baseline="30000" dirty="0">
                <a:solidFill>
                  <a:schemeClr val="hlink"/>
                </a:solidFill>
              </a:rPr>
              <a:t>s</a:t>
            </a:r>
            <a:r>
              <a:rPr lang="en-US" b="0" i="1" dirty="0">
                <a:solidFill>
                  <a:schemeClr val="hlink"/>
                </a:solidFill>
              </a:rPr>
              <a:t> M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</a:t>
            </a:r>
          </a:p>
          <a:p>
            <a:pPr marL="839788" lvl="2" indent="-165100" defTabSz="895350" eaLnBrk="1" hangingPunct="1">
              <a:lnSpc>
                <a:spcPct val="97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Sign bit </a:t>
            </a:r>
            <a:r>
              <a:rPr lang="en-US" i="1" dirty="0">
                <a:solidFill>
                  <a:schemeClr val="hlink"/>
                </a:solidFill>
              </a:rPr>
              <a:t>s</a:t>
            </a:r>
            <a:r>
              <a:rPr lang="en-US" dirty="0">
                <a:solidFill>
                  <a:schemeClr val="tx1"/>
                </a:solidFill>
              </a:rPr>
              <a:t> determines whether number is negative or positive</a:t>
            </a:r>
          </a:p>
          <a:p>
            <a:pPr marL="839788" lvl="2" indent="-165100" defTabSz="895350" eaLnBrk="1" hangingPunct="1">
              <a:lnSpc>
                <a:spcPct val="97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Significand </a:t>
            </a:r>
            <a:r>
              <a:rPr lang="en-US" i="1" dirty="0">
                <a:solidFill>
                  <a:schemeClr val="hlink"/>
                </a:solidFill>
              </a:rPr>
              <a:t>M  </a:t>
            </a:r>
            <a:r>
              <a:rPr lang="en-US" dirty="0">
                <a:solidFill>
                  <a:schemeClr val="tx1"/>
                </a:solidFill>
              </a:rPr>
              <a:t>normally a fractional value in range [1.0,2.0).</a:t>
            </a:r>
          </a:p>
          <a:p>
            <a:pPr marL="839788" lvl="2" indent="-165100" defTabSz="895350" eaLnBrk="1" hangingPunct="1">
              <a:lnSpc>
                <a:spcPct val="97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Exponent </a:t>
            </a:r>
            <a:r>
              <a:rPr lang="en-US" i="1" dirty="0">
                <a:solidFill>
                  <a:schemeClr val="hlink"/>
                </a:solidFill>
              </a:rPr>
              <a:t>E</a:t>
            </a:r>
            <a:r>
              <a:rPr lang="en-US" dirty="0">
                <a:solidFill>
                  <a:schemeClr val="tx1"/>
                </a:solidFill>
              </a:rPr>
              <a:t> weights value by a power of two</a:t>
            </a:r>
          </a:p>
          <a:p>
            <a:pPr marL="223838" indent="-223838" defTabSz="895350" eaLnBrk="1" hangingPunct="1">
              <a:lnSpc>
                <a:spcPct val="85000"/>
              </a:lnSpc>
              <a:defRPr/>
            </a:pPr>
            <a:r>
              <a:rPr lang="en-US" dirty="0"/>
              <a:t>Encoding</a:t>
            </a:r>
          </a:p>
          <a:p>
            <a:pPr marL="223838" indent="-223838" defTabSz="895350" eaLnBrk="1" hangingPunct="1">
              <a:lnSpc>
                <a:spcPct val="85000"/>
              </a:lnSpc>
              <a:defRPr/>
            </a:pPr>
            <a:endParaRPr lang="en-US" dirty="0"/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dirty="0" err="1"/>
              <a:t>MSB</a:t>
            </a:r>
            <a:r>
              <a:rPr lang="en-US" dirty="0"/>
              <a:t> is sign bit</a:t>
            </a:r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dirty="0" err="1">
                <a:latin typeface="Courier New" pitchFamily="49" charset="0"/>
              </a:rPr>
              <a:t>exp</a:t>
            </a:r>
            <a:r>
              <a:rPr lang="en-US" dirty="0"/>
              <a:t> field encodes </a:t>
            </a:r>
            <a:r>
              <a:rPr lang="en-US" i="1" dirty="0">
                <a:solidFill>
                  <a:schemeClr val="hlink"/>
                </a:solidFill>
              </a:rPr>
              <a:t>E</a:t>
            </a:r>
            <a:r>
              <a:rPr lang="en-US" dirty="0">
                <a:solidFill>
                  <a:schemeClr val="hlink"/>
                </a:solidFill>
              </a:rPr>
              <a:t> (emphasis on “encodes”)</a:t>
            </a:r>
            <a:endParaRPr lang="en-US" i="1" dirty="0">
              <a:solidFill>
                <a:schemeClr val="hlink"/>
              </a:solidFill>
            </a:endParaRPr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dirty="0" err="1">
                <a:latin typeface="Courier New" pitchFamily="49" charset="0"/>
              </a:rPr>
              <a:t>frac</a:t>
            </a:r>
            <a:r>
              <a:rPr lang="en-US" dirty="0"/>
              <a:t> field encodes </a:t>
            </a:r>
            <a:r>
              <a:rPr lang="en-US" i="1" dirty="0">
                <a:solidFill>
                  <a:schemeClr val="hlink"/>
                </a:solidFill>
              </a:rPr>
              <a:t>M</a:t>
            </a:r>
            <a:r>
              <a:rPr lang="en-US" dirty="0">
                <a:solidFill>
                  <a:schemeClr val="hlink"/>
                </a:solidFill>
              </a:rPr>
              <a:t> (likewise)</a:t>
            </a:r>
            <a:endParaRPr lang="en-US" dirty="0"/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2819400" y="3378200"/>
            <a:ext cx="355600" cy="3556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s</a:t>
            </a: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3200400" y="3378200"/>
            <a:ext cx="21082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exp</a:t>
            </a:r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5334000" y="3378200"/>
            <a:ext cx="4470400" cy="355600"/>
          </a:xfrm>
          <a:prstGeom prst="rect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frac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Precision Options (Not to Scale)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Single precision: 32 bits</a:t>
            </a:r>
          </a:p>
          <a:p>
            <a:pPr>
              <a:spcBef>
                <a:spcPts val="10000"/>
              </a:spcBef>
            </a:pPr>
            <a:r>
              <a:rPr lang="en-US" dirty="0"/>
              <a:t>Double precision: 64 bits</a:t>
            </a:r>
          </a:p>
          <a:p>
            <a:pPr>
              <a:spcBef>
                <a:spcPts val="10000"/>
              </a:spcBef>
            </a:pPr>
            <a:r>
              <a:rPr lang="en-US" dirty="0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480398"/>
              </p:ext>
            </p:extLst>
          </p:nvPr>
        </p:nvGraphicFramePr>
        <p:xfrm>
          <a:off x="2400300" y="1993900"/>
          <a:ext cx="5448300" cy="1016000"/>
        </p:xfrm>
        <a:graphic>
          <a:graphicData uri="http://schemas.openxmlformats.org/drawingml/2006/table">
            <a:tbl>
              <a:tblPr/>
              <a:tblGrid>
                <a:gridCol w="281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04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 8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23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959738"/>
              </p:ext>
            </p:extLst>
          </p:nvPr>
        </p:nvGraphicFramePr>
        <p:xfrm>
          <a:off x="2400300" y="35052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11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52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50035"/>
              </p:ext>
            </p:extLst>
          </p:nvPr>
        </p:nvGraphicFramePr>
        <p:xfrm>
          <a:off x="2400300" y="5105400"/>
          <a:ext cx="84963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15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63 or 64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26293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10254</TotalTime>
  <Pages>35</Pages>
  <Words>1455</Words>
  <Application>Microsoft Office PowerPoint</Application>
  <PresentationFormat>Widescreen</PresentationFormat>
  <Paragraphs>516</Paragraphs>
  <Slides>33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9" baseType="lpstr">
      <vt:lpstr>Calibri</vt:lpstr>
      <vt:lpstr>Calibri Bold</vt:lpstr>
      <vt:lpstr>Calibri Bold Italic</vt:lpstr>
      <vt:lpstr>Calibri Italic</vt:lpstr>
      <vt:lpstr>Century Gothic</vt:lpstr>
      <vt:lpstr>Courier New</vt:lpstr>
      <vt:lpstr>Courier New Bold</vt:lpstr>
      <vt:lpstr>Helvetica</vt:lpstr>
      <vt:lpstr>Monaco</vt:lpstr>
      <vt:lpstr>Symbol</vt:lpstr>
      <vt:lpstr>Times</vt:lpstr>
      <vt:lpstr>Times New Roman</vt:lpstr>
      <vt:lpstr>Wingdings</vt:lpstr>
      <vt:lpstr>Wingdings 2</vt:lpstr>
      <vt:lpstr>class02</vt:lpstr>
      <vt:lpstr>Worksheet</vt:lpstr>
      <vt:lpstr>Floating Point </vt:lpstr>
      <vt:lpstr>Floating-Point Puzzles</vt:lpstr>
      <vt:lpstr>Fractional binary numbers</vt:lpstr>
      <vt:lpstr>Fractional Binary Numbers</vt:lpstr>
      <vt:lpstr>Fractional Binary Numbers: Examples</vt:lpstr>
      <vt:lpstr>Representable Numbers</vt:lpstr>
      <vt:lpstr>IEEE Floating Point</vt:lpstr>
      <vt:lpstr>Floating-Point Representation</vt:lpstr>
      <vt:lpstr>Precision Options (Not to Scale)</vt:lpstr>
      <vt:lpstr>“Normalized” Values</vt:lpstr>
      <vt:lpstr>Normalized Encoding Example </vt:lpstr>
      <vt:lpstr>Denormalized Values</vt:lpstr>
      <vt:lpstr>Special Values</vt:lpstr>
      <vt:lpstr>Visualization: Floating-Point Encodings</vt:lpstr>
      <vt:lpstr>Tiny Floating-Point Example</vt:lpstr>
      <vt:lpstr>Values Related to the Exponent</vt:lpstr>
      <vt:lpstr>Dynamic Range</vt:lpstr>
      <vt:lpstr>Distribution of Values</vt:lpstr>
      <vt:lpstr>Distribution of Values (close-up view)</vt:lpstr>
      <vt:lpstr>Interesting Numbers</vt:lpstr>
      <vt:lpstr>Special Properties of Encoding</vt:lpstr>
      <vt:lpstr>Floating Point Operations: Basic Idea</vt:lpstr>
      <vt:lpstr>Rounding</vt:lpstr>
      <vt:lpstr>Closer Look at Round-To-Even</vt:lpstr>
      <vt:lpstr>Rounding Binary Numbers</vt:lpstr>
      <vt:lpstr>FP Multiplication</vt:lpstr>
      <vt:lpstr>FP Addition</vt:lpstr>
      <vt:lpstr>Mathematical Properties of FP Add</vt:lpstr>
      <vt:lpstr>Mathematical Properties of FP Mult</vt:lpstr>
      <vt:lpstr>Floating Point in C</vt:lpstr>
      <vt:lpstr>Answers to Floating-Point Puzzles</vt:lpstr>
      <vt:lpstr>Ariane 5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Floating Point</dc:title>
  <dc:subject/>
  <dc:creator>Randal E. Bryant and David R. O'Hallaron</dc:creator>
  <cp:keywords/>
  <dc:description/>
  <cp:lastModifiedBy>Kuenning</cp:lastModifiedBy>
  <cp:revision>93</cp:revision>
  <cp:lastPrinted>2020-01-19T07:56:36Z</cp:lastPrinted>
  <dcterms:created xsi:type="dcterms:W3CDTF">1998-08-11T09:19:24Z</dcterms:created>
  <dcterms:modified xsi:type="dcterms:W3CDTF">2020-01-19T07:56:38Z</dcterms:modified>
</cp:coreProperties>
</file>