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4" r:id="rId3"/>
    <p:sldId id="387" r:id="rId4"/>
    <p:sldId id="345" r:id="rId5"/>
    <p:sldId id="346" r:id="rId6"/>
    <p:sldId id="347" r:id="rId7"/>
    <p:sldId id="388" r:id="rId8"/>
    <p:sldId id="349" r:id="rId9"/>
    <p:sldId id="350" r:id="rId10"/>
    <p:sldId id="389" r:id="rId11"/>
    <p:sldId id="352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60" r:id="rId22"/>
    <p:sldId id="399" r:id="rId23"/>
    <p:sldId id="400" r:id="rId24"/>
    <p:sldId id="402" r:id="rId25"/>
    <p:sldId id="403" r:id="rId26"/>
    <p:sldId id="404" r:id="rId27"/>
    <p:sldId id="405" r:id="rId28"/>
    <p:sldId id="406" r:id="rId29"/>
    <p:sldId id="363" r:id="rId30"/>
    <p:sldId id="386" r:id="rId31"/>
    <p:sldId id="364" r:id="rId32"/>
    <p:sldId id="407" r:id="rId33"/>
    <p:sldId id="408" r:id="rId34"/>
    <p:sldId id="409" r:id="rId35"/>
    <p:sldId id="410" r:id="rId36"/>
    <p:sldId id="411" r:id="rId37"/>
  </p:sldIdLst>
  <p:sldSz cx="12192000" cy="6858000"/>
  <p:notesSz cx="9271000" cy="6985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9" autoAdjust="0"/>
  </p:normalViewPr>
  <p:slideViewPr>
    <p:cSldViewPr>
      <p:cViewPr varScale="1">
        <p:scale>
          <a:sx n="68" d="100"/>
          <a:sy n="68" d="100"/>
        </p:scale>
        <p:origin x="492" y="10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43B10237-8A62-40B9-A127-A961C63DE67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6164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86E7D796-55B4-4B83-8ACF-275D1C171B36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27252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769986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868418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228600"/>
            <a:ext cx="2815167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1" y="228600"/>
            <a:ext cx="8242300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85204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759116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436654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38779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34980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322631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7400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93329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5779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1" y="228600"/>
            <a:ext cx="1020021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C5645F44-6419-4741-95A8-8DA46E5F3758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0445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1" y="152400"/>
            <a:ext cx="651510" cy="8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100" y="2590800"/>
            <a:ext cx="7581900" cy="13716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Assembly Programmer’s Execution Model</a:t>
            </a:r>
          </a:p>
          <a:p>
            <a:pPr lvl="1" eaLnBrk="1" hangingPunct="1">
              <a:defRPr/>
            </a:pPr>
            <a:r>
              <a:rPr lang="en-US" dirty="0"/>
              <a:t>Accessing Information</a:t>
            </a:r>
          </a:p>
          <a:p>
            <a:pPr lvl="2" eaLnBrk="1" hangingPunct="1">
              <a:defRPr/>
            </a:pPr>
            <a:r>
              <a:rPr lang="en-US" dirty="0"/>
              <a:t>Registers</a:t>
            </a:r>
          </a:p>
          <a:p>
            <a:pPr lvl="2" eaLnBrk="1" hangingPunct="1">
              <a:defRPr/>
            </a:pPr>
            <a:r>
              <a:rPr lang="en-US" dirty="0"/>
              <a:t>Memory</a:t>
            </a:r>
          </a:p>
          <a:p>
            <a:pPr lvl="1" eaLnBrk="1" hangingPunct="1">
              <a:defRPr/>
            </a:pPr>
            <a:r>
              <a:rPr lang="en-US" dirty="0"/>
              <a:t>Arithmetic operations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066800" y="76201"/>
            <a:ext cx="10134600" cy="20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 dirty="0"/>
              <a:t>CS 105</a:t>
            </a:r>
            <a:br>
              <a:rPr lang="en-US" altLang="en-US" sz="3800" dirty="0"/>
            </a:br>
            <a:r>
              <a:rPr lang="en-US" altLang="en-US" sz="3800" dirty="0"/>
              <a:t>“Tour of the Black Holes of Computing”</a:t>
            </a:r>
            <a:br>
              <a:rPr lang="en-US" altLang="en-US" sz="3800" dirty="0"/>
            </a:br>
            <a:br>
              <a:rPr lang="en-US" altLang="en-US" sz="3800" dirty="0"/>
            </a:br>
            <a:endParaRPr lang="en-US" altLang="en-US" sz="3800" dirty="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257175" y="5080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565901" y="8382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93100" cy="555625"/>
          </a:xfrm>
          <a:noFill/>
          <a:ln/>
          <a:effectLst/>
        </p:spPr>
        <p:txBody>
          <a:bodyPr/>
          <a:lstStyle/>
          <a:p>
            <a:r>
              <a:rPr lang="en-US" dirty="0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46150"/>
            <a:ext cx="2438400" cy="363538"/>
          </a:xfrm>
          <a:noFill/>
          <a:ln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09600" y="1403351"/>
            <a:ext cx="4343400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(long x, long y,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         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9530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029201" y="1395413"/>
            <a:ext cx="4195763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987425" y="3638098"/>
            <a:ext cx="8237538" cy="26658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(on Wilkes)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-g –S </a:t>
            </a:r>
            <a:r>
              <a:rPr lang="en-US" dirty="0" err="1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sum.s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(Note: we’re removed a bunch of irrelevant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pseudo-ops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the assembler)</a:t>
            </a:r>
          </a:p>
          <a:p>
            <a:pPr algn="l">
              <a:spcBef>
                <a:spcPct val="50000"/>
              </a:spcBef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: May get very different results on other machines (Knuth, Mac OS-X, …) due to different versions of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3889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Assembly Characteristics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Minimal data types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Integer data of 1, 2, 4, or 8 bytes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Data values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Floating-point data of 4, 8, or 10 bytes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No aggregate types such as arrays or structures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Just contiguously allocated bytes in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Code is also just byte sequences encoding instructions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Primitive operations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Perform arithmetic function on register or memory data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data between memory and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Load data from memory into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Store register data into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control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Unconditional jumps to/from procedures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Conditional branches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685800" y="914400"/>
            <a:ext cx="4191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Sample 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066800" y="1447800"/>
            <a:ext cx="2511425" cy="38361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00900" cy="573088"/>
          </a:xfrm>
        </p:spPr>
        <p:txBody>
          <a:bodyPr/>
          <a:lstStyle/>
          <a:p>
            <a:r>
              <a:rPr lang="en-US" dirty="0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95800" y="1143000"/>
            <a:ext cx="67818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2017711" y="5181600"/>
            <a:ext cx="23622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</p:spTree>
    <p:extLst>
      <p:ext uri="{BB962C8B-B14F-4D97-AF65-F5344CB8AC3E}">
        <p14:creationId xmlns:p14="http://schemas.microsoft.com/office/powerpoint/2010/main" val="104858657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573088"/>
          </a:xfrm>
        </p:spPr>
        <p:txBody>
          <a:bodyPr/>
          <a:lstStyle/>
          <a:p>
            <a:r>
              <a:rPr lang="en-US" dirty="0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838200"/>
            <a:ext cx="56388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i="1" dirty="0"/>
              <a:t>Quad words</a:t>
            </a:r>
            <a:r>
              <a:rPr lang="en-US" dirty="0"/>
              <a:t>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812801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8128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809625" y="46482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dirty="0">
                <a:latin typeface="Courier New" pitchFamily="49" charset="0"/>
              </a:rPr>
              <a:t>0x40059e:  48 89 03</a:t>
            </a:r>
          </a:p>
        </p:txBody>
      </p:sp>
    </p:spTree>
    <p:extLst>
      <p:ext uri="{BB962C8B-B14F-4D97-AF65-F5344CB8AC3E}">
        <p14:creationId xmlns:p14="http://schemas.microsoft.com/office/powerpoint/2010/main" val="15348271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6858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Disassembler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patterns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9000" y="1628839"/>
            <a:ext cx="74930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581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5105399" y="1027112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3211513" y="1524000"/>
            <a:ext cx="6846887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Dump of assembler code for function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0x0000000000400595 &lt;+0&gt;: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0x0000000000400596 &lt;+1&gt;: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0x0000000000400599 &lt;+4&gt;: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0x400590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0x000000000040059e &lt;+9&gt;: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0x00000000004005a1 &lt;+12&gt;:pop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0x00000000004005a2 &lt;+13&gt;:</a:t>
            </a:r>
            <a:r>
              <a:rPr lang="en-US" dirty="0" err="1">
                <a:latin typeface="Courier New" pitchFamily="49" charset="0"/>
              </a:rPr>
              <a:t>retq</a:t>
            </a:r>
            <a:r>
              <a:rPr lang="en-US" dirty="0">
                <a:latin typeface="Courier New" pitchFamily="49" charset="0"/>
              </a:rPr>
              <a:t>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17512"/>
            <a:ext cx="7848600" cy="573088"/>
          </a:xfrm>
        </p:spPr>
        <p:txBody>
          <a:bodyPr/>
          <a:lstStyle/>
          <a:p>
            <a:r>
              <a:rPr lang="en-US" dirty="0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11513" y="3552762"/>
            <a:ext cx="7608887" cy="3152838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Disassembles procedure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Examines the 14 hex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marL="498475" lvl="1" indent="0">
              <a:buNone/>
            </a:pPr>
            <a:r>
              <a:rPr lang="en-US" dirty="0">
                <a:latin typeface="Courier New" pitchFamily="49" charset="0"/>
              </a:rPr>
              <a:t>x/6i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Disassembles 6 </a:t>
            </a:r>
            <a:r>
              <a:rPr lang="en-US" dirty="0" err="1"/>
              <a:t>insructions</a:t>
            </a:r>
            <a:r>
              <a:rPr lang="en-US" dirty="0"/>
              <a:t>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9906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1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3505200" y="4572000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C5FBE91-1F29-44C8-BA92-8949113B0EC8}"/>
              </a:ext>
            </a:extLst>
          </p:cNvPr>
          <p:cNvSpPr/>
          <p:nvPr/>
        </p:nvSpPr>
        <p:spPr bwMode="auto">
          <a:xfrm>
            <a:off x="3505200" y="52971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A510283-9F1B-4B6B-B795-7C67F05738D7}"/>
              </a:ext>
            </a:extLst>
          </p:cNvPr>
          <p:cNvSpPr/>
          <p:nvPr/>
        </p:nvSpPr>
        <p:spPr bwMode="auto">
          <a:xfrm>
            <a:off x="3505200" y="61353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3698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057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% </a:t>
            </a:r>
            <a:r>
              <a:rPr lang="en-US" dirty="0" err="1">
                <a:latin typeface="Courier New" pitchFamily="49" charset="0"/>
              </a:rPr>
              <a:t>objdump</a:t>
            </a:r>
            <a:r>
              <a:rPr lang="en-US" dirty="0">
                <a:latin typeface="Courier New" pitchFamily="49" charset="0"/>
              </a:rPr>
              <a:t> -</a:t>
            </a:r>
            <a:r>
              <a:rPr lang="en-US" dirty="0" err="1">
                <a:latin typeface="Courier New" pitchFamily="49" charset="0"/>
              </a:rPr>
              <a:t>d</a:t>
            </a:r>
            <a:r>
              <a:rPr lang="en-US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WINWORD.EXE:   file 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30001000:  55             push   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30001001:  8b </a:t>
            </a:r>
            <a:r>
              <a:rPr lang="en-US" dirty="0" err="1">
                <a:latin typeface="Courier New" pitchFamily="49" charset="0"/>
              </a:rPr>
              <a:t>ec</a:t>
            </a:r>
            <a:r>
              <a:rPr lang="en-US" dirty="0">
                <a:latin typeface="Courier New" pitchFamily="49" charset="0"/>
              </a:rPr>
              <a:t> 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esp,%ebp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30001003:  6a ff          push   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30001005:  68 90 10 00 30 push   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3000100a:  68 91 dc 4c 30 push   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657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  <p:extLst>
      <p:ext uri="{BB962C8B-B14F-4D97-AF65-F5344CB8AC3E}">
        <p14:creationId xmlns:p14="http://schemas.microsoft.com/office/powerpoint/2010/main" val="342023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905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914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bx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914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914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914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914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914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914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877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877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877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877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877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877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877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877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905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905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905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905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905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867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867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867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8867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867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914901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53625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914901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3625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4914901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ch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53625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914901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625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3625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3625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dil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3625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3625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3249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93249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93249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93249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93249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93249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93249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93249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548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023432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602644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</a:p>
        </p:txBody>
      </p:sp>
    </p:spTree>
    <p:extLst>
      <p:ext uri="{BB962C8B-B14F-4D97-AF65-F5344CB8AC3E}">
        <p14:creationId xmlns:p14="http://schemas.microsoft.com/office/powerpoint/2010/main" val="140375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73103333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 4, or 8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address given by register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91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1101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Intel x86 (IA32/64)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Totally Dominate Computer Market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Evolutionary Design</a:t>
            </a:r>
          </a:p>
          <a:p>
            <a:pPr lvl="1" eaLnBrk="1" hangingPunct="1">
              <a:defRPr/>
            </a:pPr>
            <a:r>
              <a:rPr lang="en-US" dirty="0"/>
              <a:t>Starting in 1978 with 8086 (really 1971 with 4004)</a:t>
            </a:r>
          </a:p>
          <a:p>
            <a:pPr lvl="1" eaLnBrk="1" hangingPunct="1">
              <a:defRPr/>
            </a:pPr>
            <a:r>
              <a:rPr lang="en-US" dirty="0"/>
              <a:t>Added more features as time went on</a:t>
            </a:r>
          </a:p>
          <a:p>
            <a:pPr lvl="1" eaLnBrk="1" hangingPunct="1">
              <a:defRPr/>
            </a:pPr>
            <a:r>
              <a:rPr lang="en-US" dirty="0"/>
              <a:t>Still support old features, although obsolete</a:t>
            </a:r>
          </a:p>
          <a:p>
            <a:pPr eaLnBrk="1" hangingPunct="1">
              <a:defRPr/>
            </a:pPr>
            <a:r>
              <a:rPr lang="en-US" dirty="0"/>
              <a:t>Complex Instruction Set Computer (</a:t>
            </a:r>
            <a:r>
              <a:rPr lang="en-US" dirty="0" err="1"/>
              <a:t>CISC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Many different instructions with many different formats</a:t>
            </a:r>
          </a:p>
          <a:p>
            <a:pPr lvl="2" eaLnBrk="1" hangingPunct="1">
              <a:defRPr/>
            </a:pPr>
            <a:r>
              <a:rPr lang="en-US" dirty="0"/>
              <a:t>But only small subset encountered with Linux programs</a:t>
            </a:r>
          </a:p>
          <a:p>
            <a:pPr lvl="1" eaLnBrk="1" hangingPunct="1">
              <a:defRPr/>
            </a:pPr>
            <a:r>
              <a:rPr lang="en-US" dirty="0"/>
              <a:t>Hard to match performance of Reduced Instruction Set Computers (RISC)</a:t>
            </a:r>
          </a:p>
          <a:p>
            <a:pPr lvl="1" eaLnBrk="1" hangingPunct="1">
              <a:defRPr/>
            </a:pPr>
            <a:r>
              <a:rPr lang="en-US" dirty="0"/>
              <a:t>But Intel has done just that!</a:t>
            </a:r>
          </a:p>
          <a:p>
            <a:pPr lvl="2" eaLnBrk="1" hangingPunct="1">
              <a:defRPr/>
            </a:pPr>
            <a:r>
              <a:rPr lang="en-US" dirty="0"/>
              <a:t>Well…in terms of speed; less so for low power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78180"/>
            <a:ext cx="11076516" cy="867070"/>
          </a:xfrm>
          <a:noFill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i="1" dirty="0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143000" y="35433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514600" y="24765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514600" y="3543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514600" y="46862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3733800" y="2247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3733800" y="27050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3733800" y="3390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733800" y="3836987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3733800" y="4686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2362201" y="15240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3733801" y="15240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2209800" y="2400299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3429000" y="2324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3429000" y="3467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8382000" y="15240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40000"/>
                    <a:lumOff val="60000"/>
                  </a:schemeClr>
                </a:solidFill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648201" y="2278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8197850" y="22780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648201" y="2735262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8197850" y="27352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4648201" y="3421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8197850" y="34210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4648201" y="3867149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8197850" y="38671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4648201" y="4716462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8197850" y="47164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5486401" y="15240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96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Normal	(R)	Mem[</a:t>
            </a:r>
            <a:r>
              <a:rPr lang="en-US" dirty="0" err="1"/>
              <a:t>Reg</a:t>
            </a:r>
            <a:r>
              <a:rPr lang="en-US" dirty="0"/>
              <a:t>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371600" y="16002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(long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019800" y="2154198"/>
            <a:ext cx="4191000" cy="161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ro-RO" dirty="0">
                <a:latin typeface="Courier New" pitchFamily="49" charset="0"/>
              </a:rPr>
              <a:t>ret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2908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855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7620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(long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8614371" y="833736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6002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xp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yp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4953000" y="48006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040400" y="1219201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7239000" y="1647176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239001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7162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162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05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34701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54"/>
          <p:cNvSpPr>
            <a:spLocks noChangeArrowheads="1"/>
          </p:cNvSpPr>
          <p:nvPr/>
        </p:nvSpPr>
        <p:spPr bwMode="auto">
          <a:xfrm>
            <a:off x="3320623" y="27285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3323304" y="2727758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2634823" y="18141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6" name="Rectangle 44"/>
          <p:cNvSpPr>
            <a:spLocks noChangeArrowheads="1"/>
          </p:cNvSpPr>
          <p:nvPr/>
        </p:nvSpPr>
        <p:spPr bwMode="auto">
          <a:xfrm>
            <a:off x="2634823" y="22713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2634823" y="27285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8" name="Rectangle 46"/>
          <p:cNvSpPr>
            <a:spLocks noChangeArrowheads="1"/>
          </p:cNvSpPr>
          <p:nvPr/>
        </p:nvSpPr>
        <p:spPr bwMode="auto">
          <a:xfrm>
            <a:off x="2634823" y="31857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9" name="Rectangle 52"/>
          <p:cNvSpPr>
            <a:spLocks noChangeArrowheads="1"/>
          </p:cNvSpPr>
          <p:nvPr/>
        </p:nvSpPr>
        <p:spPr bwMode="auto">
          <a:xfrm>
            <a:off x="3320623" y="18141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0x120</a:t>
            </a:r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3320623" y="22713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0x100</a:t>
            </a:r>
          </a:p>
        </p:txBody>
      </p:sp>
      <p:sp>
        <p:nvSpPr>
          <p:cNvPr id="72" name="Rectangle 55"/>
          <p:cNvSpPr>
            <a:spLocks noChangeArrowheads="1"/>
          </p:cNvSpPr>
          <p:nvPr/>
        </p:nvSpPr>
        <p:spPr bwMode="auto">
          <a:xfrm>
            <a:off x="3320623" y="31857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4387424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9450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4387424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776855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4387424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659419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4387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997312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Normal	(R)	Mem[</a:t>
            </a:r>
            <a:r>
              <a:rPr lang="en-US" dirty="0" err="1"/>
              <a:t>Reg</a:t>
            </a:r>
            <a:r>
              <a:rPr lang="en-US" dirty="0"/>
              <a:t>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09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Complete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Most General Form</a:t>
            </a:r>
          </a:p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D: 	Constant “displacement” 1, 2, or 4 bytes (but not 8)</a:t>
            </a:r>
          </a:p>
          <a:p>
            <a:pPr marL="962025" lvl="2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Can be small (offset) or large (address in first 4GB)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S: 	Scale: 1, 2, 4, or 8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Special Cases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]+Reg[Ri]]		= 0(Rb,Ri,1)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]+Reg[Ri]+D]	= D(Rb,Ri,1)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]+S*Reg[Ri]]	= 0(</a:t>
            </a:r>
            <a:r>
              <a:rPr lang="en-US" dirty="0" err="1"/>
              <a:t>Rb,Ri,S</a:t>
            </a:r>
            <a:r>
              <a:rPr lang="en-US" dirty="0"/>
              <a:t>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	Mem[D]				= D(,,1)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(,</a:t>
            </a:r>
            <a:r>
              <a:rPr lang="en-US" dirty="0" err="1"/>
              <a:t>Ri,S</a:t>
            </a:r>
            <a:r>
              <a:rPr lang="en-US" dirty="0"/>
              <a:t>)	Mem[S*Reg[Ri]]			= 0(,</a:t>
            </a:r>
            <a:r>
              <a:rPr lang="en-US" dirty="0" err="1"/>
              <a:t>Ri,S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4004	1971	2.3K			108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4-bit processor.  First 1-chip microprocessor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Didn’t even have interrupts!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8008	1972	3.3K			200-800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Like 4004, but with 8-bit </a:t>
            </a:r>
            <a:r>
              <a:rPr lang="en-US" dirty="0" err="1"/>
              <a:t>ALU</a:t>
            </a:r>
            <a:endParaRPr lang="en-US" dirty="0"/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8080	1974	6K			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Compatible at source level with 8008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Processor in first “kit” computers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Pricing caused it to beat similar processors with better programming models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Motorola 6800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MOS Technologies (</a:t>
            </a:r>
            <a:r>
              <a:rPr lang="en-US" dirty="0" err="1"/>
              <a:t>MOSTEK</a:t>
            </a:r>
            <a:r>
              <a:rPr lang="en-US" dirty="0"/>
              <a:t>) 6502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Examples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5334000" y="16002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rdx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5334000" y="20574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rcx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60198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0xf000</a:t>
            </a: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6019800" y="2057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0x100</a:t>
            </a:r>
          </a:p>
        </p:txBody>
      </p:sp>
      <p:graphicFrame>
        <p:nvGraphicFramePr>
          <p:cNvPr id="187509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52333"/>
              </p:ext>
            </p:extLst>
          </p:nvPr>
        </p:nvGraphicFramePr>
        <p:xfrm>
          <a:off x="2590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Expression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Computation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Address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,%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rcx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(%rdx,%rcx,4)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+ 4*0x100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0x80(,%rdx,2)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2*0xf000 + 0x80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0x1e080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i="1" dirty="0" err="1"/>
              <a:t>Src</a:t>
            </a:r>
            <a:r>
              <a:rPr lang="en-US" dirty="0"/>
              <a:t> is address mode expression</a:t>
            </a:r>
          </a:p>
          <a:p>
            <a:pPr lvl="1" eaLnBrk="1" hangingPunct="1">
              <a:defRPr/>
            </a:pPr>
            <a:r>
              <a:rPr lang="en-US" dirty="0"/>
              <a:t>Set </a:t>
            </a:r>
            <a:r>
              <a:rPr lang="en-US" i="1" dirty="0" err="1"/>
              <a:t>Dest</a:t>
            </a:r>
            <a:r>
              <a:rPr lang="en-US" dirty="0"/>
              <a:t> to address denoted by expression</a:t>
            </a:r>
          </a:p>
          <a:p>
            <a:pPr eaLnBrk="1" hangingPunct="1">
              <a:defRPr/>
            </a:pPr>
            <a:r>
              <a:rPr lang="en-US" dirty="0"/>
              <a:t>Uses</a:t>
            </a:r>
          </a:p>
          <a:p>
            <a:pPr lvl="1" eaLnBrk="1" hangingPunct="1">
              <a:defRPr/>
            </a:pPr>
            <a:r>
              <a:rPr lang="en-US" dirty="0"/>
              <a:t>Computing address without doing memory reference</a:t>
            </a:r>
          </a:p>
          <a:p>
            <a:pPr lvl="2" eaLnBrk="1" hangingPunct="1">
              <a:defRPr/>
            </a:pPr>
            <a:r>
              <a:rPr lang="en-US" dirty="0"/>
              <a:t>E.g., translation of </a:t>
            </a:r>
            <a:r>
              <a:rPr lang="en-US" dirty="0">
                <a:latin typeface="Courier New" pitchFamily="49" charset="0"/>
              </a:rPr>
              <a:t>p = &amp;x[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Computing arithmetic expressions of the form x + k*y</a:t>
            </a:r>
          </a:p>
          <a:p>
            <a:pPr lvl="2" eaLnBrk="1" hangingPunct="1">
              <a:defRPr/>
            </a:pPr>
            <a:r>
              <a:rPr lang="en-US" dirty="0"/>
              <a:t>k = 1, 2, 4, or 8.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CC0000"/>
                </a:solidFill>
              </a:rPr>
              <a:t>LEARN THIS INSTRUCTION!!!</a:t>
            </a:r>
          </a:p>
          <a:p>
            <a:pPr lvl="1" eaLnBrk="1" hangingPunct="1">
              <a:defRPr/>
            </a:pPr>
            <a:r>
              <a:rPr lang="en-US" dirty="0"/>
              <a:t>Used heavily by compiler</a:t>
            </a:r>
          </a:p>
          <a:p>
            <a:pPr lvl="1" eaLnBrk="1" hangingPunct="1">
              <a:defRPr/>
            </a:pPr>
            <a:r>
              <a:rPr lang="en-US" dirty="0"/>
              <a:t>Appears regularly on labs, quizzes, &amp; exams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leaq</a:t>
            </a:r>
            <a:r>
              <a:rPr lang="en-US" altLang="en-US" dirty="0"/>
              <a:t> vs. </a:t>
            </a:r>
            <a:r>
              <a:rPr lang="en-US" altLang="en-US" dirty="0" err="1"/>
              <a:t>movq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Assume </a:t>
            </a:r>
            <a:r>
              <a:rPr lang="en-US" dirty="0" err="1"/>
              <a:t>dest</a:t>
            </a:r>
            <a:r>
              <a:rPr lang="en-US" dirty="0"/>
              <a:t> is %</a:t>
            </a:r>
            <a:r>
              <a:rPr lang="en-US" dirty="0" err="1"/>
              <a:t>rax</a:t>
            </a:r>
            <a:r>
              <a:rPr lang="en-US" dirty="0"/>
              <a:t>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rdi</a:t>
            </a:r>
            <a:r>
              <a:rPr lang="en-US" dirty="0"/>
              <a:t> = 0xF000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rsi</a:t>
            </a:r>
            <a:r>
              <a:rPr lang="en-US" dirty="0"/>
              <a:t> = 0x8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0xF000 = 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0xF008 = 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0xF010 = 0xBCDEF</a:t>
            </a:r>
          </a:p>
          <a:p>
            <a:pPr eaLnBrk="1" hangingPunct="1">
              <a:defRPr/>
            </a:pP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leaq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movq</a:t>
            </a:r>
            <a:endParaRPr lang="en-US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)			0xF000	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8(%</a:t>
            </a:r>
            <a:r>
              <a:rPr lang="en-US" dirty="0" err="1"/>
              <a:t>rdi</a:t>
            </a:r>
            <a:r>
              <a:rPr lang="en-US" dirty="0"/>
              <a:t>)		0xF008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,%</a:t>
            </a:r>
            <a:r>
              <a:rPr lang="en-US" dirty="0" err="1"/>
              <a:t>rsi</a:t>
            </a:r>
            <a:r>
              <a:rPr lang="en-US" dirty="0"/>
              <a:t>)		0xF008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(%rdi,%rsi,2)	0xF010	0xBCDEF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			</a:t>
            </a:r>
            <a:r>
              <a:rPr lang="en-US" i="1" dirty="0"/>
              <a:t>Illegal!</a:t>
            </a:r>
            <a:r>
              <a:rPr lang="en-US" dirty="0"/>
              <a:t>	0xF000</a:t>
            </a:r>
          </a:p>
        </p:txBody>
      </p:sp>
    </p:spTree>
    <p:extLst>
      <p:ext uri="{BB962C8B-B14F-4D97-AF65-F5344CB8AC3E}">
        <p14:creationId xmlns:p14="http://schemas.microsoft.com/office/powerpoint/2010/main" val="1215190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Two-Operand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Note: immediate source limited to 4 bytes (sigh)</a:t>
            </a:r>
          </a:p>
        </p:txBody>
      </p:sp>
    </p:spTree>
    <p:extLst>
      <p:ext uri="{BB962C8B-B14F-4D97-AF65-F5344CB8AC3E}">
        <p14:creationId xmlns:p14="http://schemas.microsoft.com/office/powerpoint/2010/main" val="2176753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One-Operand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textbook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65176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10200" y="3505200"/>
            <a:ext cx="4406900" cy="2828925"/>
          </a:xfrm>
        </p:spPr>
        <p:txBody>
          <a:bodyPr/>
          <a:lstStyle/>
          <a:p>
            <a:pPr marL="0" indent="0"/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 only used once!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295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773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736430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676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4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35565"/>
              </p:ext>
            </p:extLst>
          </p:nvPr>
        </p:nvGraphicFramePr>
        <p:xfrm>
          <a:off x="6172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557BAB-AC0A-43A4-9A18-E616A626E886}"/>
              </a:ext>
            </a:extLst>
          </p:cNvPr>
          <p:cNvCxnSpPr/>
          <p:nvPr/>
        </p:nvCxnSpPr>
        <p:spPr bwMode="auto">
          <a:xfrm flipV="1">
            <a:off x="3967089" y="1600200"/>
            <a:ext cx="1595511" cy="1044526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5F8D9F-B5F2-40FA-9E7B-01D2D67683BE}"/>
              </a:ext>
            </a:extLst>
          </p:cNvPr>
          <p:cNvCxnSpPr/>
          <p:nvPr/>
        </p:nvCxnSpPr>
        <p:spPr bwMode="auto">
          <a:xfrm flipV="1">
            <a:off x="4079631" y="1905000"/>
            <a:ext cx="1482969" cy="992945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54413A-726C-43A0-804B-53373ED5E88A}"/>
              </a:ext>
            </a:extLst>
          </p:cNvPr>
          <p:cNvCxnSpPr/>
          <p:nvPr/>
        </p:nvCxnSpPr>
        <p:spPr bwMode="auto">
          <a:xfrm flipV="1">
            <a:off x="4331368" y="2362200"/>
            <a:ext cx="1231232" cy="10066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1E47EAF-71E5-40FE-84E9-1F864AC9D7F4}"/>
              </a:ext>
            </a:extLst>
          </p:cNvPr>
          <p:cNvCxnSpPr/>
          <p:nvPr/>
        </p:nvCxnSpPr>
        <p:spPr bwMode="auto">
          <a:xfrm flipV="1">
            <a:off x="4495800" y="2667000"/>
            <a:ext cx="1066800" cy="990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523EAC9-B41D-46F2-A2FF-B9CF103C9533}"/>
              </a:ext>
            </a:extLst>
          </p:cNvPr>
          <p:cNvCxnSpPr/>
          <p:nvPr/>
        </p:nvCxnSpPr>
        <p:spPr bwMode="auto">
          <a:xfrm flipV="1">
            <a:off x="4740812" y="2895600"/>
            <a:ext cx="821788" cy="1001151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21B41E-7A04-401F-9415-03CE19A2BADD}"/>
              </a:ext>
            </a:extLst>
          </p:cNvPr>
          <p:cNvCxnSpPr/>
          <p:nvPr/>
        </p:nvCxnSpPr>
        <p:spPr bwMode="auto">
          <a:xfrm flipV="1">
            <a:off x="3938954" y="2667000"/>
            <a:ext cx="1623646" cy="484163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EEC2CB-B4B9-4060-AFEA-3C8321A3302C}"/>
              </a:ext>
            </a:extLst>
          </p:cNvPr>
          <p:cNvCxnSpPr/>
          <p:nvPr/>
        </p:nvCxnSpPr>
        <p:spPr bwMode="auto">
          <a:xfrm flipV="1">
            <a:off x="4331368" y="2133600"/>
            <a:ext cx="1231232" cy="12352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67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8086	1978	29K			5-10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16-bit processor.  Basis for IBM PC &amp; DOS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Limited to 1MB address space.  DOS only gives you 640K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80286	1982	134K			4-12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Added elaborate, but not very useful, addressing scheme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Basis for IBM PC-AT and Windows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386	1985	275K			16-33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Extended to 32 bits.  Added “flat addressing”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Capable of running Unix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By default, Linux/</a:t>
            </a:r>
            <a:r>
              <a:rPr lang="en-US" dirty="0" err="1"/>
              <a:t>gcc</a:t>
            </a:r>
            <a:r>
              <a:rPr lang="en-US" dirty="0"/>
              <a:t> compiling for 32-bit x86 machines use no instructions introduced in later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486	1989	1.9M			16-150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P5	1993	3.1M			60-66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4E	2004	125M			2.8-3.8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64-bit Intel x86 processor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2	2006	291M			1.0-3.5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multi-core Intel processor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i7	2008	731M			1.7-3.9 GHz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Ivy Bridge	2012	0.6-4.3B		3.2-4.0 GHz	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Transistor counts are going crazy here…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…but max GHz has  been stuck since 2004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X86 Evolution: Clones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Advanced Micro Devices (AMD)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Historically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followed just behind Intel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 little bit slower, a lot cheaper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Late 1990s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Recruited top circuit designers from Digital Equipment Corp.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Exploited fact that Intel distracted by Itanium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Became close competitors to Intel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Developed own extension to 64 bits (called x86_64)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Intel adopted in early 2000’s after Itanium bombed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Has recovered lead in semiconductor technology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fallen behind again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Architecture:</a:t>
            </a:r>
            <a:r>
              <a:rPr lang="en-US" dirty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instruction set specification, registers.</a:t>
            </a:r>
          </a:p>
          <a:p>
            <a:r>
              <a:rPr lang="en-US" dirty="0" err="1">
                <a:solidFill>
                  <a:srgbClr val="C00000"/>
                </a:solidFill>
              </a:rPr>
              <a:t>Microarchitecture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 Implementation of the architecture.</a:t>
            </a:r>
          </a:p>
          <a:p>
            <a:pPr lvl="1"/>
            <a:r>
              <a:rPr lang="en-US" dirty="0"/>
              <a:t>Examples: cache sizes and core frequency.</a:t>
            </a:r>
          </a:p>
          <a:p>
            <a:r>
              <a:rPr lang="en-US" dirty="0"/>
              <a:t>Code Forms: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Machine Code</a:t>
            </a:r>
            <a:r>
              <a:rPr lang="en-US" dirty="0"/>
              <a:t>: The byte-level programs that a processor executes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Assembly Code</a:t>
            </a:r>
            <a:r>
              <a:rPr lang="en-US" dirty="0"/>
              <a:t>: A text representation of machine code</a:t>
            </a:r>
          </a:p>
          <a:p>
            <a:pPr eaLnBrk="1" hangingPunct="1"/>
            <a:r>
              <a:rPr lang="en-US" dirty="0"/>
              <a:t>Example ISAs: </a:t>
            </a:r>
          </a:p>
          <a:p>
            <a:pPr lvl="1"/>
            <a:r>
              <a:rPr lang="en-US" dirty="0"/>
              <a:t>Intel: x86, IA32, Itanium, x86-64</a:t>
            </a:r>
          </a:p>
          <a:p>
            <a:pPr lvl="1"/>
            <a:r>
              <a:rPr lang="en-US" dirty="0"/>
              <a:t>ARM: Used in almost all smartphones</a:t>
            </a:r>
          </a:p>
        </p:txBody>
      </p:sp>
    </p:spTree>
    <p:extLst>
      <p:ext uri="{BB962C8B-B14F-4D97-AF65-F5344CB8AC3E}">
        <p14:creationId xmlns:p14="http://schemas.microsoft.com/office/powerpoint/2010/main" val="695647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5750"/>
            <a:ext cx="9220201" cy="573088"/>
          </a:xfrm>
        </p:spPr>
        <p:txBody>
          <a:bodyPr/>
          <a:lstStyle/>
          <a:p>
            <a:pPr eaLnBrk="1" hangingPunct="1"/>
            <a:r>
              <a:rPr lang="en-US" altLang="en-US" dirty="0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4514" y="3760788"/>
            <a:ext cx="4357687" cy="2684462"/>
          </a:xfrm>
        </p:spPr>
        <p:txBody>
          <a:bodyPr/>
          <a:lstStyle/>
          <a:p>
            <a:pPr marL="0" indent="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2000" dirty="0"/>
              <a:t>Programmer-Visible State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RIP (Program Counter)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Address of next instruction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Register File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Heavily used program data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Condition Codes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Used for conditional branching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124200" y="1600200"/>
            <a:ext cx="381000" cy="1447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/>
              <a:t>R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I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P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86200" y="1447800"/>
            <a:ext cx="1371600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Registers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90800" y="9906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CPU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543800" y="9906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Memory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543800" y="1676401"/>
            <a:ext cx="228600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Object Code</a:t>
            </a:r>
          </a:p>
          <a:p>
            <a:pPr>
              <a:lnSpc>
                <a:spcPct val="100000"/>
              </a:lnSpc>
            </a:pPr>
            <a:r>
              <a:rPr lang="en-US" altLang="en-US" b="0"/>
              <a:t>Program Data</a:t>
            </a:r>
          </a:p>
          <a:p>
            <a:pPr>
              <a:lnSpc>
                <a:spcPct val="100000"/>
              </a:lnSpc>
            </a:pPr>
            <a:r>
              <a:rPr lang="en-US" altLang="en-US" b="0"/>
              <a:t>OS Data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791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791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791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91200" y="13462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Addresses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791200" y="19050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Data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67400" y="2438400"/>
            <a:ext cx="16764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Instructions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8001000" y="29718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Stack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886200" y="2362200"/>
            <a:ext cx="1371600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Condition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4876800"/>
            <a:ext cx="4076700" cy="156845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/>
              <a:t>Memory</a:t>
            </a:r>
          </a:p>
          <a:p>
            <a:pPr lvl="2" eaLnBrk="1" hangingPunct="1">
              <a:defRPr/>
            </a:pPr>
            <a:r>
              <a:rPr lang="en-US" sz="1600"/>
              <a:t>Byte-addressable array</a:t>
            </a:r>
          </a:p>
          <a:p>
            <a:pPr lvl="2" eaLnBrk="1" hangingPunct="1">
              <a:defRPr/>
            </a:pPr>
            <a:r>
              <a:rPr lang="en-US" sz="1600"/>
              <a:t>Code, user data, (most) OS data</a:t>
            </a:r>
          </a:p>
          <a:p>
            <a:pPr lvl="2" eaLnBrk="1" hangingPunct="1">
              <a:defRPr/>
            </a:pPr>
            <a:r>
              <a:rPr lang="en-US" sz="1600"/>
              <a:t>Includes stack used to support procedures</a:t>
            </a:r>
          </a:p>
          <a:p>
            <a:pPr marL="0" indent="0" eaLnBrk="1" hangingPunct="1">
              <a:defRPr/>
            </a:pPr>
            <a:endParaRPr 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82851" y="2813050"/>
            <a:ext cx="727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82851" y="4027489"/>
            <a:ext cx="727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09801" y="50942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209801" y="61610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13388" y="3271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819774" y="3389314"/>
            <a:ext cx="39973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Compiler (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-S</a:t>
            </a:r>
            <a:r>
              <a:rPr lang="en-US" altLang="en-US" dirty="0"/>
              <a:t>)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03900" y="4532314"/>
            <a:ext cx="3048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Assembler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as</a:t>
            </a:r>
            <a:r>
              <a:rPr lang="en-US" altLang="en-US"/>
              <a:t>)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200401" y="5627689"/>
            <a:ext cx="2638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Linker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Courier New" pitchFamily="49" charset="0"/>
              </a:rPr>
              <a:t>ld</a:t>
            </a:r>
            <a:r>
              <a:rPr lang="en-US" altLang="en-US"/>
              <a:t>)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81438" y="2797176"/>
            <a:ext cx="32639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 program (</a:t>
            </a:r>
            <a:r>
              <a:rPr lang="en-US" altLang="en-US">
                <a:latin typeface="Courier New" pitchFamily="49" charset="0"/>
              </a:rPr>
              <a:t>p1.c p2.c</a:t>
            </a:r>
            <a:r>
              <a:rPr lang="en-US" altLang="en-US"/>
              <a:t>)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767138" y="3875088"/>
            <a:ext cx="34925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Asm program (</a:t>
            </a:r>
            <a:r>
              <a:rPr lang="en-US" altLang="en-US">
                <a:latin typeface="Courier New" pitchFamily="49" charset="0"/>
              </a:rPr>
              <a:t>p1.s p2.s</a:t>
            </a:r>
            <a:r>
              <a:rPr lang="en-US" altLang="en-US"/>
              <a:t>)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652838" y="5018088"/>
            <a:ext cx="3721100" cy="366767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Object program (</a:t>
            </a:r>
            <a:r>
              <a:rPr lang="en-US" altLang="en-US">
                <a:latin typeface="Courier New" pitchFamily="49" charset="0"/>
              </a:rPr>
              <a:t>p1.o p2.o</a:t>
            </a:r>
            <a:r>
              <a:rPr lang="en-US" altLang="en-US"/>
              <a:t>)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657600" y="6161088"/>
            <a:ext cx="3748088" cy="366767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Executable program (</a:t>
            </a:r>
            <a:r>
              <a:rPr lang="en-US" altLang="en-US">
                <a:latin typeface="Courier New" pitchFamily="49" charset="0"/>
              </a:rPr>
              <a:t>p</a:t>
            </a:r>
            <a:r>
              <a:rPr lang="en-US" altLang="en-US"/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513388" y="4414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513388" y="5557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772400" y="5018088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Static libraries (</a:t>
            </a:r>
            <a:r>
              <a:rPr lang="en-US" altLang="en-US">
                <a:latin typeface="Courier New" pitchFamily="49" charset="0"/>
              </a:rPr>
              <a:t>.a</a:t>
            </a:r>
            <a:r>
              <a:rPr lang="en-US" altLang="en-US"/>
              <a:t>)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6781800" y="5246688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Turning C into Object Code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Code in files 	</a:t>
            </a:r>
            <a:r>
              <a:rPr lang="en-US" altLang="en-US" dirty="0">
                <a:latin typeface="Courier New" pitchFamily="49" charset="0"/>
              </a:rPr>
              <a:t>p1.c p2.c</a:t>
            </a:r>
            <a:endParaRPr lang="en-US" altLang="en-US" dirty="0">
              <a:latin typeface="Courier" pitchFamily="49" charset="0"/>
            </a:endParaRPr>
          </a:p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Compile with command: 	        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p1.c p2.c -o p</a:t>
            </a:r>
            <a:endParaRPr lang="en-US" altLang="en-US" dirty="0">
              <a:latin typeface="Courier" pitchFamily="49" charset="0"/>
            </a:endParaRP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Use basic, debugging-friendly optimizations (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altLang="en-US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altLang="en-US" dirty="0"/>
              <a:t>)</a:t>
            </a: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Put resulting binary in file 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alt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10167</TotalTime>
  <Pages>35</Pages>
  <Words>2543</Words>
  <Application>Microsoft Office PowerPoint</Application>
  <PresentationFormat>Widescreen</PresentationFormat>
  <Paragraphs>768</Paragraphs>
  <Slides>36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48" baseType="lpstr">
      <vt:lpstr>Calibri</vt:lpstr>
      <vt:lpstr>Calibri Bold Italic</vt:lpstr>
      <vt:lpstr>Calibri Italic</vt:lpstr>
      <vt:lpstr>Century Gothic</vt:lpstr>
      <vt:lpstr>Courier</vt:lpstr>
      <vt:lpstr>Courier New</vt:lpstr>
      <vt:lpstr>Helvetica</vt:lpstr>
      <vt:lpstr>Times New Roman</vt:lpstr>
      <vt:lpstr>Wingdings</vt:lpstr>
      <vt:lpstr>class02</vt:lpstr>
      <vt:lpstr>Machine-Level Programming I  </vt:lpstr>
      <vt:lpstr>Intel x86 (IA32/64) Processors</vt:lpstr>
      <vt:lpstr>X86 Evolution: Milestones</vt:lpstr>
      <vt:lpstr>X86 Evolution: Milestones</vt:lpstr>
      <vt:lpstr>X86 Evolution: Milestones</vt:lpstr>
      <vt:lpstr>X86 Evolution: Clones</vt:lpstr>
      <vt:lpstr>Definitions</vt:lpstr>
      <vt:lpstr>Assembly Programmer’s View</vt:lpstr>
      <vt:lpstr>Turning C into Object Code</vt:lpstr>
      <vt:lpstr>Compiling Into Assembly</vt:lpstr>
      <vt:lpstr>Assembly Characteristics</vt:lpstr>
      <vt:lpstr>Object Code</vt:lpstr>
      <vt:lpstr>Machine Instruction Example</vt:lpstr>
      <vt:lpstr>Disassembling Object Code</vt:lpstr>
      <vt:lpstr>Alternate Disassembly</vt:lpstr>
      <vt:lpstr>What Can be Disassembled?</vt:lpstr>
      <vt:lpstr>x86-64 Integer Registers</vt:lpstr>
      <vt:lpstr>x86-64 Integer Registers</vt:lpstr>
      <vt:lpstr>Moving Data</vt:lpstr>
      <vt:lpstr>movq Operand Combinations</vt:lpstr>
      <vt:lpstr>Simple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Simple Addressing Modes</vt:lpstr>
      <vt:lpstr>Complete Addressing Modes</vt:lpstr>
      <vt:lpstr>Address Computation Examples</vt:lpstr>
      <vt:lpstr>Address Computation Instruction</vt:lpstr>
      <vt:lpstr>leaq vs. movq</vt:lpstr>
      <vt:lpstr>Some Arithmetic Operations</vt:lpstr>
      <vt:lpstr>Some Arithmetic Operations</vt:lpstr>
      <vt:lpstr>Arithmetic Expression Example</vt:lpstr>
      <vt:lpstr>Understanding arith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Machine Level Programming I</dc:title>
  <dc:subject/>
  <dc:creator>Randal E. Bryant and David R. O'Hallaron</dc:creator>
  <cp:keywords/>
  <dc:description/>
  <cp:lastModifiedBy>Kuenning</cp:lastModifiedBy>
  <cp:revision>142</cp:revision>
  <cp:lastPrinted>2020-02-03T01:01:02Z</cp:lastPrinted>
  <dcterms:created xsi:type="dcterms:W3CDTF">1998-08-11T09:19:24Z</dcterms:created>
  <dcterms:modified xsi:type="dcterms:W3CDTF">2020-02-03T01:01:03Z</dcterms:modified>
</cp:coreProperties>
</file>