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5" r:id="rId3"/>
    <p:sldId id="346" r:id="rId4"/>
    <p:sldId id="347" r:id="rId5"/>
    <p:sldId id="348" r:id="rId6"/>
    <p:sldId id="380" r:id="rId7"/>
    <p:sldId id="349" r:id="rId8"/>
    <p:sldId id="350" r:id="rId9"/>
    <p:sldId id="351" r:id="rId10"/>
    <p:sldId id="352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65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405" r:id="rId37"/>
  </p:sldIdLst>
  <p:sldSz cx="12192000" cy="6858000"/>
  <p:notesSz cx="9271000" cy="6985000"/>
  <p:custShowLst>
    <p:custShow name="For display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FF99"/>
    <a:srgbClr val="FFFFCC"/>
    <a:srgbClr val="CC99FF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254500" y="6651625"/>
            <a:ext cx="766763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D4F12C21-2DFA-488A-B9D9-4FE2CA03EDA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79290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D06EA72-162F-4A82-BF16-8CF9D24B2538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86293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18812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5549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162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7948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146353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08130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8786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4532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6419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996557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32537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6667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15A12912-6DF7-4D6B-81BE-524D33D366A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152401"/>
            <a:ext cx="708660" cy="909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836739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II:</a:t>
            </a:r>
            <a:br>
              <a:rPr lang="en-US" altLang="en-US"/>
            </a:br>
            <a:r>
              <a:rPr lang="en-US" altLang="en-US"/>
              <a:t>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Condition codes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Conditional branches</a:t>
            </a:r>
            <a:endParaRPr lang="en-US" sz="1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Loops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sz="1800" dirty="0"/>
              <a:t>Switch statements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Expressing with </a:t>
            </a:r>
            <a:r>
              <a:rPr lang="en-US" altLang="en-US" dirty="0" err="1"/>
              <a:t>Goto</a:t>
            </a:r>
            <a:r>
              <a:rPr lang="en-US" altLang="en-US" dirty="0"/>
              <a:t> Code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1524000" y="2616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685800" y="1066800"/>
            <a:ext cx="8153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C allows </a:t>
            </a:r>
            <a:r>
              <a:rPr lang="en-US" kern="0" dirty="0" err="1">
                <a:latin typeface="Courier New"/>
                <a:cs typeface="Courier New"/>
              </a:rPr>
              <a:t>goto</a:t>
            </a:r>
            <a:r>
              <a:rPr lang="en-US" kern="0" dirty="0"/>
              <a:t> statement</a:t>
            </a:r>
          </a:p>
          <a:p>
            <a:r>
              <a:rPr lang="en-US" kern="0" dirty="0"/>
              <a:t>Jump to position designated by label</a:t>
            </a:r>
          </a:p>
          <a:p>
            <a:endParaRPr lang="en-US" kern="0" dirty="0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65532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67600" y="1411069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Sinful!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1066800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1233487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1081087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1157287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80648" cy="666750"/>
          </a:xfrm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5154613" y="4038600"/>
            <a:ext cx="4432300" cy="12192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893887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  <p:extLst>
      <p:ext uri="{BB962C8B-B14F-4D97-AF65-F5344CB8AC3E}">
        <p14:creationId xmlns:p14="http://schemas.microsoft.com/office/powerpoint/2010/main" val="55473652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7912100" y="16764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7912100" y="21336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7835900" y="3352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7835900" y="38100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i="1" dirty="0" err="1"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dirty="0"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i="1" dirty="0"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dirty="0"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6851649" cy="4341812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very disruptive to instruction flow through pipelines</a:t>
            </a:r>
          </a:p>
          <a:p>
            <a:pPr marL="552450" lvl="1"/>
            <a:r>
              <a:rPr lang="en-US" dirty="0"/>
              <a:t>Branches can kill performance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  <p:extLst>
      <p:ext uri="{BB962C8B-B14F-4D97-AF65-F5344CB8AC3E}">
        <p14:creationId xmlns:p14="http://schemas.microsoft.com/office/powerpoint/2010/main" val="175834311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810000" y="4413250"/>
            <a:ext cx="6642100" cy="198755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838200" y="1600200"/>
            <a:ext cx="4584700" cy="2438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46386"/>
              </p:ext>
            </p:extLst>
          </p:nvPr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6457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914400" y="990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990600" y="1465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914400" y="2895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1371600" y="3903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May have undesirable effects</a:t>
            </a:r>
            <a:endParaRPr lang="en-US" sz="2000" b="0" kern="0" dirty="0">
              <a:latin typeface="+mn-lt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990600" y="3370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914400" y="4783138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1371600" y="579120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Must be side-effect free</a:t>
            </a:r>
            <a:endParaRPr lang="en-US" sz="2000" b="0" kern="0" dirty="0">
              <a:latin typeface="+mn-lt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990600" y="52578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*= 7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x += 3;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2F8AA45B-4D15-47DB-BC36-72CDA601B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981200"/>
            <a:ext cx="701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Only makes sense when computations are very simple</a:t>
            </a:r>
          </a:p>
        </p:txBody>
      </p:sp>
    </p:spTree>
    <p:extLst>
      <p:ext uri="{BB962C8B-B14F-4D97-AF65-F5344CB8AC3E}">
        <p14:creationId xmlns:p14="http://schemas.microsoft.com/office/powerpoint/2010/main" val="310455485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1295399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368424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248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321425" y="1863725"/>
            <a:ext cx="4041775" cy="26320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4953000"/>
            <a:ext cx="9982200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(“</a:t>
            </a:r>
            <a:r>
              <a:rPr lang="en-US" dirty="0" err="1"/>
              <a:t>popcount</a:t>
            </a:r>
            <a:r>
              <a:rPr lang="en-US" dirty="0"/>
              <a:t>” or “</a:t>
            </a:r>
            <a:r>
              <a:rPr lang="en-US" dirty="0" err="1"/>
              <a:t>bitcount</a:t>
            </a:r>
            <a:r>
              <a:rPr lang="en-US" dirty="0"/>
              <a:t>”)</a:t>
            </a:r>
          </a:p>
          <a:p>
            <a:r>
              <a:rPr lang="en-US" dirty="0"/>
              <a:t>Use conditional branch to either continue looping or to exit loop</a:t>
            </a:r>
          </a:p>
        </p:txBody>
      </p:sp>
    </p:spTree>
    <p:extLst>
      <p:ext uri="{BB962C8B-B14F-4D97-AF65-F5344CB8AC3E}">
        <p14:creationId xmlns:p14="http://schemas.microsoft.com/office/powerpoint/2010/main" val="3309891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990600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3657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1081088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51567"/>
              </p:ext>
            </p:extLst>
          </p:nvPr>
        </p:nvGraphicFramePr>
        <p:xfrm>
          <a:off x="6248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3841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9017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9906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334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410200" y="1631950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3035300"/>
            <a:ext cx="8382000" cy="20574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20828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aseline="-25000" dirty="0"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aseline="-25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dirty="0" err="1"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aseline="-25000" dirty="0" err="1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36465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1828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1905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</a:t>
            </a:r>
            <a:r>
              <a:rPr lang="en-US" b="1" dirty="0" err="1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05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781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181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0588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10668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1398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71628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7235825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906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282760350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(Implicit Setting)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Single-bit registers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CF</a:t>
            </a:r>
            <a:r>
              <a:rPr lang="en-US" dirty="0"/>
              <a:t>	Carry Flag (for unsigned)	</a:t>
            </a:r>
            <a:r>
              <a:rPr lang="en-US" dirty="0">
                <a:latin typeface="Courier New" pitchFamily="49" charset="0"/>
              </a:rPr>
              <a:t>SF</a:t>
            </a:r>
            <a:r>
              <a:rPr lang="en-US" dirty="0"/>
              <a:t>	Sign Flag (for signed)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ZF</a:t>
            </a:r>
            <a:r>
              <a:rPr lang="en-US" dirty="0"/>
              <a:t>	Zero Flag		</a:t>
            </a:r>
            <a:r>
              <a:rPr lang="en-US" dirty="0">
                <a:latin typeface="Courier New" pitchFamily="49" charset="0"/>
              </a:rPr>
              <a:t>OF</a:t>
            </a:r>
            <a:r>
              <a:rPr lang="en-US" dirty="0"/>
              <a:t>	Overflow Flag (signed)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Implicitly set (as side effect) by arithmetic operations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C analog: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+= 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CF set if carry out from most significant bit</a:t>
            </a:r>
          </a:p>
          <a:p>
            <a:pPr marL="839788" lvl="2" indent="-16510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Detects unsigned overflow; also used for </a:t>
            </a: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/>
              <a:t>ZF</a:t>
            </a:r>
            <a:r>
              <a:rPr lang="en-US" dirty="0"/>
              <a:t> set if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== 0</a:t>
            </a:r>
            <a:endParaRPr lang="en-US" dirty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SF set if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&lt; 0</a:t>
            </a:r>
            <a:endParaRPr lang="en-US" dirty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OF set if two’s complement overflow</a:t>
            </a:r>
          </a:p>
          <a:p>
            <a:pPr marL="839788" lvl="2" indent="-16510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&gt; 0 &amp;&amp;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&gt; 0 &amp;&amp;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&lt; 0) \</a:t>
            </a:r>
          </a:p>
          <a:p>
            <a:pPr marL="839788" lvl="2" indent="-16510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  || (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&lt; 0 &amp;&amp;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&lt; 0 &amp;&amp;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&gt;= 0)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i="1" dirty="0"/>
              <a:t>Not</a:t>
            </a:r>
            <a:r>
              <a:rPr lang="en-US" dirty="0"/>
              <a:t> set by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instruction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057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133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2057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1981200" y="4106864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91200" y="1752601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 and above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81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858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2895600" y="2878139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562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8885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9906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0636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70866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7159625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144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conditional guards entrance to loop</a:t>
            </a:r>
          </a:p>
        </p:txBody>
      </p:sp>
    </p:spTree>
    <p:extLst>
      <p:ext uri="{BB962C8B-B14F-4D97-AF65-F5344CB8AC3E}">
        <p14:creationId xmlns:p14="http://schemas.microsoft.com/office/powerpoint/2010/main" val="373422494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906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906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990600" y="2819400"/>
            <a:ext cx="4495800" cy="3657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6705600" y="1676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6705600" y="2590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705600" y="3581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6553200" y="4572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76275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762750" y="2178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781800" y="3168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00850" y="4159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326396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838200" y="1592108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71550" y="1058708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905000" y="3878109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047750" y="3344708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3429000" y="2811309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3481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5943600" y="14478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914400" y="1676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914400" y="2590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914400" y="36258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762000" y="4572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97155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971550" y="2178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990600" y="3168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1009650" y="4159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07808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990600" y="12017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990600" y="55245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often be optimized away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838200" y="1752600"/>
            <a:ext cx="4191000" cy="346583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667000" y="9906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248400" y="1371600"/>
            <a:ext cx="4343400" cy="4876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76064" y="2362200"/>
            <a:ext cx="530915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40574" y="2548004"/>
            <a:ext cx="788422" cy="347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71141" y="3620769"/>
            <a:ext cx="761747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87334" y="4524375"/>
            <a:ext cx="966932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22923" y="4866007"/>
            <a:ext cx="650563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553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70041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146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77000" y="1803400"/>
            <a:ext cx="3810000" cy="28448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Fall-through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609600" y="533400"/>
            <a:ext cx="5283200" cy="5715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450067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 Table Structure</a:t>
            </a:r>
          </a:p>
        </p:txBody>
      </p:sp>
      <p:grpSp>
        <p:nvGrpSpPr>
          <p:cNvPr id="24579" name="Group 35"/>
          <p:cNvGrpSpPr>
            <a:grpSpLocks/>
          </p:cNvGrpSpPr>
          <p:nvPr/>
        </p:nvGrpSpPr>
        <p:grpSpPr bwMode="auto">
          <a:xfrm>
            <a:off x="7086600" y="1371600"/>
            <a:ext cx="2895600" cy="4953000"/>
            <a:chOff x="3504" y="864"/>
            <a:chExt cx="1824" cy="3120"/>
          </a:xfrm>
        </p:grpSpPr>
        <p:grpSp>
          <p:nvGrpSpPr>
            <p:cNvPr id="24593" name="Group 33"/>
            <p:cNvGrpSpPr>
              <a:grpSpLocks/>
            </p:cNvGrpSpPr>
            <p:nvPr/>
          </p:nvGrpSpPr>
          <p:grpSpPr bwMode="auto">
            <a:xfrm>
              <a:off x="3696" y="864"/>
              <a:ext cx="1632" cy="528"/>
              <a:chOff x="3696" y="864"/>
              <a:chExt cx="1632" cy="528"/>
            </a:xfrm>
          </p:grpSpPr>
          <p:sp>
            <p:nvSpPr>
              <p:cNvPr id="24604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24605" name="Rectangle 6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Targ0:</a:t>
                </a:r>
              </a:p>
            </p:txBody>
          </p:sp>
        </p:grpSp>
        <p:grpSp>
          <p:nvGrpSpPr>
            <p:cNvPr id="24594" name="Group 32"/>
            <p:cNvGrpSpPr>
              <a:grpSpLocks/>
            </p:cNvGrpSpPr>
            <p:nvPr/>
          </p:nvGrpSpPr>
          <p:grpSpPr bwMode="auto">
            <a:xfrm>
              <a:off x="3696" y="1488"/>
              <a:ext cx="1632" cy="528"/>
              <a:chOff x="3696" y="1488"/>
              <a:chExt cx="1632" cy="528"/>
            </a:xfrm>
          </p:grpSpPr>
          <p:sp>
            <p:nvSpPr>
              <p:cNvPr id="24602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4603" name="Rectangle 9"/>
              <p:cNvSpPr>
                <a:spLocks noChangeArrowheads="1"/>
              </p:cNvSpPr>
              <p:nvPr/>
            </p:nvSpPr>
            <p:spPr bwMode="auto">
              <a:xfrm>
                <a:off x="3696" y="1488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Targ1:</a:t>
                </a:r>
              </a:p>
            </p:txBody>
          </p:sp>
        </p:grpSp>
        <p:grpSp>
          <p:nvGrpSpPr>
            <p:cNvPr id="24595" name="Group 31"/>
            <p:cNvGrpSpPr>
              <a:grpSpLocks/>
            </p:cNvGrpSpPr>
            <p:nvPr/>
          </p:nvGrpSpPr>
          <p:grpSpPr bwMode="auto">
            <a:xfrm>
              <a:off x="3696" y="2112"/>
              <a:ext cx="1632" cy="528"/>
              <a:chOff x="3696" y="2112"/>
              <a:chExt cx="1632" cy="528"/>
            </a:xfrm>
          </p:grpSpPr>
          <p:sp>
            <p:nvSpPr>
              <p:cNvPr id="24600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24601" name="Rectangle 12"/>
              <p:cNvSpPr>
                <a:spLocks noChangeArrowheads="1"/>
              </p:cNvSpPr>
              <p:nvPr/>
            </p:nvSpPr>
            <p:spPr bwMode="auto">
              <a:xfrm>
                <a:off x="3696" y="2112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Targ2:</a:t>
                </a:r>
              </a:p>
            </p:txBody>
          </p:sp>
        </p:grpSp>
        <p:grpSp>
          <p:nvGrpSpPr>
            <p:cNvPr id="24596" name="Group 30"/>
            <p:cNvGrpSpPr>
              <a:grpSpLocks/>
            </p:cNvGrpSpPr>
            <p:nvPr/>
          </p:nvGrpSpPr>
          <p:grpSpPr bwMode="auto">
            <a:xfrm>
              <a:off x="3504" y="3456"/>
              <a:ext cx="1804" cy="528"/>
              <a:chOff x="3504" y="3456"/>
              <a:chExt cx="1804" cy="528"/>
            </a:xfrm>
          </p:grpSpPr>
          <p:sp>
            <p:nvSpPr>
              <p:cNvPr id="24598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 i="1"/>
                  <a:t>n</a:t>
                </a:r>
                <a:r>
                  <a:rPr lang="en-US" altLang="en-US"/>
                  <a:t>–1</a:t>
                </a:r>
              </a:p>
            </p:txBody>
          </p:sp>
          <p:sp>
            <p:nvSpPr>
              <p:cNvPr id="24599" name="Rectangle 15"/>
              <p:cNvSpPr>
                <a:spLocks noChangeArrowheads="1"/>
              </p:cNvSpPr>
              <p:nvPr/>
            </p:nvSpPr>
            <p:spPr bwMode="auto">
              <a:xfrm>
                <a:off x="3504" y="3456"/>
                <a:ext cx="8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</a:t>
                </a:r>
                <a:r>
                  <a:rPr lang="en-US" altLang="en-US" i="1">
                    <a:latin typeface="Courier New" pitchFamily="49" charset="0"/>
                  </a:rPr>
                  <a:t>n</a:t>
                </a:r>
                <a:r>
                  <a:rPr lang="en-US" altLang="en-US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24597" name="Rectangle 16"/>
            <p:cNvSpPr>
              <a:spLocks noChangeArrowheads="1"/>
            </p:cNvSpPr>
            <p:nvPr/>
          </p:nvSpPr>
          <p:spPr bwMode="auto">
            <a:xfrm>
              <a:off x="4320" y="2736"/>
              <a:ext cx="1008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</p:grpSp>
      <p:grpSp>
        <p:nvGrpSpPr>
          <p:cNvPr id="24580" name="Group 17"/>
          <p:cNvGrpSpPr>
            <a:grpSpLocks/>
          </p:cNvGrpSpPr>
          <p:nvPr/>
        </p:nvGrpSpPr>
        <p:grpSpPr bwMode="auto">
          <a:xfrm>
            <a:off x="4114800" y="1447800"/>
            <a:ext cx="2590800" cy="2438400"/>
            <a:chOff x="1632" y="912"/>
            <a:chExt cx="1632" cy="1536"/>
          </a:xfrm>
        </p:grpSpPr>
        <p:sp>
          <p:nvSpPr>
            <p:cNvPr id="24587" name="Rectangle 18"/>
            <p:cNvSpPr>
              <a:spLocks noChangeArrowheads="1"/>
            </p:cNvSpPr>
            <p:nvPr/>
          </p:nvSpPr>
          <p:spPr bwMode="auto">
            <a:xfrm>
              <a:off x="2256" y="91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Targ0</a:t>
              </a:r>
            </a:p>
          </p:txBody>
        </p:sp>
        <p:sp>
          <p:nvSpPr>
            <p:cNvPr id="24588" name="Rectangle 19"/>
            <p:cNvSpPr>
              <a:spLocks noChangeArrowheads="1"/>
            </p:cNvSpPr>
            <p:nvPr/>
          </p:nvSpPr>
          <p:spPr bwMode="auto">
            <a:xfrm>
              <a:off x="2256" y="115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Targ1</a:t>
              </a:r>
            </a:p>
          </p:txBody>
        </p:sp>
        <p:sp>
          <p:nvSpPr>
            <p:cNvPr id="24589" name="Rectangle 20"/>
            <p:cNvSpPr>
              <a:spLocks noChangeArrowheads="1"/>
            </p:cNvSpPr>
            <p:nvPr/>
          </p:nvSpPr>
          <p:spPr bwMode="auto">
            <a:xfrm>
              <a:off x="2256" y="139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Targ2</a:t>
              </a:r>
            </a:p>
          </p:txBody>
        </p:sp>
        <p:sp>
          <p:nvSpPr>
            <p:cNvPr id="24590" name="Rectangle 21"/>
            <p:cNvSpPr>
              <a:spLocks noChangeArrowheads="1"/>
            </p:cNvSpPr>
            <p:nvPr/>
          </p:nvSpPr>
          <p:spPr bwMode="auto">
            <a:xfrm>
              <a:off x="2256" y="2208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</a:t>
              </a:r>
              <a:r>
                <a:rPr lang="en-US" altLang="en-US" i="1">
                  <a:latin typeface="Courier New" pitchFamily="49" charset="0"/>
                </a:rPr>
                <a:t>n</a:t>
              </a:r>
              <a:r>
                <a:rPr lang="en-US" altLang="en-US">
                  <a:latin typeface="Courier New" pitchFamily="49" charset="0"/>
                </a:rPr>
                <a:t>-1</a:t>
              </a:r>
            </a:p>
          </p:txBody>
        </p:sp>
        <p:sp>
          <p:nvSpPr>
            <p:cNvPr id="24591" name="Rectangle 22"/>
            <p:cNvSpPr>
              <a:spLocks noChangeArrowheads="1"/>
            </p:cNvSpPr>
            <p:nvPr/>
          </p:nvSpPr>
          <p:spPr bwMode="auto">
            <a:xfrm>
              <a:off x="2256" y="1632"/>
              <a:ext cx="1008" cy="5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  <p:sp>
          <p:nvSpPr>
            <p:cNvPr id="24592" name="Rectangle 23"/>
            <p:cNvSpPr>
              <a:spLocks noChangeArrowheads="1"/>
            </p:cNvSpPr>
            <p:nvPr/>
          </p:nvSpPr>
          <p:spPr bwMode="auto">
            <a:xfrm>
              <a:off x="1632" y="912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 err="1">
                  <a:latin typeface="Courier New" pitchFamily="49" charset="0"/>
                </a:rPr>
                <a:t>jtab</a:t>
              </a:r>
              <a:r>
                <a:rPr lang="en-US" altLang="en-US" dirty="0">
                  <a:latin typeface="Courier New" pitchFamily="49" charset="0"/>
                </a:rPr>
                <a:t>:</a:t>
              </a:r>
            </a:p>
          </p:txBody>
        </p:sp>
      </p:grpSp>
      <p:sp>
        <p:nvSpPr>
          <p:cNvPr id="24581" name="Rectangle 24"/>
          <p:cNvSpPr>
            <a:spLocks noChangeArrowheads="1"/>
          </p:cNvSpPr>
          <p:nvPr/>
        </p:nvSpPr>
        <p:spPr bwMode="auto">
          <a:xfrm>
            <a:off x="1295399" y="4876801"/>
            <a:ext cx="2971800" cy="366767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goto</a:t>
            </a:r>
            <a:r>
              <a:rPr lang="en-US" altLang="en-US" dirty="0">
                <a:latin typeface="Courier New" pitchFamily="49" charset="0"/>
              </a:rPr>
              <a:t> *</a:t>
            </a:r>
            <a:r>
              <a:rPr lang="en-US" altLang="en-US" dirty="0" err="1">
                <a:latin typeface="Courier New" pitchFamily="49" charset="0"/>
              </a:rPr>
              <a:t>Jtab</a:t>
            </a:r>
            <a:r>
              <a:rPr lang="en-US" altLang="en-US" dirty="0">
                <a:latin typeface="Courier New" pitchFamily="49" charset="0"/>
              </a:rPr>
              <a:t>[x];</a:t>
            </a:r>
          </a:p>
        </p:txBody>
      </p:sp>
      <p:sp>
        <p:nvSpPr>
          <p:cNvPr id="24582" name="Rectangle 25"/>
          <p:cNvSpPr>
            <a:spLocks noChangeArrowheads="1"/>
          </p:cNvSpPr>
          <p:nvPr/>
        </p:nvSpPr>
        <p:spPr bwMode="auto">
          <a:xfrm>
            <a:off x="1219199" y="1447800"/>
            <a:ext cx="2286000" cy="25733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switch(x)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val_0: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0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1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• • •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</a:t>
            </a:r>
            <a:r>
              <a:rPr lang="en-US" altLang="en-US" i="1" dirty="0">
                <a:latin typeface="Courier New" pitchFamily="49" charset="0"/>
              </a:rPr>
              <a:t>n</a:t>
            </a:r>
            <a:r>
              <a:rPr lang="en-US" altLang="en-US" dirty="0">
                <a:latin typeface="Courier New" pitchFamily="49" charset="0"/>
              </a:rPr>
              <a:t>-1: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–1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24583" name="Rectangle 26"/>
          <p:cNvSpPr>
            <a:spLocks noChangeArrowheads="1"/>
          </p:cNvSpPr>
          <p:nvPr/>
        </p:nvSpPr>
        <p:spPr bwMode="auto">
          <a:xfrm>
            <a:off x="1143000" y="914400"/>
            <a:ext cx="201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Switch Form</a:t>
            </a:r>
          </a:p>
        </p:txBody>
      </p:sp>
      <p:sp>
        <p:nvSpPr>
          <p:cNvPr id="24584" name="Rectangle 27"/>
          <p:cNvSpPr>
            <a:spLocks noChangeArrowheads="1"/>
          </p:cNvSpPr>
          <p:nvPr/>
        </p:nvSpPr>
        <p:spPr bwMode="auto">
          <a:xfrm>
            <a:off x="1295399" y="4419601"/>
            <a:ext cx="3792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/>
              <a:t>Approximate Translation</a:t>
            </a:r>
          </a:p>
        </p:txBody>
      </p:sp>
      <p:sp>
        <p:nvSpPr>
          <p:cNvPr id="24585" name="Rectangle 28"/>
          <p:cNvSpPr>
            <a:spLocks noChangeArrowheads="1"/>
          </p:cNvSpPr>
          <p:nvPr/>
        </p:nvSpPr>
        <p:spPr bwMode="auto">
          <a:xfrm>
            <a:off x="4876801" y="914400"/>
            <a:ext cx="187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Table</a:t>
            </a:r>
          </a:p>
        </p:txBody>
      </p:sp>
      <p:sp>
        <p:nvSpPr>
          <p:cNvPr id="24586" name="Rectangle 29"/>
          <p:cNvSpPr>
            <a:spLocks noChangeArrowheads="1"/>
          </p:cNvSpPr>
          <p:nvPr/>
        </p:nvSpPr>
        <p:spPr bwMode="auto">
          <a:xfrm>
            <a:off x="7924801" y="838200"/>
            <a:ext cx="218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Targets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14605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762000" y="939800"/>
            <a:ext cx="5575300" cy="264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1371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23622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905000" y="5943600"/>
            <a:ext cx="34290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takes default option?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4272070"/>
            <a:ext cx="25146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 is not initialized here!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78114"/>
              </p:ext>
            </p:extLst>
          </p:nvPr>
        </p:nvGraphicFramePr>
        <p:xfrm>
          <a:off x="7239000" y="2209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99704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4015987" y="5825931"/>
            <a:ext cx="860813" cy="575542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 rot="13500000">
            <a:off x="3135999" y="5699812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7696176" y="1524000"/>
            <a:ext cx="1246239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7772400" y="1904999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A31DF81F-9F35-459D-9D92-8C762B5D508E}"/>
              </a:ext>
            </a:extLst>
          </p:cNvPr>
          <p:cNvSpPr>
            <a:spLocks/>
          </p:cNvSpPr>
          <p:nvPr/>
        </p:nvSpPr>
        <p:spPr bwMode="auto">
          <a:xfrm>
            <a:off x="14605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F53575F-CA8D-4D65-939D-C73368D389B0}"/>
              </a:ext>
            </a:extLst>
          </p:cNvPr>
          <p:cNvSpPr>
            <a:spLocks/>
          </p:cNvSpPr>
          <p:nvPr/>
        </p:nvSpPr>
        <p:spPr bwMode="auto">
          <a:xfrm>
            <a:off x="762000" y="939800"/>
            <a:ext cx="5575300" cy="264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5FE68D9D-91F4-4B37-B3C5-0103D2E7DBA7}"/>
              </a:ext>
            </a:extLst>
          </p:cNvPr>
          <p:cNvSpPr>
            <a:spLocks/>
          </p:cNvSpPr>
          <p:nvPr/>
        </p:nvSpPr>
        <p:spPr bwMode="auto">
          <a:xfrm>
            <a:off x="1371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993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(Explicit Setting)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Explicit setting by Compare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/>
              <a:t>Src2</a:t>
            </a:r>
            <a:r>
              <a:rPr lang="en-US" dirty="0"/>
              <a:t>,</a:t>
            </a:r>
            <a:r>
              <a:rPr lang="en-US" i="1" dirty="0"/>
              <a:t>Src1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b,a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like computing</a:t>
            </a:r>
            <a:r>
              <a:rPr lang="en-US" dirty="0">
                <a:latin typeface="Courier New" pitchFamily="49" charset="0"/>
              </a:rPr>
              <a:t> a-b</a:t>
            </a:r>
            <a:r>
              <a:rPr lang="en-US" dirty="0"/>
              <a:t> without setting destination</a:t>
            </a:r>
          </a:p>
          <a:p>
            <a:pPr lvl="2" eaLnBrk="1" hangingPunct="1">
              <a:defRPr/>
            </a:pPr>
            <a:r>
              <a:rPr lang="en-US" dirty="0"/>
              <a:t>Note reversed operand order!</a:t>
            </a:r>
          </a:p>
          <a:p>
            <a:pPr lvl="1" eaLnBrk="1" hangingPunct="1">
              <a:defRPr/>
            </a:pPr>
            <a:r>
              <a:rPr lang="en-US" dirty="0"/>
              <a:t>CF set if carry out from most significant bit</a:t>
            </a:r>
          </a:p>
          <a:p>
            <a:pPr lvl="2" eaLnBrk="1" hangingPunct="1">
              <a:defRPr/>
            </a:pPr>
            <a:r>
              <a:rPr lang="en-US" dirty="0"/>
              <a:t>Used for unsigned comparisons</a:t>
            </a:r>
          </a:p>
          <a:p>
            <a:pPr lvl="2" eaLnBrk="1" hangingPunct="1">
              <a:defRPr/>
            </a:pPr>
            <a:r>
              <a:rPr lang="en-US" dirty="0"/>
              <a:t>Also good for </a:t>
            </a:r>
            <a:r>
              <a:rPr lang="en-US" dirty="0" err="1"/>
              <a:t>mulit</a:t>
            </a:r>
            <a:r>
              <a:rPr lang="en-US" dirty="0"/>
              <a:t>-precision arithmetic (at assembly level)</a:t>
            </a:r>
          </a:p>
          <a:p>
            <a:pPr lvl="1" eaLnBrk="1" hangingPunct="1">
              <a:defRPr/>
            </a:pPr>
            <a:r>
              <a:rPr lang="en-US" dirty="0" err="1"/>
              <a:t>ZF</a:t>
            </a:r>
            <a:r>
              <a:rPr lang="en-US" dirty="0"/>
              <a:t> set if </a:t>
            </a:r>
            <a:r>
              <a:rPr lang="en-US" dirty="0">
                <a:latin typeface="Courier New" pitchFamily="49" charset="0"/>
              </a:rPr>
              <a:t>a == b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SF set if </a:t>
            </a:r>
            <a:r>
              <a:rPr lang="en-US" dirty="0">
                <a:latin typeface="Courier New" pitchFamily="49" charset="0"/>
              </a:rPr>
              <a:t>(a-b) &lt; 0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OF set if two’s complement overflow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(a&gt;0 &amp;&amp; b&lt;0 &amp;&amp; (a-b)&lt;0) || (a&lt;0 &amp;&amp; b&gt;0 &amp;&amp; (a-b)&gt;0)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8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pPr marL="552450" lvl="1"/>
            <a:r>
              <a:rPr lang="en-US" dirty="0"/>
              <a:t>Must scale by factor of 8 (addresses are 8 bytes)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7696200" y="1522921"/>
            <a:ext cx="1246239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7773768" y="1905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86236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371600" y="1600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533400" y="990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660900" y="1219201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822700" y="2362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810000" y="1905000"/>
            <a:ext cx="1384300" cy="5969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898901" y="2584846"/>
            <a:ext cx="1304925" cy="59134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898899" y="2895601"/>
            <a:ext cx="1308101" cy="398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898898" y="3094832"/>
            <a:ext cx="1308102" cy="199151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898898" y="3294064"/>
            <a:ext cx="1219202" cy="10493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898898" y="3505200"/>
            <a:ext cx="1219202" cy="8382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5512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6540500" y="15240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0668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0101"/>
              </p:ext>
            </p:extLst>
          </p:nvPr>
        </p:nvGraphicFramePr>
        <p:xfrm>
          <a:off x="3276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0954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663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7696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case 3: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5715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 err="1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7696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3276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3429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7086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4366167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2, x == 3)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5486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914400" y="1524000"/>
            <a:ext cx="3670300" cy="3657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639381"/>
              </p:ext>
            </p:extLst>
          </p:nvPr>
        </p:nvGraphicFramePr>
        <p:xfrm>
          <a:off x="5334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91768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5791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990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034488"/>
              </p:ext>
            </p:extLst>
          </p:nvPr>
        </p:nvGraphicFramePr>
        <p:xfrm>
          <a:off x="5334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678018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What if jump table is too large?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/>
              <a:t>Compiler uses if-then-else structure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/>
              <a:t>Ternary tree gives O(log n) performance</a:t>
            </a:r>
          </a:p>
          <a:p>
            <a:pPr marL="701675" lvl="1" indent="-34290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1592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(Explicit Setting)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Explicit setting by Test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testq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/>
              <a:t>Src1</a:t>
            </a:r>
            <a:r>
              <a:rPr lang="en-US" dirty="0"/>
              <a:t>,</a:t>
            </a:r>
            <a:r>
              <a:rPr lang="en-US" i="1" dirty="0"/>
              <a:t>Src2</a:t>
            </a:r>
          </a:p>
          <a:p>
            <a:pPr lvl="1" eaLnBrk="1" hangingPunct="1">
              <a:defRPr/>
            </a:pPr>
            <a:r>
              <a:rPr lang="en-US" dirty="0"/>
              <a:t>Sets condition codes based on value of </a:t>
            </a:r>
            <a:r>
              <a:rPr lang="en-US" i="1" dirty="0"/>
              <a:t>Src1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&amp;</a:t>
            </a:r>
            <a:r>
              <a:rPr lang="en-US" dirty="0"/>
              <a:t> </a:t>
            </a:r>
            <a:r>
              <a:rPr lang="en-US" i="1" dirty="0"/>
              <a:t>Src2</a:t>
            </a:r>
          </a:p>
          <a:p>
            <a:pPr lvl="2" eaLnBrk="1" hangingPunct="1">
              <a:defRPr/>
            </a:pPr>
            <a:r>
              <a:rPr lang="en-US" dirty="0"/>
              <a:t>Intel thought it useful to have one operand be a mask</a:t>
            </a:r>
          </a:p>
          <a:p>
            <a:pPr lvl="2" eaLnBrk="1" hangingPunct="1">
              <a:defRPr/>
            </a:pPr>
            <a:r>
              <a:rPr lang="en-US" dirty="0"/>
              <a:t>Compiler usually sets </a:t>
            </a:r>
            <a:r>
              <a:rPr lang="en-US" i="1" dirty="0"/>
              <a:t>Src1</a:t>
            </a:r>
            <a:r>
              <a:rPr lang="en-US" dirty="0"/>
              <a:t> and </a:t>
            </a:r>
            <a:r>
              <a:rPr lang="en-US" i="1" dirty="0"/>
              <a:t>Src2</a:t>
            </a:r>
            <a:r>
              <a:rPr lang="en-US" dirty="0"/>
              <a:t> the same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testq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a,b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like computing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498475" lvl="1" indent="0" eaLnBrk="1" hangingPunct="1">
              <a:buNone/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 err="1"/>
              <a:t>ZF</a:t>
            </a:r>
            <a:r>
              <a:rPr lang="en-US" dirty="0"/>
              <a:t> set when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>
                <a:latin typeface="Courier New" pitchFamily="49" charset="0"/>
              </a:rPr>
              <a:t> == 0</a:t>
            </a:r>
          </a:p>
          <a:p>
            <a:pPr lvl="1" eaLnBrk="1" hangingPunct="1">
              <a:defRPr/>
            </a:pPr>
            <a:r>
              <a:rPr lang="en-US" dirty="0"/>
              <a:t>SF set when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>
                <a:latin typeface="Courier New" pitchFamily="49" charset="0"/>
              </a:rPr>
              <a:t> &lt; 0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Most common usage: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Sets ZF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== 0</a:t>
            </a:r>
            <a:r>
              <a:rPr lang="en-US" dirty="0"/>
              <a:t>, SF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0</a:t>
            </a:r>
          </a:p>
          <a:p>
            <a:pPr lvl="2" eaLnBrk="1" hangingPunct="1">
              <a:defRPr/>
            </a:pPr>
            <a:r>
              <a:rPr lang="en-US" dirty="0">
                <a:cs typeface="Courier New" pitchFamily="49" charset="0"/>
              </a:rPr>
              <a:t>I.e., “Is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cs typeface="Courier New" pitchFamily="49" charset="0"/>
              </a:rPr>
              <a:t> zero, negative, or positive?”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3662E1B4-DA04-4B18-A88F-AE7C9E4D7811}"/>
              </a:ext>
            </a:extLst>
          </p:cNvPr>
          <p:cNvSpPr/>
          <p:nvPr/>
        </p:nvSpPr>
        <p:spPr bwMode="auto">
          <a:xfrm>
            <a:off x="7904788" y="4191000"/>
            <a:ext cx="2118444" cy="590931"/>
          </a:xfrm>
          <a:prstGeom prst="wedgeRectCallout">
            <a:avLst>
              <a:gd name="adj1" fmla="val -119432"/>
              <a:gd name="adj2" fmla="val 114680"/>
            </a:avLst>
          </a:prstGeom>
          <a:solidFill>
            <a:schemeClr val="bg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This is the one that matters!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Condition Codes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Set single byte based on combinations of condition codes</a:t>
            </a:r>
          </a:p>
          <a:p>
            <a:pPr lvl="1" eaLnBrk="1" hangingPunct="1">
              <a:defRPr/>
            </a:pPr>
            <a:r>
              <a:rPr lang="en-US" dirty="0"/>
              <a:t>Remaining 7 bytes unaltered!</a:t>
            </a:r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036915"/>
              </p:ext>
            </p:extLst>
          </p:nvPr>
        </p:nvGraphicFramePr>
        <p:xfrm>
          <a:off x="2057401" y="2314576"/>
          <a:ext cx="8202613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Document" r:id="rId3" imgW="8229748" imgH="4724924" progId="Word.Document.8">
                  <p:embed/>
                </p:oleObj>
              </mc:Choice>
              <mc:Fallback>
                <p:oleObj name="Document" r:id="rId3" imgW="8229748" imgH="472492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2314576"/>
                        <a:ext cx="8202613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2286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6019800"/>
            <a:ext cx="11076516" cy="42545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181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5181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5181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5181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5181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5181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5173651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5181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9144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9144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9144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9144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9144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9144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9144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9144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6248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6248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6248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6248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6248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6248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6248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6248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2286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2286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2286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2286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2286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2286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2286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1776457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Condition Codes (Cont.)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0668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Set single byte based on combinations of condition codes</a:t>
            </a:r>
          </a:p>
          <a:p>
            <a:pPr eaLnBrk="1" hangingPunct="1">
              <a:defRPr/>
            </a:pPr>
            <a:r>
              <a:rPr lang="en-US" dirty="0"/>
              <a:t>One of 8 addressable </a:t>
            </a:r>
            <a:r>
              <a:rPr lang="en-US" i="1" dirty="0"/>
              <a:t>byte</a:t>
            </a:r>
            <a:r>
              <a:rPr lang="en-US" dirty="0"/>
              <a:t> registers</a:t>
            </a:r>
          </a:p>
          <a:p>
            <a:pPr lvl="1" eaLnBrk="1" hangingPunct="1">
              <a:defRPr/>
            </a:pPr>
            <a:r>
              <a:rPr lang="en-US" dirty="0"/>
              <a:t>Does not alter remaining 3 bytes!</a:t>
            </a:r>
          </a:p>
          <a:p>
            <a:pPr lvl="1" eaLnBrk="1" hangingPunct="1">
              <a:defRPr/>
            </a:pPr>
            <a:r>
              <a:rPr lang="en-US" dirty="0"/>
              <a:t>Typically use </a:t>
            </a:r>
            <a:r>
              <a:rPr lang="en-US" dirty="0" err="1">
                <a:latin typeface="Courier New" pitchFamily="49" charset="0"/>
              </a:rPr>
              <a:t>movzbl</a:t>
            </a:r>
            <a:r>
              <a:rPr lang="en-US" dirty="0"/>
              <a:t> to finish job</a:t>
            </a:r>
          </a:p>
          <a:p>
            <a:pPr lvl="2" eaLnBrk="1" hangingPunct="1">
              <a:defRPr/>
            </a:pPr>
            <a:r>
              <a:rPr lang="en-US" dirty="0"/>
              <a:t>32-bit instructions also set upper 32 bits to 0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590800" y="3657600"/>
            <a:ext cx="3814763" cy="1200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gt</a:t>
            </a:r>
            <a:r>
              <a:rPr lang="en-US" altLang="en-US" dirty="0">
                <a:latin typeface="Courier New" pitchFamily="49" charset="0"/>
              </a:rPr>
              <a:t> (long x, long y)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return x &gt; y;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828800" y="5105400"/>
            <a:ext cx="6477000" cy="10869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cmpq   %rsi,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%rdi	# Compare x:y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setg    %al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			# Set when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x&gt;y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movzbl  %al, %eax	# Zero rest of %rax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7559675" y="5257800"/>
            <a:ext cx="1127125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8686801" y="5105401"/>
            <a:ext cx="13874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Note inverted ordering!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27181"/>
              </p:ext>
            </p:extLst>
          </p:nvPr>
        </p:nvGraphicFramePr>
        <p:xfrm>
          <a:off x="7162800" y="3505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Jumping</a:t>
            </a:r>
          </a:p>
        </p:txBody>
      </p:sp>
      <p:sp>
        <p:nvSpPr>
          <p:cNvPr id="195588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Jump to different part of code depending on condition codes</a:t>
            </a:r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559561"/>
              </p:ext>
            </p:extLst>
          </p:nvPr>
        </p:nvGraphicFramePr>
        <p:xfrm>
          <a:off x="2136776" y="1778000"/>
          <a:ext cx="8175625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Document" r:id="rId3" imgW="8229748" imgH="4893285" progId="Word.Document.8">
                  <p:embed/>
                </p:oleObj>
              </mc:Choice>
              <mc:Fallback>
                <p:oleObj name="Document" r:id="rId3" imgW="8229748" imgH="489328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1778000"/>
                        <a:ext cx="8175625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Conditional-Branch Example (Old Style)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371600" y="2057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5969000" y="2120900"/>
            <a:ext cx="4394200" cy="262890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609600" y="1066800"/>
            <a:ext cx="8153400" cy="1041400"/>
          </a:xfrm>
          <a:prstGeom prst="rect">
            <a:avLst/>
          </a:prstGeom>
        </p:spPr>
        <p:txBody>
          <a:bodyPr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Generation</a:t>
            </a:r>
          </a:p>
          <a:p>
            <a:pPr marL="279400" lvl="1" indent="0">
              <a:lnSpc>
                <a:spcPct val="100000"/>
              </a:lnSpc>
              <a:buNone/>
            </a:pP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wilkes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&gt; 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kern="0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61152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16041</TotalTime>
  <Pages>35</Pages>
  <Words>2995</Words>
  <Application>Microsoft Office PowerPoint</Application>
  <PresentationFormat>Widescreen</PresentationFormat>
  <Paragraphs>813</Paragraphs>
  <Slides>36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50" baseType="lpstr">
      <vt:lpstr>Calibri</vt:lpstr>
      <vt:lpstr>Calibri Bold</vt:lpstr>
      <vt:lpstr>Calibri Bold Italic</vt:lpstr>
      <vt:lpstr>Century Gothic</vt:lpstr>
      <vt:lpstr>Courier New</vt:lpstr>
      <vt:lpstr>Courier New Bold</vt:lpstr>
      <vt:lpstr>Helvetica</vt:lpstr>
      <vt:lpstr>Times New Roman</vt:lpstr>
      <vt:lpstr>Wingdings</vt:lpstr>
      <vt:lpstr>Wingdings 2</vt:lpstr>
      <vt:lpstr>class02</vt:lpstr>
      <vt:lpstr>Document</vt:lpstr>
      <vt:lpstr>Machine-Level Programming II: Control Flow</vt:lpstr>
      <vt:lpstr>Condition Codes (Implicit Setting)</vt:lpstr>
      <vt:lpstr>Condition Codes (Explicit Setting)</vt:lpstr>
      <vt:lpstr>Condition Codes (Explicit Setting)</vt:lpstr>
      <vt:lpstr>Reading Condition Codes</vt:lpstr>
      <vt:lpstr>x86-64 Integer Registers</vt:lpstr>
      <vt:lpstr>Reading Condition Codes (Cont.)</vt:lpstr>
      <vt:lpstr>Jumping</vt:lpstr>
      <vt:lpstr>Conditional-Branch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Sparse Switches</vt:lpstr>
      <vt:lpstr>For display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</dc:title>
  <dc:subject/>
  <dc:creator>Randal E. Bryant and David R. O'Hallaron</dc:creator>
  <cp:keywords/>
  <dc:description/>
  <cp:lastModifiedBy>Kuenning</cp:lastModifiedBy>
  <cp:revision>136</cp:revision>
  <cp:lastPrinted>2020-02-05T01:41:57Z</cp:lastPrinted>
  <dcterms:created xsi:type="dcterms:W3CDTF">1998-08-11T09:19:24Z</dcterms:created>
  <dcterms:modified xsi:type="dcterms:W3CDTF">2020-02-05T01:42:02Z</dcterms:modified>
</cp:coreProperties>
</file>