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43" r:id="rId2"/>
    <p:sldId id="396" r:id="rId3"/>
    <p:sldId id="379" r:id="rId4"/>
    <p:sldId id="380" r:id="rId5"/>
    <p:sldId id="345" r:id="rId6"/>
    <p:sldId id="346" r:id="rId7"/>
    <p:sldId id="347" r:id="rId8"/>
    <p:sldId id="397" r:id="rId9"/>
    <p:sldId id="398" r:id="rId10"/>
    <p:sldId id="399" r:id="rId11"/>
    <p:sldId id="400" r:id="rId12"/>
    <p:sldId id="401" r:id="rId13"/>
    <p:sldId id="403" r:id="rId14"/>
    <p:sldId id="404" r:id="rId15"/>
    <p:sldId id="349" r:id="rId16"/>
    <p:sldId id="350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  <p:sldId id="436" r:id="rId49"/>
    <p:sldId id="437" r:id="rId50"/>
    <p:sldId id="438" r:id="rId51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56088" y="6653213"/>
            <a:ext cx="7620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93D8D2B9-0C73-412F-A9C9-80C6D9539E79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578458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2275" y="6653213"/>
            <a:ext cx="8064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D20366A1-9C1C-484C-BCA0-8C9B60D8EBCA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8638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79037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8638"/>
            <a:ext cx="4638675" cy="260985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15231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27133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9952123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7662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98382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730107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691134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80778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93397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36050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16485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322ED18A-21E5-4B48-A6C5-EA2E0EFDEC5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34A1C8-EFD9-4762-B237-9A52D6DE1E2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50705" y="200819"/>
            <a:ext cx="704850" cy="9048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36739"/>
            <a:ext cx="112776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III:</a:t>
            </a:r>
            <a:br>
              <a:rPr lang="en-US" altLang="en-US" dirty="0"/>
            </a:br>
            <a:r>
              <a:rPr lang="en-US" altLang="en-US" dirty="0"/>
              <a:t>Procedures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54133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x86-64 stack discipline</a:t>
            </a:r>
          </a:p>
          <a:p>
            <a:pPr lvl="1" eaLnBrk="1" hangingPunct="1">
              <a:defRPr/>
            </a:pPr>
            <a:r>
              <a:rPr lang="en-US" dirty="0"/>
              <a:t>Register-saving conventions</a:t>
            </a:r>
          </a:p>
          <a:p>
            <a:pPr lvl="1" eaLnBrk="1" hangingPunct="1">
              <a:defRPr/>
            </a:pPr>
            <a:r>
              <a:rPr lang="en-US" dirty="0"/>
              <a:t>Creating pointers to local variables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139799" y="762001"/>
            <a:ext cx="128305" cy="5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endParaRPr lang="en-US" altLang="en-US" sz="3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271505" y="330672"/>
            <a:ext cx="782361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/>
              <a:t>CS 105</a:t>
            </a:r>
          </a:p>
          <a:p>
            <a:r>
              <a:rPr lang="en-US" altLang="en-US" sz="3200" dirty="0"/>
              <a:t>“Tour of the Black Holes of Computing”</a:t>
            </a:r>
          </a:p>
          <a:p>
            <a:endParaRPr lang="en-US" altLang="en-US" sz="32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409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476500"/>
            <a:ext cx="21336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275826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406807034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169026" y="5791200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606800" y="2229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606800" y="2610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3606800" y="2991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3606800" y="3372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3606800" y="3753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3606800" y="413472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3606800" y="5943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162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06327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Diane’s Silk Dress Cost $89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2286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286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2286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286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286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2286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1485900"/>
            <a:ext cx="307570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0263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Example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600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410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4495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/>
              <a:t>• • •</a:t>
            </a:r>
            <a:endParaRPr lang="sk-SK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54103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Stack-Based Languages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Languages That Support Recursion</a:t>
            </a:r>
          </a:p>
          <a:p>
            <a:pPr lvl="1" eaLnBrk="1" hangingPunct="1">
              <a:defRPr/>
            </a:pPr>
            <a:r>
              <a:rPr lang="en-US" dirty="0"/>
              <a:t>E.g., C, Pascal, Java, Python, Racket, Haskell, …</a:t>
            </a:r>
          </a:p>
          <a:p>
            <a:pPr lvl="1" eaLnBrk="1" hangingPunct="1">
              <a:defRPr/>
            </a:pPr>
            <a:r>
              <a:rPr lang="en-US" dirty="0"/>
              <a:t>Code must be “</a:t>
            </a:r>
            <a:r>
              <a:rPr lang="en-US" i="1" dirty="0"/>
              <a:t>reentrant</a:t>
            </a:r>
            <a:r>
              <a:rPr lang="en-US" dirty="0"/>
              <a:t>”</a:t>
            </a:r>
          </a:p>
          <a:p>
            <a:pPr lvl="2" eaLnBrk="1" hangingPunct="1">
              <a:defRPr/>
            </a:pPr>
            <a:r>
              <a:rPr lang="en-US" dirty="0"/>
              <a:t>Multiple simultaneous instantiations of single procedure</a:t>
            </a:r>
          </a:p>
          <a:p>
            <a:pPr lvl="1" eaLnBrk="1" hangingPunct="1">
              <a:buSzPct val="125000"/>
              <a:buFont typeface="Arial Unicode MS" pitchFamily="34" charset="-128"/>
              <a:buChar char="⇒"/>
              <a:defRPr/>
            </a:pPr>
            <a:r>
              <a:rPr lang="en-US" dirty="0"/>
              <a:t>Need some place to store state of each instantiation</a:t>
            </a:r>
          </a:p>
          <a:p>
            <a:pPr lvl="2" eaLnBrk="1" hangingPunct="1">
              <a:defRPr/>
            </a:pPr>
            <a:r>
              <a:rPr lang="en-US" dirty="0"/>
              <a:t>Arguments</a:t>
            </a:r>
          </a:p>
          <a:p>
            <a:pPr lvl="2" eaLnBrk="1" hangingPunct="1">
              <a:defRPr/>
            </a:pPr>
            <a:r>
              <a:rPr lang="en-US" dirty="0"/>
              <a:t>Local variables</a:t>
            </a:r>
          </a:p>
          <a:p>
            <a:pPr lvl="2" eaLnBrk="1" hangingPunct="1">
              <a:defRPr/>
            </a:pPr>
            <a:r>
              <a:rPr lang="en-US" dirty="0"/>
              <a:t>Return pointer</a:t>
            </a:r>
          </a:p>
          <a:p>
            <a:pPr eaLnBrk="1" hangingPunct="1">
              <a:defRPr/>
            </a:pPr>
            <a:r>
              <a:rPr lang="en-US" dirty="0"/>
              <a:t>Stack Discipline</a:t>
            </a:r>
          </a:p>
          <a:p>
            <a:pPr lvl="1" eaLnBrk="1" hangingPunct="1">
              <a:defRPr/>
            </a:pPr>
            <a:r>
              <a:rPr lang="en-US" dirty="0"/>
              <a:t>State for given procedure needed for limited time</a:t>
            </a:r>
          </a:p>
          <a:p>
            <a:pPr lvl="2" eaLnBrk="1" hangingPunct="1">
              <a:defRPr/>
            </a:pPr>
            <a:r>
              <a:rPr lang="en-US" dirty="0"/>
              <a:t>From when called to when return</a:t>
            </a:r>
          </a:p>
          <a:p>
            <a:pPr lvl="1" eaLnBrk="1" hangingPunct="1">
              <a:defRPr/>
            </a:pPr>
            <a:r>
              <a:rPr lang="en-US" dirty="0" err="1">
                <a:solidFill>
                  <a:srgbClr val="FF0000"/>
                </a:solidFill>
              </a:rPr>
              <a:t>Callee</a:t>
            </a:r>
            <a:r>
              <a:rPr lang="en-US" dirty="0">
                <a:solidFill>
                  <a:srgbClr val="FF0000"/>
                </a:solidFill>
              </a:rPr>
              <a:t> returns before caller does</a:t>
            </a:r>
          </a:p>
          <a:p>
            <a:pPr eaLnBrk="1" hangingPunct="1">
              <a:defRPr/>
            </a:pPr>
            <a:r>
              <a:rPr lang="en-US" dirty="0"/>
              <a:t>Stack Allocated in </a:t>
            </a:r>
            <a:r>
              <a:rPr lang="en-US" i="1" dirty="0"/>
              <a:t>Frames</a:t>
            </a:r>
          </a:p>
          <a:p>
            <a:pPr lvl="1" eaLnBrk="1" hangingPunct="1">
              <a:defRPr/>
            </a:pPr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Call Chain Example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Code Structure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1752600"/>
            <a:ext cx="1524000" cy="2311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yoo</a:t>
            </a:r>
            <a:r>
              <a:rPr lang="en-US" altLang="en-US" sz="1800" dirty="0">
                <a:latin typeface="Courier New" pitchFamily="49" charset="0"/>
              </a:rPr>
              <a:t>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who();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3810000" y="2743200"/>
            <a:ext cx="1600200" cy="2311400"/>
          </a:xfrm>
          <a:prstGeom prst="rect">
            <a:avLst/>
          </a:prstGeom>
          <a:solidFill>
            <a:srgbClr val="FFCC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34290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 • 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791200" y="4267200"/>
            <a:ext cx="1524000" cy="23114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amI(…)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{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amI();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lvl="1"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•</a:t>
            </a:r>
          </a:p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}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7721600" y="1676400"/>
            <a:ext cx="1498600" cy="35814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CCECFF"/>
            </a:outerShdw>
          </a:effec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7935914" y="19050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yoo</a:t>
            </a: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7935914" y="25908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who</a:t>
            </a:r>
          </a:p>
        </p:txBody>
      </p:sp>
      <p:sp>
        <p:nvSpPr>
          <p:cNvPr id="12298" name="Rectangle 13"/>
          <p:cNvSpPr>
            <a:spLocks noChangeArrowheads="1"/>
          </p:cNvSpPr>
          <p:nvPr/>
        </p:nvSpPr>
        <p:spPr bwMode="auto">
          <a:xfrm>
            <a:off x="7924801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7935914" y="3962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7935914" y="4724400"/>
            <a:ext cx="6064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8240713" y="22098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7"/>
          <p:cNvSpPr>
            <a:spLocks noChangeShapeType="1"/>
          </p:cNvSpPr>
          <p:nvPr/>
        </p:nvSpPr>
        <p:spPr bwMode="auto">
          <a:xfrm>
            <a:off x="8240713" y="28956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8"/>
          <p:cNvSpPr>
            <a:spLocks noChangeShapeType="1"/>
          </p:cNvSpPr>
          <p:nvPr/>
        </p:nvSpPr>
        <p:spPr bwMode="auto">
          <a:xfrm>
            <a:off x="8240713" y="3581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9"/>
          <p:cNvSpPr>
            <a:spLocks noChangeShapeType="1"/>
          </p:cNvSpPr>
          <p:nvPr/>
        </p:nvSpPr>
        <p:spPr bwMode="auto">
          <a:xfrm>
            <a:off x="8240713" y="43434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Rectangle 20"/>
          <p:cNvSpPr>
            <a:spLocks noChangeArrowheads="1"/>
          </p:cNvSpPr>
          <p:nvPr/>
        </p:nvSpPr>
        <p:spPr bwMode="auto">
          <a:xfrm>
            <a:off x="7612640" y="1143000"/>
            <a:ext cx="168635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/>
              <a:t>Call Chain</a:t>
            </a:r>
          </a:p>
        </p:txBody>
      </p:sp>
      <p:sp>
        <p:nvSpPr>
          <p:cNvPr id="12306" name="Rectangle 21"/>
          <p:cNvSpPr>
            <a:spLocks noChangeArrowheads="1"/>
          </p:cNvSpPr>
          <p:nvPr/>
        </p:nvSpPr>
        <p:spPr bwMode="auto">
          <a:xfrm>
            <a:off x="387351" y="5181600"/>
            <a:ext cx="5175249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lnSpc>
                <a:spcPct val="100000"/>
              </a:lnSpc>
            </a:pPr>
            <a:r>
              <a:rPr lang="en-US" altLang="en-US" dirty="0"/>
              <a:t>Procedure </a:t>
            </a:r>
            <a:r>
              <a:rPr lang="en-US" altLang="en-US" dirty="0" err="1">
                <a:latin typeface="Courier New" pitchFamily="49" charset="0"/>
              </a:rPr>
              <a:t>amI</a:t>
            </a:r>
            <a:r>
              <a:rPr lang="en-US" altLang="en-US" dirty="0">
                <a:latin typeface="Courier New" pitchFamily="49" charset="0"/>
              </a:rPr>
              <a:t> is </a:t>
            </a:r>
            <a:r>
              <a:rPr lang="en-US" altLang="en-US" dirty="0"/>
              <a:t>recursive</a:t>
            </a:r>
          </a:p>
        </p:txBody>
      </p:sp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8602664" y="3265489"/>
            <a:ext cx="606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amI</a:t>
            </a:r>
          </a:p>
        </p:txBody>
      </p:sp>
      <p:sp>
        <p:nvSpPr>
          <p:cNvPr id="12308" name="Line 25"/>
          <p:cNvSpPr>
            <a:spLocks noChangeShapeType="1"/>
          </p:cNvSpPr>
          <p:nvPr/>
        </p:nvSpPr>
        <p:spPr bwMode="auto">
          <a:xfrm>
            <a:off x="8382001" y="2895600"/>
            <a:ext cx="53657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8418512" y="2267745"/>
            <a:ext cx="358775" cy="3969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5970589" y="33797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>
                <a:solidFill>
                  <a:srgbClr val="FF0000"/>
                </a:solidFill>
              </a:rPr>
              <a:t>Temporary space (if needed)</a:t>
            </a:r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procedure entered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Frame includes push done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Deallocated upon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done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8418511" y="3636169"/>
            <a:ext cx="368301" cy="5556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6019800" y="47482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8804223" y="5575301"/>
            <a:ext cx="1560619" cy="4093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9272587" y="51974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733528"/>
              </p:ext>
            </p:extLst>
          </p:nvPr>
        </p:nvGraphicFramePr>
        <p:xfrm>
          <a:off x="8910637" y="16922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5972176" y="36607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4468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1727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2501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  <p:extLst>
      <p:ext uri="{BB962C8B-B14F-4D97-AF65-F5344CB8AC3E}">
        <p14:creationId xmlns:p14="http://schemas.microsoft.com/office/powerpoint/2010/main" val="118584182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2032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12999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7351" y="1220788"/>
            <a:ext cx="6724649" cy="52244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calling point</a:t>
            </a:r>
          </a:p>
          <a:p>
            <a:pPr>
              <a:spcBef>
                <a:spcPts val="600"/>
              </a:spcBef>
            </a:pPr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pPr>
              <a:spcBef>
                <a:spcPts val="600"/>
              </a:spcBef>
            </a:pPr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pPr>
              <a:spcBef>
                <a:spcPts val="600"/>
              </a:spcBef>
            </a:pPr>
            <a:r>
              <a:rPr lang="en-US" dirty="0"/>
              <a:t>Mechanisms all implemented with machine instructions</a:t>
            </a:r>
          </a:p>
          <a:p>
            <a:pPr>
              <a:spcBef>
                <a:spcPts val="600"/>
              </a:spcBef>
            </a:pPr>
            <a:r>
              <a:rPr lang="en-US" dirty="0"/>
              <a:t>x86-64 procedures use only what’s needed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7315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7315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Arc 9"/>
          <p:cNvSpPr/>
          <p:nvPr/>
        </p:nvSpPr>
        <p:spPr bwMode="auto">
          <a:xfrm>
            <a:off x="8001000" y="1905000"/>
            <a:ext cx="2209800" cy="2286000"/>
          </a:xfrm>
          <a:prstGeom prst="arc">
            <a:avLst>
              <a:gd name="adj1" fmla="val 15620407"/>
              <a:gd name="adj2" fmla="val 4768750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1" name="Arc 10"/>
          <p:cNvSpPr/>
          <p:nvPr/>
        </p:nvSpPr>
        <p:spPr bwMode="auto">
          <a:xfrm rot="10800000">
            <a:off x="6858000" y="2133600"/>
            <a:ext cx="1371600" cy="3048000"/>
          </a:xfrm>
          <a:prstGeom prst="arc">
            <a:avLst>
              <a:gd name="adj1" fmla="val 16200000"/>
              <a:gd name="adj2" fmla="val 5567493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8496300" y="1981200"/>
            <a:ext cx="228600" cy="1676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7734300" y="1905000"/>
            <a:ext cx="914400" cy="3200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7543800" y="4362856"/>
            <a:ext cx="1447800" cy="2286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18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2501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819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2438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3124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58464030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133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7129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1" y="4919664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2590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1376935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1" y="4056064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2209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34458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97655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3716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6839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1752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0051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1" y="2379664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955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273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81423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1592264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21154" y="381001"/>
            <a:ext cx="755207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2349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63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316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be called</a:t>
            </a:r>
          </a:p>
          <a:p>
            <a:pPr marL="552450" lvl="1"/>
            <a:r>
              <a:rPr lang="en-US" dirty="0"/>
              <a:t>Local variables(if can’t keep in registers)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8194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4290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241925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8382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8890000" y="31242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2098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67703" y="16684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8382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7993063" y="32750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6451600" y="28114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02589" y="60309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529388" y="55626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6477000" y="33528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8534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Region of memory managed with </a:t>
            </a:r>
            <a:r>
              <a:rPr lang="en-US" altLang="en-US" i="1" dirty="0"/>
              <a:t>stack discipline</a:t>
            </a:r>
          </a:p>
          <a:p>
            <a:pPr lvl="1" eaLnBrk="1" hangingPunct="1"/>
            <a:r>
              <a:rPr lang="en-US" altLang="en-US" dirty="0"/>
              <a:t>Grows toward </a:t>
            </a:r>
            <a:r>
              <a:rPr lang="en-US" altLang="en-US" i="1" dirty="0"/>
              <a:t>lower</a:t>
            </a:r>
            <a:r>
              <a:rPr lang="en-US" altLang="en-US" dirty="0"/>
              <a:t> addresses</a:t>
            </a:r>
          </a:p>
          <a:p>
            <a:pPr lvl="1" eaLnBrk="1" hangingPunct="1"/>
            <a:r>
              <a:rPr lang="en-US" altLang="en-US" dirty="0"/>
              <a:t>Register </a:t>
            </a: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rsp</a:t>
            </a:r>
            <a:r>
              <a:rPr lang="en-US" altLang="en-US" dirty="0"/>
              <a:t> indicates numerically </a:t>
            </a:r>
            <a:r>
              <a:rPr lang="en-US" altLang="en-US" i="1" dirty="0"/>
              <a:t>lowest</a:t>
            </a:r>
            <a:r>
              <a:rPr lang="en-US" altLang="en-US" dirty="0"/>
              <a:t>  stack address</a:t>
            </a:r>
          </a:p>
          <a:p>
            <a:pPr lvl="2" eaLnBrk="1" hangingPunct="1"/>
            <a:r>
              <a:rPr lang="en-US" altLang="en-US" dirty="0"/>
              <a:t>Always holds address of </a:t>
            </a:r>
            <a:r>
              <a:rPr lang="en-US" altLang="en-US" i="1" dirty="0"/>
              <a:t>“</a:t>
            </a:r>
            <a:r>
              <a:rPr lang="en-US" altLang="en-US" i="1" dirty="0" err="1"/>
              <a:t>top”</a:t>
            </a:r>
            <a:r>
              <a:rPr lang="en-US" altLang="en-US" dirty="0" err="1"/>
              <a:t>element</a:t>
            </a:r>
            <a:endParaRPr lang="en-US" altLang="en-US" dirty="0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6948268" y="4267201"/>
            <a:ext cx="1520825" cy="912813"/>
            <a:chOff x="2592" y="2736"/>
            <a:chExt cx="958" cy="575"/>
          </a:xfrm>
        </p:grpSpPr>
        <p:sp>
          <p:nvSpPr>
            <p:cNvPr id="4112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8472268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10758267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3" name="Rectangle 9"/>
          <p:cNvSpPr>
            <a:spLocks noChangeArrowheads="1"/>
          </p:cNvSpPr>
          <p:nvPr/>
        </p:nvSpPr>
        <p:spPr bwMode="auto">
          <a:xfrm>
            <a:off x="9986743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4104" name="Group 10"/>
          <p:cNvGrpSpPr>
            <a:grpSpLocks/>
          </p:cNvGrpSpPr>
          <p:nvPr/>
        </p:nvGrpSpPr>
        <p:grpSpPr bwMode="auto">
          <a:xfrm>
            <a:off x="9986743" y="1600200"/>
            <a:ext cx="1349375" cy="1295400"/>
            <a:chOff x="3264" y="720"/>
            <a:chExt cx="850" cy="816"/>
          </a:xfrm>
        </p:grpSpPr>
        <p:sp>
          <p:nvSpPr>
            <p:cNvPr id="411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411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4105" name="Line 13"/>
          <p:cNvSpPr>
            <a:spLocks noChangeShapeType="1"/>
          </p:cNvSpPr>
          <p:nvPr/>
        </p:nvSpPr>
        <p:spPr bwMode="auto">
          <a:xfrm flipH="1" flipV="1">
            <a:off x="9300942" y="5181600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6" name="Rectangle 14"/>
          <p:cNvSpPr>
            <a:spLocks noChangeArrowheads="1"/>
          </p:cNvSpPr>
          <p:nvPr/>
        </p:nvSpPr>
        <p:spPr bwMode="auto">
          <a:xfrm>
            <a:off x="9180293" y="5638800"/>
            <a:ext cx="1501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“Top”</a:t>
            </a:r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>
            <a:off x="7253068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4108" name="Rectangle 16"/>
          <p:cNvSpPr>
            <a:spLocks noChangeArrowheads="1"/>
          </p:cNvSpPr>
          <p:nvPr/>
        </p:nvSpPr>
        <p:spPr bwMode="auto">
          <a:xfrm>
            <a:off x="9158068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4109" name="Line 17"/>
          <p:cNvSpPr>
            <a:spLocks noChangeShapeType="1"/>
          </p:cNvSpPr>
          <p:nvPr/>
        </p:nvSpPr>
        <p:spPr bwMode="auto">
          <a:xfrm flipH="1">
            <a:off x="9539067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4478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381481"/>
              </p:ext>
            </p:extLst>
          </p:nvPr>
        </p:nvGraphicFramePr>
        <p:xfrm>
          <a:off x="70866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203052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226766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746004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93366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931366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931366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1366" y="5486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1366" y="5867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3753" y="61023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0167" y="58737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93366" y="36576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1366" y="41909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1366" y="51053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6766" y="57149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3179" y="54863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3359046218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3494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0902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7227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6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7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30073" y="838200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69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225658"/>
              </p:ext>
            </p:extLst>
          </p:nvPr>
        </p:nvGraphicFramePr>
        <p:xfrm>
          <a:off x="6781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15547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9342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9342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256587" y="3282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763001" y="305435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724337" y="838201"/>
            <a:ext cx="1690591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9342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9342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2296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736013" y="2667000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65582"/>
              </p:ext>
            </p:extLst>
          </p:nvPr>
        </p:nvGraphicFramePr>
        <p:xfrm>
          <a:off x="6781800" y="3886201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9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6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800602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4200" y="5257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4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059723412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524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524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v1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803950"/>
              </p:ext>
            </p:extLst>
          </p:nvPr>
        </p:nvGraphicFramePr>
        <p:xfrm>
          <a:off x="6933482" y="3352799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228882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735296" y="2285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695482" y="838200"/>
            <a:ext cx="266771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933482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933482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228882" y="5562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735296" y="533399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695482" y="4267200"/>
            <a:ext cx="225484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933482" y="4800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4274001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2284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6275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  <p:extLst>
      <p:ext uri="{BB962C8B-B14F-4D97-AF65-F5344CB8AC3E}">
        <p14:creationId xmlns:p14="http://schemas.microsoft.com/office/powerpoint/2010/main" val="171845639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</a:t>
            </a:r>
            <a:r>
              <a:rPr lang="en-US" i="1" dirty="0"/>
              <a:t>x </a:t>
            </a:r>
            <a:r>
              <a:rPr lang="en-US" dirty="0"/>
              <a:t>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  <p:extLst>
      <p:ext uri="{BB962C8B-B14F-4D97-AF65-F5344CB8AC3E}">
        <p14:creationId xmlns:p14="http://schemas.microsoft.com/office/powerpoint/2010/main" val="373981014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 (Diane’s silk dress)</a:t>
            </a: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7848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7848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7848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7391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6026873" y="1600201"/>
            <a:ext cx="129323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7848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7848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7848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7848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7848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7848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6196405" y="3200401"/>
            <a:ext cx="1123706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6041094" y="5029200"/>
            <a:ext cx="1240147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7391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1695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 or as scratch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84252" y="1981200"/>
            <a:ext cx="1273810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66602" y="3429001"/>
            <a:ext cx="746999" cy="3262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29986716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Pushing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Pushing: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pushq</a:t>
            </a:r>
            <a:r>
              <a:rPr lang="en-US" b="0" dirty="0"/>
              <a:t> </a:t>
            </a:r>
            <a:r>
              <a:rPr lang="en-US" b="0" i="1" dirty="0" err="1"/>
              <a:t>Src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Fetch operand at </a:t>
            </a:r>
            <a:r>
              <a:rPr lang="en-US" i="1" dirty="0" err="1"/>
              <a:t>Src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Then write operand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7963338" y="5005388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27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5128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5140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5141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/>
                <a:t>Addresses</a:t>
              </a:r>
            </a:p>
          </p:txBody>
        </p:sp>
      </p:grpSp>
      <p:sp>
        <p:nvSpPr>
          <p:cNvPr id="5129" name="Line 13"/>
          <p:cNvSpPr>
            <a:spLocks noChangeShapeType="1"/>
          </p:cNvSpPr>
          <p:nvPr/>
        </p:nvSpPr>
        <p:spPr bwMode="auto">
          <a:xfrm flipH="1" flipV="1">
            <a:off x="9303188" y="5503863"/>
            <a:ext cx="635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0" name="Rectangle 14"/>
          <p:cNvSpPr>
            <a:spLocks noChangeArrowheads="1"/>
          </p:cNvSpPr>
          <p:nvPr/>
        </p:nvSpPr>
        <p:spPr bwMode="auto">
          <a:xfrm>
            <a:off x="8914462" y="5961064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5131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5132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8474514" y="5181600"/>
            <a:ext cx="1292225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grpSp>
        <p:nvGrpSpPr>
          <p:cNvPr id="5135" name="Group 20"/>
          <p:cNvGrpSpPr>
            <a:grpSpLocks/>
          </p:cNvGrpSpPr>
          <p:nvPr/>
        </p:nvGrpSpPr>
        <p:grpSpPr bwMode="auto">
          <a:xfrm>
            <a:off x="6950514" y="4573588"/>
            <a:ext cx="1520825" cy="912812"/>
            <a:chOff x="2592" y="2736"/>
            <a:chExt cx="958" cy="575"/>
          </a:xfrm>
        </p:grpSpPr>
        <p:sp>
          <p:nvSpPr>
            <p:cNvPr id="5138" name="Line 21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Rectangle 22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8103613" y="5021263"/>
            <a:ext cx="275076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-8</a:t>
            </a:r>
          </a:p>
        </p:txBody>
      </p:sp>
      <p:sp>
        <p:nvSpPr>
          <p:cNvPr id="5137" name="Line 24"/>
          <p:cNvSpPr>
            <a:spLocks noChangeShapeType="1"/>
          </p:cNvSpPr>
          <p:nvPr/>
        </p:nvSpPr>
        <p:spPr bwMode="auto">
          <a:xfrm>
            <a:off x="8093513" y="50292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64634" y="25145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83872" y="23558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31234" y="838200"/>
            <a:ext cx="23574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69234" y="13715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69234" y="22859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69234" y="5562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69234" y="5943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91621" y="617854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98035" y="5949949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31234" y="3352800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69234" y="3886199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69234" y="4800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64634" y="5791199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71047" y="5562599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69234" y="5181599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4008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447800" y="29718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447800" y="11430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 + 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153400" y="5921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672638" y="57628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620000" y="4245183"/>
            <a:ext cx="285328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858000" y="4778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858000" y="5692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858000" y="3025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858000" y="3406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180387" y="364193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686801" y="3413332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620000" y="816183"/>
            <a:ext cx="273196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858000" y="1349582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858000" y="2263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153400" y="3254582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659813" y="3025982"/>
            <a:ext cx="904094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858000" y="2644982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931720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  <p:extLst>
      <p:ext uri="{BB962C8B-B14F-4D97-AF65-F5344CB8AC3E}">
        <p14:creationId xmlns:p14="http://schemas.microsoft.com/office/powerpoint/2010/main" val="2137240585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774981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284736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190406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6400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61722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4876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73152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3152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39032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234340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86557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32404"/>
              </p:ext>
            </p:extLst>
          </p:nvPr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084975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06899"/>
              </p:ext>
            </p:extLst>
          </p:nvPr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153943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4" name="Rectangle 10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990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4567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0"/>
            <a:ext cx="628377" cy="33316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554530961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future lecture)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  <p:extLst>
      <p:ext uri="{BB962C8B-B14F-4D97-AF65-F5344CB8AC3E}">
        <p14:creationId xmlns:p14="http://schemas.microsoft.com/office/powerpoint/2010/main" val="2767757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x86-64 Stack Popping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Popping: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popq</a:t>
            </a:r>
            <a:r>
              <a:rPr lang="en-US" b="0" dirty="0"/>
              <a:t> </a:t>
            </a:r>
            <a:r>
              <a:rPr lang="en-US" b="0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Read memory data at address given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 eaLnBrk="1" hangingPunct="1">
              <a:defRPr/>
            </a:pPr>
            <a:r>
              <a:rPr lang="en-US" dirty="0"/>
              <a:t>Write to </a:t>
            </a:r>
            <a:r>
              <a:rPr lang="en-US" i="1" dirty="0" err="1"/>
              <a:t>Dest</a:t>
            </a:r>
            <a:endParaRPr lang="en-US" i="1" dirty="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950514" y="3962401"/>
            <a:ext cx="1520825" cy="912813"/>
            <a:chOff x="2592" y="2736"/>
            <a:chExt cx="958" cy="575"/>
          </a:xfrm>
        </p:grpSpPr>
        <p:sp>
          <p:nvSpPr>
            <p:cNvPr id="6164" name="Line 5"/>
            <p:cNvSpPr>
              <a:spLocks noChangeShapeType="1"/>
            </p:cNvSpPr>
            <p:nvPr/>
          </p:nvSpPr>
          <p:spPr bwMode="auto">
            <a:xfrm>
              <a:off x="3230" y="3201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6"/>
            <p:cNvSpPr>
              <a:spLocks noChangeArrowheads="1"/>
            </p:cNvSpPr>
            <p:nvPr/>
          </p:nvSpPr>
          <p:spPr bwMode="auto">
            <a:xfrm>
              <a:off x="2592" y="2736"/>
              <a:ext cx="610" cy="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Stack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/>
                <a:t>Pointer</a:t>
              </a:r>
            </a:p>
            <a:p>
              <a:pPr algn="r">
                <a:lnSpc>
                  <a:spcPct val="100000"/>
                </a:lnSpc>
              </a:pPr>
              <a:r>
                <a:rPr lang="en-US" altLang="en-US" sz="1800" dirty="0">
                  <a:latin typeface="Courier New" pitchFamily="49" charset="0"/>
                </a:rPr>
                <a:t>%</a:t>
              </a:r>
              <a:r>
                <a:rPr lang="en-US" altLang="en-US" sz="1800" dirty="0" err="1">
                  <a:latin typeface="Courier New" pitchFamily="49" charset="0"/>
                </a:rPr>
                <a:t>rsp</a:t>
              </a:r>
              <a:endParaRPr lang="en-US" altLang="en-US" sz="1800" dirty="0">
                <a:latin typeface="Courier New" pitchFamily="49" charset="0"/>
              </a:endParaRPr>
            </a:p>
          </p:txBody>
        </p:sp>
      </p:grp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8474514" y="1981200"/>
            <a:ext cx="1292225" cy="3200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10760513" y="3810000"/>
            <a:ext cx="0" cy="1371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1" name="Rectangle 9"/>
          <p:cNvSpPr>
            <a:spLocks noChangeArrowheads="1"/>
          </p:cNvSpPr>
          <p:nvPr/>
        </p:nvSpPr>
        <p:spPr bwMode="auto">
          <a:xfrm>
            <a:off x="9988989" y="4111626"/>
            <a:ext cx="1565275" cy="63817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Grows</a:t>
            </a:r>
          </a:p>
          <a:p>
            <a:pPr>
              <a:lnSpc>
                <a:spcPct val="100000"/>
              </a:lnSpc>
            </a:pPr>
            <a:r>
              <a:rPr lang="en-US" altLang="en-US" sz="1800" i="1"/>
              <a:t>Down</a:t>
            </a:r>
          </a:p>
        </p:txBody>
      </p:sp>
      <p:grpSp>
        <p:nvGrpSpPr>
          <p:cNvPr id="6152" name="Group 10"/>
          <p:cNvGrpSpPr>
            <a:grpSpLocks/>
          </p:cNvGrpSpPr>
          <p:nvPr/>
        </p:nvGrpSpPr>
        <p:grpSpPr bwMode="auto">
          <a:xfrm>
            <a:off x="9988989" y="1600200"/>
            <a:ext cx="1349375" cy="1295400"/>
            <a:chOff x="3264" y="720"/>
            <a:chExt cx="850" cy="816"/>
          </a:xfrm>
        </p:grpSpPr>
        <p:sp>
          <p:nvSpPr>
            <p:cNvPr id="6162" name="Line 11"/>
            <p:cNvSpPr>
              <a:spLocks noChangeShapeType="1"/>
            </p:cNvSpPr>
            <p:nvPr/>
          </p:nvSpPr>
          <p:spPr bwMode="auto">
            <a:xfrm flipH="1" flipV="1">
              <a:off x="3696" y="720"/>
              <a:ext cx="0" cy="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6163" name="Rectangle 12"/>
            <p:cNvSpPr>
              <a:spLocks noChangeArrowheads="1"/>
            </p:cNvSpPr>
            <p:nvPr/>
          </p:nvSpPr>
          <p:spPr bwMode="auto">
            <a:xfrm>
              <a:off x="3264" y="973"/>
              <a:ext cx="850" cy="402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sz="1800" dirty="0"/>
                <a:t>Increasing</a:t>
              </a:r>
            </a:p>
            <a:p>
              <a:pPr>
                <a:lnSpc>
                  <a:spcPct val="100000"/>
                </a:lnSpc>
              </a:pPr>
              <a:r>
                <a:rPr lang="en-US" altLang="en-US" sz="1800" dirty="0"/>
                <a:t>Addresses</a:t>
              </a:r>
            </a:p>
          </p:txBody>
        </p:sp>
      </p:grpSp>
      <p:sp useBgFill="1">
        <p:nvSpPr>
          <p:cNvPr id="6153" name="Rectangle 14"/>
          <p:cNvSpPr>
            <a:spLocks noChangeArrowheads="1"/>
          </p:cNvSpPr>
          <p:nvPr/>
        </p:nvSpPr>
        <p:spPr bwMode="auto">
          <a:xfrm>
            <a:off x="8914462" y="5638801"/>
            <a:ext cx="2037929" cy="366767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/>
              <a:t>New Stack “Top”</a:t>
            </a:r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8474513" y="4876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6155" name="Rectangle 16"/>
          <p:cNvSpPr>
            <a:spLocks noChangeArrowheads="1"/>
          </p:cNvSpPr>
          <p:nvPr/>
        </p:nvSpPr>
        <p:spPr bwMode="auto">
          <a:xfrm>
            <a:off x="9160314" y="838200"/>
            <a:ext cx="1882775" cy="363538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/>
              <a:t>Stack “Bottom”</a:t>
            </a:r>
          </a:p>
        </p:txBody>
      </p:sp>
      <p:sp>
        <p:nvSpPr>
          <p:cNvPr id="6156" name="Line 17"/>
          <p:cNvSpPr>
            <a:spLocks noChangeShapeType="1"/>
          </p:cNvSpPr>
          <p:nvPr/>
        </p:nvSpPr>
        <p:spPr bwMode="auto">
          <a:xfrm flipH="1">
            <a:off x="9541313" y="1295400"/>
            <a:ext cx="457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8"/>
          <p:cNvSpPr>
            <a:spLocks noChangeShapeType="1"/>
          </p:cNvSpPr>
          <p:nvPr/>
        </p:nvSpPr>
        <p:spPr bwMode="auto">
          <a:xfrm>
            <a:off x="7941113" y="5029200"/>
            <a:ext cx="508000" cy="0"/>
          </a:xfrm>
          <a:prstGeom prst="line">
            <a:avLst/>
          </a:prstGeom>
          <a:noFill/>
          <a:ln w="25400">
            <a:solidFill>
              <a:srgbClr val="B2B2B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9"/>
          <p:cNvSpPr>
            <a:spLocks noChangeArrowheads="1"/>
          </p:cNvSpPr>
          <p:nvPr/>
        </p:nvSpPr>
        <p:spPr bwMode="auto">
          <a:xfrm>
            <a:off x="8073202" y="4716463"/>
            <a:ext cx="32637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600" dirty="0"/>
              <a:t>+8</a:t>
            </a:r>
          </a:p>
        </p:txBody>
      </p:sp>
      <p:sp>
        <p:nvSpPr>
          <p:cNvPr id="6159" name="Line 20"/>
          <p:cNvSpPr>
            <a:spLocks noChangeShapeType="1"/>
          </p:cNvSpPr>
          <p:nvPr/>
        </p:nvSpPr>
        <p:spPr bwMode="auto">
          <a:xfrm flipV="1">
            <a:off x="8093513" y="47244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6160" name="Rectangle 21"/>
          <p:cNvSpPr>
            <a:spLocks noChangeArrowheads="1"/>
          </p:cNvSpPr>
          <p:nvPr/>
        </p:nvSpPr>
        <p:spPr bwMode="auto">
          <a:xfrm>
            <a:off x="8474514" y="4876800"/>
            <a:ext cx="1292225" cy="3048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6161" name="Line 13"/>
          <p:cNvSpPr>
            <a:spLocks noChangeShapeType="1"/>
          </p:cNvSpPr>
          <p:nvPr/>
        </p:nvSpPr>
        <p:spPr bwMode="auto">
          <a:xfrm flipH="1" flipV="1">
            <a:off x="9303189" y="4876800"/>
            <a:ext cx="542925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7352" y="1220788"/>
            <a:ext cx="8069324" cy="5224462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&amp;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9779000" y="29718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9779000" y="35814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9779000" y="53943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9779000" y="9906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9779000" y="32766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9779000" y="23622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8702740" y="1820863"/>
            <a:ext cx="676211" cy="5755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9442450" y="9906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9366250" y="34274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7805738" y="32480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9366251" y="60610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7924800" y="5915025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774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" name="Rectangle 37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18" name="Rectangle 42"/>
          <p:cNvSpPr>
            <a:spLocks noChangeArrowheads="1"/>
          </p:cNvSpPr>
          <p:nvPr/>
        </p:nvSpPr>
        <p:spPr bwMode="auto">
          <a:xfrm>
            <a:off x="8839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70" name="Rectangle 32"/>
          <p:cNvSpPr>
            <a:spLocks noChangeArrowheads="1"/>
          </p:cNvSpPr>
          <p:nvPr/>
        </p:nvSpPr>
        <p:spPr bwMode="auto">
          <a:xfrm>
            <a:off x="7467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1" name="Rectangle 34"/>
          <p:cNvSpPr>
            <a:spLocks noChangeArrowheads="1"/>
          </p:cNvSpPr>
          <p:nvPr/>
        </p:nvSpPr>
        <p:spPr bwMode="auto">
          <a:xfrm>
            <a:off x="7467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2" name="Rectangle 38"/>
          <p:cNvSpPr>
            <a:spLocks noChangeArrowheads="1"/>
          </p:cNvSpPr>
          <p:nvPr/>
        </p:nvSpPr>
        <p:spPr bwMode="auto">
          <a:xfrm>
            <a:off x="7467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44196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4" name="Rectangle 9"/>
          <p:cNvSpPr>
            <a:spLocks noChangeArrowheads="1"/>
          </p:cNvSpPr>
          <p:nvPr/>
        </p:nvSpPr>
        <p:spPr bwMode="auto">
          <a:xfrm>
            <a:off x="44196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5" name="Rectangle 14"/>
          <p:cNvSpPr>
            <a:spLocks noChangeArrowheads="1"/>
          </p:cNvSpPr>
          <p:nvPr/>
        </p:nvSpPr>
        <p:spPr bwMode="auto">
          <a:xfrm>
            <a:off x="44196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6" name="Rectangle 20"/>
          <p:cNvSpPr>
            <a:spLocks noChangeArrowheads="1"/>
          </p:cNvSpPr>
          <p:nvPr/>
        </p:nvSpPr>
        <p:spPr bwMode="auto">
          <a:xfrm>
            <a:off x="1524000" y="5181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rsp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7" name="Rectangle 22"/>
          <p:cNvSpPr>
            <a:spLocks noChangeArrowheads="1"/>
          </p:cNvSpPr>
          <p:nvPr/>
        </p:nvSpPr>
        <p:spPr bwMode="auto">
          <a:xfrm>
            <a:off x="1524000" y="4419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8" name="Rectangle 26"/>
          <p:cNvSpPr>
            <a:spLocks noChangeArrowheads="1"/>
          </p:cNvSpPr>
          <p:nvPr/>
        </p:nvSpPr>
        <p:spPr bwMode="auto">
          <a:xfrm>
            <a:off x="1524000" y="48006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179" name="Rectangle 46"/>
          <p:cNvSpPr>
            <a:spLocks noChangeArrowheads="1"/>
          </p:cNvSpPr>
          <p:nvPr/>
        </p:nvSpPr>
        <p:spPr bwMode="auto">
          <a:xfrm>
            <a:off x="7467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0" name="Rectangle 43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1" name="Rectangle 40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4419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83" name="Rectangle 3"/>
          <p:cNvSpPr>
            <a:spLocks noChangeArrowheads="1"/>
          </p:cNvSpPr>
          <p:nvPr/>
        </p:nvSpPr>
        <p:spPr bwMode="auto">
          <a:xfrm>
            <a:off x="4419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84" name="Rectangle 4"/>
          <p:cNvSpPr>
            <a:spLocks noChangeArrowheads="1"/>
          </p:cNvSpPr>
          <p:nvPr/>
        </p:nvSpPr>
        <p:spPr bwMode="auto">
          <a:xfrm>
            <a:off x="4419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85" name="Rectangle 5"/>
          <p:cNvSpPr>
            <a:spLocks noChangeArrowheads="1"/>
          </p:cNvSpPr>
          <p:nvPr/>
        </p:nvSpPr>
        <p:spPr bwMode="auto">
          <a:xfrm>
            <a:off x="4419600" y="3352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7186" name="Rectangle 6"/>
          <p:cNvSpPr>
            <a:spLocks noChangeArrowheads="1"/>
          </p:cNvSpPr>
          <p:nvPr/>
        </p:nvSpPr>
        <p:spPr bwMode="auto">
          <a:xfrm>
            <a:off x="57912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87" name="Rectangle 8"/>
          <p:cNvSpPr>
            <a:spLocks noChangeArrowheads="1"/>
          </p:cNvSpPr>
          <p:nvPr/>
        </p:nvSpPr>
        <p:spPr bwMode="auto">
          <a:xfrm>
            <a:off x="5791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5791200" y="33528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89" name="Rectangle 11"/>
          <p:cNvSpPr>
            <a:spLocks noChangeArrowheads="1"/>
          </p:cNvSpPr>
          <p:nvPr/>
        </p:nvSpPr>
        <p:spPr bwMode="auto">
          <a:xfrm>
            <a:off x="5791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5791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Stack Operation Examples</a:t>
            </a:r>
          </a:p>
        </p:txBody>
      </p:sp>
      <p:sp>
        <p:nvSpPr>
          <p:cNvPr id="7192" name="Rectangle 16"/>
          <p:cNvSpPr>
            <a:spLocks noChangeArrowheads="1"/>
          </p:cNvSpPr>
          <p:nvPr/>
        </p:nvSpPr>
        <p:spPr bwMode="auto">
          <a:xfrm>
            <a:off x="15240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193" name="Rectangle 17"/>
          <p:cNvSpPr>
            <a:spLocks noChangeArrowheads="1"/>
          </p:cNvSpPr>
          <p:nvPr/>
        </p:nvSpPr>
        <p:spPr bwMode="auto">
          <a:xfrm>
            <a:off x="15240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194" name="Rectangle 18"/>
          <p:cNvSpPr>
            <a:spLocks noChangeArrowheads="1"/>
          </p:cNvSpPr>
          <p:nvPr/>
        </p:nvSpPr>
        <p:spPr bwMode="auto">
          <a:xfrm>
            <a:off x="15240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195" name="Rectangle 19"/>
          <p:cNvSpPr>
            <a:spLocks noChangeArrowheads="1"/>
          </p:cNvSpPr>
          <p:nvPr/>
        </p:nvSpPr>
        <p:spPr bwMode="auto">
          <a:xfrm>
            <a:off x="2895600" y="4800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555</a:t>
            </a:r>
          </a:p>
        </p:txBody>
      </p:sp>
      <p:sp>
        <p:nvSpPr>
          <p:cNvPr id="7196" name="Rectangle 21"/>
          <p:cNvSpPr>
            <a:spLocks noChangeArrowheads="1"/>
          </p:cNvSpPr>
          <p:nvPr/>
        </p:nvSpPr>
        <p:spPr bwMode="auto">
          <a:xfrm>
            <a:off x="28956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197" name="Rectangle 23"/>
          <p:cNvSpPr>
            <a:spLocks noChangeArrowheads="1"/>
          </p:cNvSpPr>
          <p:nvPr/>
        </p:nvSpPr>
        <p:spPr bwMode="auto">
          <a:xfrm>
            <a:off x="28956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198" name="Rectangle 24"/>
          <p:cNvSpPr>
            <a:spLocks noChangeArrowheads="1"/>
          </p:cNvSpPr>
          <p:nvPr/>
        </p:nvSpPr>
        <p:spPr bwMode="auto">
          <a:xfrm>
            <a:off x="28956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7199" name="Rectangle 25"/>
          <p:cNvSpPr>
            <a:spLocks noChangeArrowheads="1"/>
          </p:cNvSpPr>
          <p:nvPr/>
        </p:nvSpPr>
        <p:spPr bwMode="auto">
          <a:xfrm>
            <a:off x="2895600" y="5181600"/>
            <a:ext cx="1371600" cy="38100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229389" name="Rectangle 13"/>
          <p:cNvSpPr>
            <a:spLocks noChangeArrowheads="1"/>
          </p:cNvSpPr>
          <p:nvPr/>
        </p:nvSpPr>
        <p:spPr bwMode="auto">
          <a:xfrm>
            <a:off x="5791200" y="5181600"/>
            <a:ext cx="1371600" cy="381000"/>
          </a:xfrm>
          <a:prstGeom prst="rect">
            <a:avLst/>
          </a:prstGeom>
          <a:solidFill>
            <a:srgbClr val="66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0x100</a:t>
            </a:r>
          </a:p>
        </p:txBody>
      </p:sp>
      <p:sp>
        <p:nvSpPr>
          <p:cNvPr id="229403" name="Text Box 27"/>
          <p:cNvSpPr txBox="1">
            <a:spLocks noChangeArrowheads="1"/>
          </p:cNvSpPr>
          <p:nvPr/>
        </p:nvSpPr>
        <p:spPr bwMode="auto">
          <a:xfrm>
            <a:off x="5715000" y="1219200"/>
            <a:ext cx="15632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pushq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rax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02" name="Rectangle 28"/>
          <p:cNvSpPr>
            <a:spLocks noChangeArrowheads="1"/>
          </p:cNvSpPr>
          <p:nvPr/>
        </p:nvSpPr>
        <p:spPr bwMode="auto">
          <a:xfrm>
            <a:off x="7467600" y="2971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0x108</a:t>
            </a:r>
          </a:p>
        </p:txBody>
      </p:sp>
      <p:sp>
        <p:nvSpPr>
          <p:cNvPr id="7203" name="Rectangle 29"/>
          <p:cNvSpPr>
            <a:spLocks noChangeArrowheads="1"/>
          </p:cNvSpPr>
          <p:nvPr/>
        </p:nvSpPr>
        <p:spPr bwMode="auto">
          <a:xfrm>
            <a:off x="7467600" y="2590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0x110</a:t>
            </a:r>
          </a:p>
        </p:txBody>
      </p:sp>
      <p:sp>
        <p:nvSpPr>
          <p:cNvPr id="7204" name="Rectangle 30"/>
          <p:cNvSpPr>
            <a:spLocks noChangeArrowheads="1"/>
          </p:cNvSpPr>
          <p:nvPr/>
        </p:nvSpPr>
        <p:spPr bwMode="auto">
          <a:xfrm>
            <a:off x="7467600" y="2209800"/>
            <a:ext cx="13716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800" dirty="0">
                <a:latin typeface="Courier New" pitchFamily="49" charset="0"/>
              </a:rPr>
              <a:t>0x118</a:t>
            </a:r>
          </a:p>
        </p:txBody>
      </p:sp>
      <p:sp>
        <p:nvSpPr>
          <p:cNvPr id="7205" name="Rectangle 33"/>
          <p:cNvSpPr>
            <a:spLocks noChangeArrowheads="1"/>
          </p:cNvSpPr>
          <p:nvPr/>
        </p:nvSpPr>
        <p:spPr bwMode="auto">
          <a:xfrm>
            <a:off x="8839200" y="4419600"/>
            <a:ext cx="1371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7206" name="Rectangle 35"/>
          <p:cNvSpPr>
            <a:spLocks noChangeArrowheads="1"/>
          </p:cNvSpPr>
          <p:nvPr/>
        </p:nvSpPr>
        <p:spPr bwMode="auto">
          <a:xfrm>
            <a:off x="8839200" y="2971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123</a:t>
            </a:r>
          </a:p>
        </p:txBody>
      </p:sp>
      <p:sp>
        <p:nvSpPr>
          <p:cNvPr id="7207" name="Rectangle 36"/>
          <p:cNvSpPr>
            <a:spLocks noChangeArrowheads="1"/>
          </p:cNvSpPr>
          <p:nvPr/>
        </p:nvSpPr>
        <p:spPr bwMode="auto">
          <a:xfrm>
            <a:off x="8839200" y="1752600"/>
            <a:ext cx="1371600" cy="12192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800">
              <a:latin typeface="Courier New" pitchFamily="49" charset="0"/>
            </a:endParaRPr>
          </a:p>
        </p:txBody>
      </p:sp>
      <p:sp>
        <p:nvSpPr>
          <p:cNvPr id="229407" name="Rectangle 31"/>
          <p:cNvSpPr>
            <a:spLocks noChangeArrowheads="1"/>
          </p:cNvSpPr>
          <p:nvPr/>
        </p:nvSpPr>
        <p:spPr bwMode="auto">
          <a:xfrm>
            <a:off x="8839200" y="4800600"/>
            <a:ext cx="1371600" cy="3810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  <p:sp>
        <p:nvSpPr>
          <p:cNvPr id="229415" name="Text Box 39"/>
          <p:cNvSpPr txBox="1">
            <a:spLocks noChangeArrowheads="1"/>
          </p:cNvSpPr>
          <p:nvPr/>
        </p:nvSpPr>
        <p:spPr bwMode="auto">
          <a:xfrm>
            <a:off x="8763000" y="1219200"/>
            <a:ext cx="14253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800" dirty="0" err="1">
                <a:latin typeface="Courier New" pitchFamily="49" charset="0"/>
              </a:rPr>
              <a:t>popq</a:t>
            </a:r>
            <a:r>
              <a:rPr lang="en-US" altLang="en-US" sz="1800" dirty="0">
                <a:latin typeface="Courier New" pitchFamily="49" charset="0"/>
              </a:rPr>
              <a:t> %</a:t>
            </a:r>
            <a:r>
              <a:rPr lang="en-US" altLang="en-US" sz="1800" dirty="0" err="1">
                <a:latin typeface="Courier New" pitchFamily="49" charset="0"/>
              </a:rPr>
              <a:t>rdx</a:t>
            </a:r>
            <a:endParaRPr lang="en-US" altLang="en-US" sz="1800" dirty="0">
              <a:latin typeface="Courier New" pitchFamily="49" charset="0"/>
            </a:endParaRPr>
          </a:p>
        </p:txBody>
      </p:sp>
      <p:sp>
        <p:nvSpPr>
          <p:cNvPr id="7212" name="Rectangle 45"/>
          <p:cNvSpPr>
            <a:spLocks noChangeArrowheads="1"/>
          </p:cNvSpPr>
          <p:nvPr/>
        </p:nvSpPr>
        <p:spPr bwMode="auto">
          <a:xfrm>
            <a:off x="8839200" y="3352800"/>
            <a:ext cx="1371600" cy="381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800">
                <a:latin typeface="Courier New" pitchFamily="49" charset="0"/>
              </a:rPr>
              <a:t>213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18" grpId="0" animBg="1" autoUpdateAnimBg="0"/>
      <p:bldP spid="229386" grpId="0" animBg="1" autoUpdateAnimBg="0"/>
      <p:bldP spid="229389" grpId="0" animBg="1" autoUpdateAnimBg="0"/>
      <p:bldP spid="229403" grpId="0" build="p" autoUpdateAnimBg="0"/>
      <p:bldP spid="229407" grpId="0" animBg="1" autoUpdateAnimBg="0"/>
      <p:bldP spid="2294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Procedure Control Flow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Use stack to support procedure call and return</a:t>
            </a:r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call: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callq</a:t>
            </a:r>
            <a:endParaRPr lang="en-US" b="0" dirty="0"/>
          </a:p>
          <a:p>
            <a:pPr marL="560388" lvl="1" indent="-222250" eaLnBrk="1" hangingPunct="1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>
                <a:latin typeface="Courier New" pitchFamily="49" charset="0"/>
              </a:rPr>
              <a:t>call </a:t>
            </a:r>
            <a:r>
              <a:rPr lang="en-US" i="1" dirty="0">
                <a:latin typeface="Courier New" pitchFamily="49" charset="0"/>
              </a:rPr>
              <a:t>label		</a:t>
            </a:r>
            <a:r>
              <a:rPr lang="en-US" dirty="0"/>
              <a:t>Push return address on stack; jump to </a:t>
            </a:r>
            <a:r>
              <a:rPr lang="en-US" i="1" dirty="0">
                <a:latin typeface="Courier New" pitchFamily="49" charset="0"/>
              </a:rPr>
              <a:t>label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Return address value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Address of instruction </a:t>
            </a:r>
            <a:r>
              <a:rPr lang="en-US" i="1" dirty="0"/>
              <a:t>just beyond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call</a:t>
            </a:r>
            <a:endParaRPr lang="en-US" dirty="0"/>
          </a:p>
          <a:p>
            <a:pPr marL="223838" indent="-223838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Procedure return: 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(or</a:t>
            </a:r>
            <a:r>
              <a:rPr lang="en-US" b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rep; ret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ourier New" panose="02070309020205020404" pitchFamily="49" charset="0"/>
              </a:rPr>
              <a:t>)</a:t>
            </a:r>
            <a:endParaRPr lang="en-US" b="0" dirty="0"/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Pop address from stack</a:t>
            </a:r>
          </a:p>
          <a:p>
            <a:pPr marL="560388" lvl="1" indent="-222250" eaLnBrk="1" hangingPunct="1">
              <a:tabLst>
                <a:tab pos="977900" algn="l"/>
                <a:tab pos="1892300" algn="l"/>
                <a:tab pos="2286000" algn="l"/>
                <a:tab pos="4064000" algn="l"/>
              </a:tabLst>
              <a:defRPr/>
            </a:pPr>
            <a:r>
              <a:rPr lang="en-US" dirty="0"/>
              <a:t>Jump to address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22252098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0000"/>
              </a:lnSpc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6477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5562600" y="2476500"/>
            <a:ext cx="2209800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55134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23800</TotalTime>
  <Pages>35</Pages>
  <Words>4067</Words>
  <Application>Microsoft Office PowerPoint</Application>
  <PresentationFormat>Widescreen</PresentationFormat>
  <Paragraphs>1360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4" baseType="lpstr">
      <vt:lpstr>Arial Narrow Bold</vt:lpstr>
      <vt:lpstr>Arial Unicode MS</vt:lpstr>
      <vt:lpstr>Calibri</vt:lpstr>
      <vt:lpstr>Calibri Bold</vt:lpstr>
      <vt:lpstr>Calibri Bold Italic</vt:lpstr>
      <vt:lpstr>Century Gothic</vt:lpstr>
      <vt:lpstr>Courier New</vt:lpstr>
      <vt:lpstr>Courier New Bold</vt:lpstr>
      <vt:lpstr>Gill Sans</vt:lpstr>
      <vt:lpstr>Helvetica</vt:lpstr>
      <vt:lpstr>Times New Roman</vt:lpstr>
      <vt:lpstr>Wingdings</vt:lpstr>
      <vt:lpstr>Wingdings 2</vt:lpstr>
      <vt:lpstr>class02</vt:lpstr>
      <vt:lpstr>Machine-Level Programming III: Procedures </vt:lpstr>
      <vt:lpstr>Mechanisms in Procedures</vt:lpstr>
      <vt:lpstr>x86-64 Stack</vt:lpstr>
      <vt:lpstr>x86-64 Stack Pushing</vt:lpstr>
      <vt:lpstr>x86-64 Stack Popping</vt:lpstr>
      <vt:lpstr>Stack Operation Examples</vt:lpstr>
      <vt:lpstr>Procedure Control Flow</vt:lpstr>
      <vt:lpstr>Control-Flow Example #1</vt:lpstr>
      <vt:lpstr>Control-Flow Example #2</vt:lpstr>
      <vt:lpstr>Control-Flow Example #3</vt:lpstr>
      <vt:lpstr>Control-Flow Example #4</vt:lpstr>
      <vt:lpstr>Procedure Data Flow</vt:lpstr>
      <vt:lpstr>Diane’s Silk Dress Cost $89</vt:lpstr>
      <vt:lpstr>Data-Flow Example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III</dc:title>
  <dc:subject/>
  <dc:creator>Randal E. Bryant and David R. O'Hallaron</dc:creator>
  <cp:keywords/>
  <dc:description/>
  <cp:lastModifiedBy>Kuenning</cp:lastModifiedBy>
  <cp:revision>144</cp:revision>
  <cp:lastPrinted>2020-02-13T16:03:19Z</cp:lastPrinted>
  <dcterms:created xsi:type="dcterms:W3CDTF">1998-08-11T09:19:24Z</dcterms:created>
  <dcterms:modified xsi:type="dcterms:W3CDTF">2020-02-13T16:03:24Z</dcterms:modified>
</cp:coreProperties>
</file>