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4A1C8-EFD9-4762-B237-9A52D6DE1E2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50705" y="200819"/>
            <a:ext cx="704850" cy="904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6739"/>
            <a:ext cx="112776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III:</a:t>
            </a:r>
            <a:br>
              <a:rPr lang="en-US" altLang="en-US" dirty="0"/>
            </a:br>
            <a:r>
              <a:rPr lang="en-US" altLang="en-US" dirty="0"/>
              <a:t>Procedures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x86-64 stack discipline</a:t>
            </a:r>
          </a:p>
          <a:p>
            <a:pPr lvl="1" eaLnBrk="1" hangingPunct="1">
              <a:defRPr/>
            </a:pPr>
            <a:r>
              <a:rPr lang="en-US" dirty="0"/>
              <a:t>Register-saving conventions</a:t>
            </a:r>
          </a:p>
          <a:p>
            <a:pPr lvl="1" eaLnBrk="1" hangingPunct="1">
              <a:defRPr/>
            </a:pPr>
            <a:r>
              <a:rPr lang="en-US" dirty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799" y="762001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330672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/>
              <a:t>CS 105</a:t>
            </a:r>
          </a:p>
          <a:p>
            <a:r>
              <a:rPr lang="en-US" altLang="en-US" sz="3200" dirty="0"/>
              <a:t>“Tour of the Black Holes of Computing”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409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476500"/>
            <a:ext cx="21336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5791200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606800" y="2229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606800" y="2610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3606800" y="2991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3606800" y="3372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3606800" y="3753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3606800" y="4134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3606800" y="5943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Diane’s Silk Dress Cost $89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485900"/>
            <a:ext cx="307570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Example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600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410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495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Languages That Support Recursion</a:t>
            </a:r>
          </a:p>
          <a:p>
            <a:pPr lvl="1" eaLnBrk="1" hangingPunct="1">
              <a:defRPr/>
            </a:pPr>
            <a:r>
              <a:rPr lang="en-US" dirty="0"/>
              <a:t>E.g., C, Pascal, Java, Python, Racket, Haskell, …</a:t>
            </a:r>
          </a:p>
          <a:p>
            <a:pPr lvl="1" eaLnBrk="1" hangingPunct="1">
              <a:defRPr/>
            </a:pPr>
            <a:r>
              <a:rPr lang="en-US" dirty="0"/>
              <a:t>Code must be “</a:t>
            </a:r>
            <a:r>
              <a:rPr lang="en-US" i="1" dirty="0"/>
              <a:t>reentrant</a:t>
            </a:r>
            <a:r>
              <a:rPr lang="en-US" dirty="0"/>
              <a:t>”</a:t>
            </a:r>
          </a:p>
          <a:p>
            <a:pPr lvl="2" eaLnBrk="1" hangingPunct="1">
              <a:defRPr/>
            </a:pPr>
            <a:r>
              <a:rPr lang="en-US" dirty="0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 dirty="0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 dirty="0"/>
              <a:t>Arguments</a:t>
            </a:r>
          </a:p>
          <a:p>
            <a:pPr lvl="2" eaLnBrk="1" hangingPunct="1">
              <a:defRPr/>
            </a:pPr>
            <a:r>
              <a:rPr lang="en-US" dirty="0"/>
              <a:t>Local variables</a:t>
            </a:r>
          </a:p>
          <a:p>
            <a:pPr lvl="2" eaLnBrk="1" hangingPunct="1">
              <a:defRPr/>
            </a:pPr>
            <a:r>
              <a:rPr lang="en-US" dirty="0"/>
              <a:t>Return pointer</a:t>
            </a:r>
          </a:p>
          <a:p>
            <a:pPr eaLnBrk="1" hangingPunct="1">
              <a:defRPr/>
            </a:pPr>
            <a:r>
              <a:rPr lang="en-US" dirty="0"/>
              <a:t>Stack Discipline</a:t>
            </a:r>
          </a:p>
          <a:p>
            <a:pPr lvl="1" eaLnBrk="1" hangingPunct="1">
              <a:defRPr/>
            </a:pPr>
            <a:r>
              <a:rPr lang="en-US" dirty="0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 dirty="0"/>
              <a:t>From when called to when return</a:t>
            </a:r>
          </a:p>
          <a:p>
            <a:pPr lvl="1" eaLnBrk="1" hangingPunct="1">
              <a:defRPr/>
            </a:pPr>
            <a:r>
              <a:rPr lang="en-US" dirty="0" err="1">
                <a:solidFill>
                  <a:srgbClr val="FF0000"/>
                </a:solidFill>
              </a:rPr>
              <a:t>Callee</a:t>
            </a:r>
            <a:r>
              <a:rPr lang="en-US" dirty="0">
                <a:solidFill>
                  <a:srgbClr val="FF0000"/>
                </a:solidFill>
              </a:rPr>
              <a:t> returns before caller does</a:t>
            </a:r>
          </a:p>
          <a:p>
            <a:pPr eaLnBrk="1" hangingPunct="1">
              <a:defRPr/>
            </a:pPr>
            <a:r>
              <a:rPr lang="en-US" dirty="0"/>
              <a:t>Stack Allocated in </a:t>
            </a:r>
            <a:r>
              <a:rPr lang="en-US" i="1" dirty="0"/>
              <a:t>Frames</a:t>
            </a:r>
          </a:p>
          <a:p>
            <a:pPr lvl="1" eaLnBrk="1" hangingPunct="1">
              <a:defRPr/>
            </a:pPr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17526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yoo</a:t>
            </a:r>
            <a:r>
              <a:rPr lang="en-US" altLang="en-US" sz="1800" dirty="0">
                <a:latin typeface="Courier New" pitchFamily="49" charset="0"/>
              </a:rPr>
              <a:t>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0" y="27432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91200" y="42672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721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7935914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7935914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7924801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7935914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7935914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8240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8240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8240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8240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7612640" y="1143000"/>
            <a:ext cx="168635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387351" y="5181600"/>
            <a:ext cx="517524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 dirty="0"/>
              <a:t>Procedure </a:t>
            </a:r>
            <a:r>
              <a:rPr lang="en-US" altLang="en-US" dirty="0" err="1">
                <a:latin typeface="Courier New" pitchFamily="49" charset="0"/>
              </a:rPr>
              <a:t>amI</a:t>
            </a:r>
            <a:r>
              <a:rPr lang="en-US" altLang="en-US" dirty="0">
                <a:latin typeface="Courier New" pitchFamily="49" charset="0"/>
              </a:rPr>
              <a:t> is </a:t>
            </a:r>
            <a:r>
              <a:rPr lang="en-US" altLang="en-US" dirty="0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8602664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8382001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8418512" y="2267745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5970589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>
                <a:solidFill>
                  <a:srgbClr val="FF0000"/>
                </a:solidFill>
              </a:rPr>
              <a:t>Temporary space (if needed)</a:t>
            </a:r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procedure entered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Frame includes push done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Deallocated upon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done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8418511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6019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8804223" y="5575301"/>
            <a:ext cx="1560619" cy="4093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9272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8910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5972176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1727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2501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2032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7351" y="1220788"/>
            <a:ext cx="6724649" cy="52244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calling point</a:t>
            </a:r>
          </a:p>
          <a:p>
            <a:pPr>
              <a:spcBef>
                <a:spcPts val="600"/>
              </a:spcBef>
            </a:pPr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pPr>
              <a:spcBef>
                <a:spcPts val="600"/>
              </a:spcBef>
            </a:pPr>
            <a:r>
              <a:rPr lang="en-US" dirty="0"/>
              <a:t>Mechanisms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8001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6858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496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734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43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2438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3124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133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1" y="4919664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2590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2209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3716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955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273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2349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be called</a:t>
            </a:r>
          </a:p>
          <a:p>
            <a:pPr marL="552450" lvl="1"/>
            <a:r>
              <a:rPr lang="en-US" dirty="0"/>
              <a:t>Local variables(if can’t keep in registers)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8194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4290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241925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8382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8890000" y="31242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2098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67703" y="16684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8382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993063" y="32750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6451600" y="28114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02589" y="60309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529388" y="55626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6477000" y="33528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Region of memory managed with </a:t>
            </a:r>
            <a:r>
              <a:rPr lang="en-US" altLang="en-US" i="1" dirty="0"/>
              <a:t>stack discipline</a:t>
            </a:r>
          </a:p>
          <a:p>
            <a:pPr lvl="1" eaLnBrk="1" hangingPunct="1"/>
            <a:r>
              <a:rPr lang="en-US" altLang="en-US" dirty="0"/>
              <a:t>Grows toward </a:t>
            </a:r>
            <a:r>
              <a:rPr lang="en-US" altLang="en-US" i="1" dirty="0"/>
              <a:t>lower</a:t>
            </a:r>
            <a:r>
              <a:rPr lang="en-US" altLang="en-US" dirty="0"/>
              <a:t> addresses</a:t>
            </a:r>
          </a:p>
          <a:p>
            <a:pPr lvl="1" eaLnBrk="1" hangingPunct="1"/>
            <a:r>
              <a:rPr lang="en-US" altLang="en-US" dirty="0"/>
              <a:t>Register </a:t>
            </a: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rsp</a:t>
            </a:r>
            <a:r>
              <a:rPr lang="en-US" altLang="en-US" dirty="0"/>
              <a:t> indicates numerically </a:t>
            </a:r>
            <a:r>
              <a:rPr lang="en-US" altLang="en-US" i="1" dirty="0"/>
              <a:t>lowest</a:t>
            </a:r>
            <a:r>
              <a:rPr lang="en-US" altLang="en-US" dirty="0"/>
              <a:t>  stack address</a:t>
            </a:r>
          </a:p>
          <a:p>
            <a:pPr lvl="2" eaLnBrk="1" hangingPunct="1"/>
            <a:r>
              <a:rPr lang="en-US" altLang="en-US" dirty="0"/>
              <a:t>Always holds address of </a:t>
            </a:r>
            <a:r>
              <a:rPr lang="en-US" altLang="en-US" i="1" dirty="0"/>
              <a:t>“</a:t>
            </a:r>
            <a:r>
              <a:rPr lang="en-US" altLang="en-US" i="1" dirty="0" err="1"/>
              <a:t>top”</a:t>
            </a:r>
            <a:r>
              <a:rPr lang="en-US" altLang="en-US" dirty="0" err="1"/>
              <a:t>element</a:t>
            </a:r>
            <a:endParaRPr lang="en-US" alt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948268" y="4267201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472268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10758267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9986743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9986743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9300942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9180293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725306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9158068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9539067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4478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81481"/>
              </p:ext>
            </p:extLst>
          </p:nvPr>
        </p:nvGraphicFramePr>
        <p:xfrm>
          <a:off x="70866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226766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746004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93366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931366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931366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1366" y="5486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1366" y="5867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3753" y="61023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0167" y="58737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93366" y="36576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1366" y="41909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1366" y="5105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6766" y="57149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3179" y="54863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3494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0073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5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24337" y="838201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7000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65582"/>
              </p:ext>
            </p:extLst>
          </p:nvPr>
        </p:nvGraphicFramePr>
        <p:xfrm>
          <a:off x="6781800" y="3886201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9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6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800602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4200" y="5257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4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03950"/>
              </p:ext>
            </p:extLst>
          </p:nvPr>
        </p:nvGraphicFramePr>
        <p:xfrm>
          <a:off x="6933482" y="3352799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8882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5296" y="2285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695482" y="838200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3482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3482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228882" y="5562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735296" y="5333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95482" y="4267200"/>
            <a:ext cx="225484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933482" y="4800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2284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6275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 (Diane’s silk dress)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7848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7848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7848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7391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6026873" y="1600201"/>
            <a:ext cx="129323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7848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7848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7848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7848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7848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7848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6196405" y="3200401"/>
            <a:ext cx="1123706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6041094" y="5029200"/>
            <a:ext cx="1240147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7391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 or as scratch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84252" y="1981200"/>
            <a:ext cx="1273810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66602" y="3429001"/>
            <a:ext cx="74699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Pushing: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0" dirty="0"/>
              <a:t> </a:t>
            </a:r>
            <a:r>
              <a:rPr lang="en-US" b="0" i="1" dirty="0" err="1"/>
              <a:t>Src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Fetch operand at </a:t>
            </a:r>
            <a:r>
              <a:rPr lang="en-US" i="1" dirty="0" err="1"/>
              <a:t>Src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Then write operand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7963338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9303188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8914462" y="5961064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8474514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6950514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8103613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-8</a:t>
            </a:r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8093513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64634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83872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31234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69234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69234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69234" y="5562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69234" y="5943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91621" y="61785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98035" y="59499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31234" y="33528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69234" y="38861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69234" y="4800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64634" y="57911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71047" y="55625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69234" y="5181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53400" y="5921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72638" y="57628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20000" y="4245183"/>
            <a:ext cx="285328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58000" y="4778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58000" y="5692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58000" y="3025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58000" y="3406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80387" y="364193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86801" y="34133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20000" y="816183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58000" y="1349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58000" y="2263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53400" y="3254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59813" y="3025982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58000" y="2644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4876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73152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315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(e.g., buffer overflow in future lecture)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Popping: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0" dirty="0"/>
              <a:t> </a:t>
            </a:r>
            <a:r>
              <a:rPr lang="en-US" b="0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Read memory data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Write to </a:t>
            </a:r>
            <a:r>
              <a:rPr lang="en-US" i="1" dirty="0" err="1"/>
              <a:t>Dest</a:t>
            </a:r>
            <a:endParaRPr lang="en-US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950514" y="3962401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 dirty="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 dirty="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8914462" y="5638801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7941113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8073202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+8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8093513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8474514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9303189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7352" y="1220788"/>
            <a:ext cx="8069324" cy="5224462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&amp;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9779000" y="29718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9779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9779000" y="53943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9779000" y="9906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9779000" y="32766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9779000" y="23622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8702740" y="18208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9442450" y="9906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9366250" y="34274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7805738" y="32480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9366251" y="60610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7924800" y="5915025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7467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7467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7467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419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419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4419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15240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15240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5240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7467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4419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4419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4419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4419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5791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5791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5791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5791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5791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15240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15240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15240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2895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5715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pushq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7467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7467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7467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8839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8839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8839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8763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popq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8839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call: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b="0" dirty="0"/>
          </a:p>
          <a:p>
            <a:pPr marL="560388" lvl="1" indent="-222250" eaLnBrk="1" hangingPunct="1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>
                <a:latin typeface="Courier New" pitchFamily="49" charset="0"/>
              </a:rPr>
              <a:t>call </a:t>
            </a:r>
            <a:r>
              <a:rPr lang="en-US" i="1" dirty="0">
                <a:latin typeface="Courier New" pitchFamily="49" charset="0"/>
              </a:rPr>
              <a:t>label		</a:t>
            </a:r>
            <a:r>
              <a:rPr lang="en-US" dirty="0"/>
              <a:t>Push return address on stack; jump to </a:t>
            </a:r>
            <a:r>
              <a:rPr lang="en-US" i="1" dirty="0">
                <a:latin typeface="Courier New" pitchFamily="49" charset="0"/>
              </a:rPr>
              <a:t>label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Address of instruction </a:t>
            </a:r>
            <a:r>
              <a:rPr lang="en-US" i="1" dirty="0"/>
              <a:t>just beyond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call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return: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(or</a:t>
            </a:r>
            <a:r>
              <a:rPr lang="en-US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rep; ret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)</a:t>
            </a:r>
            <a:endParaRPr lang="en-US" b="0" dirty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Pop address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Jump to address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647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562600" y="2476500"/>
            <a:ext cx="22098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23800</TotalTime>
  <Pages>35</Pages>
  <Words>4067</Words>
  <Application>Microsoft Office PowerPoint</Application>
  <PresentationFormat>Widescreen</PresentationFormat>
  <Paragraphs>1360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Arial Narrow Bold</vt:lpstr>
      <vt:lpstr>Arial Unicode MS</vt:lpstr>
      <vt:lpstr>Calibri</vt:lpstr>
      <vt:lpstr>Calibri Bold</vt:lpstr>
      <vt:lpstr>Calibri Bold Italic</vt:lpstr>
      <vt:lpstr>Century Gothic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Kuenning</cp:lastModifiedBy>
  <cp:revision>144</cp:revision>
  <cp:lastPrinted>2020-02-13T16:03:19Z</cp:lastPrinted>
  <dcterms:created xsi:type="dcterms:W3CDTF">1998-08-11T09:19:24Z</dcterms:created>
  <dcterms:modified xsi:type="dcterms:W3CDTF">2020-02-13T16:03:24Z</dcterms:modified>
</cp:coreProperties>
</file>