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389" r:id="rId2"/>
    <p:sldId id="345" r:id="rId3"/>
    <p:sldId id="394" r:id="rId4"/>
    <p:sldId id="347" r:id="rId5"/>
    <p:sldId id="348" r:id="rId6"/>
    <p:sldId id="395" r:id="rId7"/>
    <p:sldId id="350" r:id="rId8"/>
    <p:sldId id="391" r:id="rId9"/>
    <p:sldId id="396" r:id="rId10"/>
    <p:sldId id="397" r:id="rId11"/>
    <p:sldId id="398" r:id="rId12"/>
    <p:sldId id="399" r:id="rId13"/>
    <p:sldId id="357" r:id="rId14"/>
    <p:sldId id="359" r:id="rId15"/>
    <p:sldId id="392" r:id="rId16"/>
    <p:sldId id="360" r:id="rId17"/>
    <p:sldId id="400" r:id="rId18"/>
    <p:sldId id="388" r:id="rId19"/>
    <p:sldId id="362" r:id="rId20"/>
    <p:sldId id="393" r:id="rId21"/>
    <p:sldId id="401" r:id="rId22"/>
    <p:sldId id="402" r:id="rId23"/>
    <p:sldId id="403" r:id="rId24"/>
    <p:sldId id="404" r:id="rId25"/>
    <p:sldId id="405" r:id="rId26"/>
    <p:sldId id="406" r:id="rId27"/>
    <p:sldId id="408" r:id="rId28"/>
    <p:sldId id="407" r:id="rId29"/>
    <p:sldId id="409" r:id="rId30"/>
    <p:sldId id="411" r:id="rId31"/>
    <p:sldId id="410" r:id="rId32"/>
    <p:sldId id="412" r:id="rId33"/>
    <p:sldId id="413" r:id="rId34"/>
    <p:sldId id="414" r:id="rId35"/>
    <p:sldId id="415" r:id="rId36"/>
    <p:sldId id="416" r:id="rId37"/>
    <p:sldId id="417" r:id="rId38"/>
    <p:sldId id="418" r:id="rId39"/>
    <p:sldId id="419" r:id="rId40"/>
    <p:sldId id="420" r:id="rId41"/>
    <p:sldId id="421" r:id="rId42"/>
    <p:sldId id="422" r:id="rId43"/>
  </p:sldIdLst>
  <p:sldSz cx="12192000" cy="6858000"/>
  <p:notesSz cx="6985000" cy="9271000"/>
  <p:custShowLst>
    <p:custShow name="For screen" id="0">
      <p:sldLst>
        <p:sld r:id="rId2"/>
        <p:sld r:id="rId3"/>
        <p:sld r:id="rId4"/>
        <p:sld r:id="rId5"/>
        <p:sld r:id="rId6"/>
        <p:sld r:id="rId7"/>
        <p:sld r:id="rId8"/>
        <p:sld r:id="rId10"/>
        <p:sld r:id="rId11"/>
        <p:sld r:id="rId12"/>
        <p:sld r:id="rId13"/>
        <p:sld r:id="rId14"/>
        <p:sld r:id="rId15"/>
        <p:sld r:id="rId17"/>
        <p:sld r:id="rId18"/>
        <p:sld r:id="rId19"/>
        <p:sld r:id="rId20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  <p:custShow name="For printing" id="1">
      <p:sldLst>
        <p:sld r:id="rId2"/>
        <p:sld r:id="rId3"/>
        <p:sld r:id="rId4"/>
        <p:sld r:id="rId5"/>
        <p:sld r:id="rId6"/>
        <p:sld r:id="rId7"/>
        <p:sld r:id="rId9"/>
        <p:sld r:id="rId10"/>
        <p:sld r:id="rId11"/>
        <p:sld r:id="rId12"/>
        <p:sld r:id="rId13"/>
        <p:sld r:id="rId14"/>
        <p:sld r:id="rId16"/>
        <p:sld r:id="rId17"/>
        <p:sld r:id="rId18"/>
        <p:sld r:id="rId19"/>
        <p:sld r:id="rId21"/>
        <p:sld r:id="rId22"/>
        <p:sld r:id="rId23"/>
        <p:sld r:id="rId24"/>
        <p:sld r:id="rId25"/>
        <p:sld r:id="rId26"/>
        <p:sld r:id="rId27"/>
        <p:sld r:id="rId28"/>
        <p:sld r:id="rId29"/>
        <p:sld r:id="rId30"/>
        <p:sld r:id="rId31"/>
        <p:sld r:id="rId32"/>
        <p:sld r:id="rId33"/>
        <p:sld r:id="rId34"/>
        <p:sld r:id="rId35"/>
        <p:sld r:id="rId36"/>
        <p:sld r:id="rId37"/>
        <p:sld r:id="rId38"/>
        <p:sld r:id="rId39"/>
        <p:sld r:id="rId40"/>
        <p:sld r:id="rId41"/>
        <p:sld r:id="rId42"/>
        <p:sld r:id="rId43"/>
      </p:sldLst>
    </p:custShow>
  </p:custShowLst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itchFamily="-12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 userDrawn="1">
          <p15:clr>
            <a:srgbClr val="A4A3A4"/>
          </p15:clr>
        </p15:guide>
        <p15:guide id="2" pos="74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 userDrawn="1">
          <p15:clr>
            <a:srgbClr val="A4A3A4"/>
          </p15:clr>
        </p15:guide>
        <p15:guide id="2" pos="22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custShow id="0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68" d="100"/>
          <a:sy n="68" d="100"/>
        </p:scale>
        <p:origin x="492" y="78"/>
      </p:cViewPr>
      <p:guideLst>
        <p:guide orient="horz" pos="96"/>
        <p:guide pos="74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920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3110836" y="8830628"/>
            <a:ext cx="765720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/>
              <a:t>Page </a:t>
            </a:r>
            <a:fld id="{CED42F2E-A893-4F84-A584-52CD6BDEF6A8}" type="slidenum">
              <a:rPr lang="en-US" altLang="en-US" sz="1200" b="0"/>
              <a:pPr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615244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536" y="4405833"/>
            <a:ext cx="5123928" cy="4169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6" tIns="44724" rIns="91046" bIns="447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3088000" y="8830628"/>
            <a:ext cx="809002" cy="256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1" tIns="44724" rIns="87851" bIns="44724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200" b="0">
                <a:latin typeface="Century Gothic" pitchFamily="34" charset="0"/>
              </a:rPr>
              <a:t>Page </a:t>
            </a:r>
            <a:fld id="{887BFA82-41E2-4BED-A813-A0B6983053F5}" type="slidenum">
              <a:rPr lang="en-US" altLang="en-US" sz="1200" b="0" smtClean="0">
                <a:latin typeface="Century Gothic" pitchFamily="34" charset="0"/>
              </a:rPr>
              <a:pPr>
                <a:defRPr/>
              </a:pPr>
              <a:t>‹#›</a:t>
            </a:fld>
            <a:endParaRPr lang="en-US" altLang="en-US" sz="1200" b="0">
              <a:latin typeface="Century Gothic" pitchFamily="34" charset="0"/>
            </a:endParaRP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4338" y="701675"/>
            <a:ext cx="6156325" cy="3463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9131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Print full notes pages</a:t>
            </a:r>
          </a:p>
        </p:txBody>
      </p:sp>
    </p:spTree>
    <p:extLst>
      <p:ext uri="{BB962C8B-B14F-4D97-AF65-F5344CB8AC3E}">
        <p14:creationId xmlns:p14="http://schemas.microsoft.com/office/powerpoint/2010/main" val="27514202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524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752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18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89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39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38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08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12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08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44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475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064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8151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81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0974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2185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186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15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8960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768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543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76366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326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7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324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57154" y="8805837"/>
            <a:ext cx="3026328" cy="463627"/>
          </a:xfrm>
          <a:prstGeom prst="rect">
            <a:avLst/>
          </a:prstGeom>
          <a:noFill/>
        </p:spPr>
        <p:txBody>
          <a:bodyPr/>
          <a:lstStyle/>
          <a:p>
            <a:fld id="{7C107255-7FB1-440B-9751-06EC07147747}" type="slidenum">
              <a:rPr lang="en-US" smtClean="0">
                <a:latin typeface="Times New Roman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6</a:t>
            </a:fld>
            <a:endParaRPr lang="en-US">
              <a:latin typeface="Times New Roman" pitchFamily="-96" charset="0"/>
              <a:ea typeface="ＭＳ Ｐゴシック" pitchFamily="-96" charset="-128"/>
              <a:cs typeface="ＭＳ Ｐゴシック" pitchFamily="-9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7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4338" y="701675"/>
            <a:ext cx="6156325" cy="3463925"/>
          </a:xfrm>
          <a:ln/>
        </p:spPr>
      </p:sp>
      <p:sp>
        <p:nvSpPr>
          <p:cNvPr id="798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>
                <a:latin typeface="Times New Roman" pitchFamily="-96" charset="0"/>
              </a:rPr>
              <a:t>Board:</a:t>
            </a:r>
            <a:r>
              <a:rPr lang="en-US" baseline="0" dirty="0">
                <a:latin typeface="Times New Roman" pitchFamily="-96" charset="0"/>
              </a:rPr>
              <a:t> show 3D example: a[2][3][2] to illustrate the idea of row major as enumerating indices from right to left</a:t>
            </a:r>
            <a:endParaRPr lang="en-US" dirty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56323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265269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2" y="152400"/>
            <a:ext cx="2815167" cy="6292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2" y="152400"/>
            <a:ext cx="8242300" cy="6292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697759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52400"/>
            <a:ext cx="101600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789731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494331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36461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271923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161200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9937355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34109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089855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279843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3200" y="152400"/>
            <a:ext cx="101600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2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34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A7924B91-2020-4260-8405-7743AA67C0FB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609285" y="6390247"/>
            <a:ext cx="390481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105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152400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836741"/>
            <a:ext cx="77724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Machine-Level Programming IV:</a:t>
            </a:r>
            <a:br>
              <a:rPr lang="en-US" altLang="en-US"/>
            </a:br>
            <a:r>
              <a:rPr lang="en-US" altLang="en-US"/>
              <a:t>Structured Data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4428" y="3719513"/>
            <a:ext cx="4384675" cy="2462212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Arrays</a:t>
            </a:r>
          </a:p>
          <a:p>
            <a:pPr lvl="1" eaLnBrk="1" hangingPunct="1">
              <a:defRPr/>
            </a:pPr>
            <a:r>
              <a:rPr lang="en-US"/>
              <a:t>Structs</a:t>
            </a:r>
          </a:p>
          <a:p>
            <a:pPr lvl="1" eaLnBrk="1" hangingPunct="1">
              <a:defRPr/>
            </a:pPr>
            <a:r>
              <a:rPr lang="en-US"/>
              <a:t>Unions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6139801" y="762003"/>
            <a:ext cx="128305" cy="56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eaLnBrk="1" hangingPunct="1">
              <a:lnSpc>
                <a:spcPct val="87000"/>
              </a:lnSpc>
            </a:pPr>
            <a:endParaRPr lang="en-US" altLang="en-US" sz="3800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2271505" y="78024"/>
            <a:ext cx="7823616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r>
              <a:rPr lang="en-US" altLang="en-US" sz="3200"/>
              <a:t>CS 105</a:t>
            </a:r>
          </a:p>
          <a:p>
            <a:r>
              <a:rPr lang="en-US" altLang="en-US" sz="3200"/>
              <a:t>“Tour of the Black Holes of Computing”</a:t>
            </a:r>
          </a:p>
          <a:p>
            <a:endParaRPr lang="en-US" altLang="en-US" sz="32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Multidimensional (Nested) Arrays</a:t>
            </a:r>
          </a:p>
        </p:txBody>
      </p:sp>
      <p:sp>
        <p:nvSpPr>
          <p:cNvPr id="309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Declaration</a:t>
            </a:r>
          </a:p>
          <a:p>
            <a:pPr lvl="1">
              <a:buFont typeface="Wingdings" pitchFamily="-96" charset="2"/>
              <a:buNone/>
            </a:pP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  </a:t>
            </a:r>
            <a:r>
              <a:rPr lang="en-US" b="1">
                <a:latin typeface="Courier New" pitchFamily="-96" charset="0"/>
              </a:rPr>
              <a:t>A</a:t>
            </a:r>
            <a:r>
              <a:rPr lang="en-US">
                <a:latin typeface="Courier New" pitchFamily="-96" charset="0"/>
              </a:rPr>
              <a:t>[</a:t>
            </a:r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ourier New" pitchFamily="-96" charset="0"/>
              </a:rPr>
              <a:t>][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ourier New" pitchFamily="-96" charset="0"/>
              </a:rPr>
              <a:t>];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>
                <a:latin typeface="Calibri" pitchFamily="-96" charset="0"/>
              </a:rPr>
              <a:t>2D array of data type </a:t>
            </a:r>
            <a:r>
              <a:rPr lang="en-US" i="1">
                <a:latin typeface="Calibri" pitchFamily="-96" charset="0"/>
              </a:rPr>
              <a:t>T</a:t>
            </a:r>
            <a:endParaRPr lang="en-US">
              <a:latin typeface="Calibri" pitchFamily="-96" charset="0"/>
            </a:endParaRP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rows,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columns</a:t>
            </a:r>
          </a:p>
          <a:p>
            <a:pPr lvl="1"/>
            <a:r>
              <a:rPr lang="en-US">
                <a:latin typeface="Calibri" pitchFamily="-96" charset="0"/>
              </a:rPr>
              <a:t>Type </a:t>
            </a:r>
            <a:r>
              <a:rPr lang="en-US" i="1">
                <a:latin typeface="Calibri" pitchFamily="-96" charset="0"/>
              </a:rPr>
              <a:t>T</a:t>
            </a:r>
            <a:r>
              <a:rPr lang="en-US">
                <a:latin typeface="Calibri" pitchFamily="-96" charset="0"/>
              </a:rPr>
              <a:t> element requires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 bytes</a:t>
            </a:r>
          </a:p>
          <a:p>
            <a:r>
              <a:rPr lang="en-US">
                <a:latin typeface="Calibri" pitchFamily="-96" charset="0"/>
              </a:rPr>
              <a:t>Array Size</a:t>
            </a:r>
          </a:p>
          <a:p>
            <a:pPr lvl="1"/>
            <a:r>
              <a:rPr lang="en-US" i="1">
                <a:latin typeface="Calibri" pitchFamily="-96" charset="0"/>
              </a:rPr>
              <a:t>R</a:t>
            </a:r>
            <a:r>
              <a:rPr lang="en-US">
                <a:latin typeface="Calibri" pitchFamily="-96" charset="0"/>
              </a:rPr>
              <a:t> * 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r>
              <a:rPr lang="en-US">
                <a:latin typeface="Calibri" pitchFamily="-96" charset="0"/>
              </a:rPr>
              <a:t>Arrangement</a:t>
            </a:r>
          </a:p>
          <a:p>
            <a:pPr lvl="1"/>
            <a:r>
              <a:rPr lang="en-US">
                <a:latin typeface="Calibri" pitchFamily="-96" charset="0"/>
              </a:rPr>
              <a:t>Row-Major Ordering</a:t>
            </a:r>
          </a:p>
        </p:txBody>
      </p:sp>
      <p:grpSp>
        <p:nvGrpSpPr>
          <p:cNvPr id="78851" name="Group 4"/>
          <p:cNvGrpSpPr>
            <a:grpSpLocks/>
          </p:cNvGrpSpPr>
          <p:nvPr/>
        </p:nvGrpSpPr>
        <p:grpSpPr bwMode="auto">
          <a:xfrm>
            <a:off x="6400800" y="1752600"/>
            <a:ext cx="4038600" cy="2209800"/>
            <a:chOff x="2208" y="2688"/>
            <a:chExt cx="2544" cy="1392"/>
          </a:xfrm>
        </p:grpSpPr>
        <p:sp>
          <p:nvSpPr>
            <p:cNvPr id="78871" name="Rectangle 5"/>
            <p:cNvSpPr>
              <a:spLocks noChangeArrowheads="1"/>
            </p:cNvSpPr>
            <p:nvPr/>
          </p:nvSpPr>
          <p:spPr bwMode="auto">
            <a:xfrm>
              <a:off x="2304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A[0][0]</a:t>
              </a:r>
            </a:p>
          </p:txBody>
        </p:sp>
        <p:sp>
          <p:nvSpPr>
            <p:cNvPr id="78872" name="Rectangle 6"/>
            <p:cNvSpPr>
              <a:spLocks noChangeArrowheads="1"/>
            </p:cNvSpPr>
            <p:nvPr/>
          </p:nvSpPr>
          <p:spPr bwMode="auto">
            <a:xfrm>
              <a:off x="3936" y="278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A[0][C-1]</a:t>
              </a:r>
            </a:p>
          </p:txBody>
        </p:sp>
        <p:sp>
          <p:nvSpPr>
            <p:cNvPr id="78873" name="Rectangle 7"/>
            <p:cNvSpPr>
              <a:spLocks noChangeArrowheads="1"/>
            </p:cNvSpPr>
            <p:nvPr/>
          </p:nvSpPr>
          <p:spPr bwMode="auto">
            <a:xfrm>
              <a:off x="2304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A[R-1][0]</a:t>
              </a:r>
            </a:p>
          </p:txBody>
        </p:sp>
        <p:sp>
          <p:nvSpPr>
            <p:cNvPr id="78874" name="Rectangle 8"/>
            <p:cNvSpPr>
              <a:spLocks noChangeArrowheads="1"/>
            </p:cNvSpPr>
            <p:nvPr/>
          </p:nvSpPr>
          <p:spPr bwMode="auto">
            <a:xfrm>
              <a:off x="3120" y="278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5" name="Rectangle 9"/>
            <p:cNvSpPr>
              <a:spLocks noChangeArrowheads="1"/>
            </p:cNvSpPr>
            <p:nvPr/>
          </p:nvSpPr>
          <p:spPr bwMode="auto">
            <a:xfrm>
              <a:off x="3168" y="3744"/>
              <a:ext cx="576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 • •</a:t>
              </a:r>
            </a:p>
          </p:txBody>
        </p:sp>
        <p:sp>
          <p:nvSpPr>
            <p:cNvPr id="78876" name="Rectangle 10"/>
            <p:cNvSpPr>
              <a:spLocks noChangeArrowheads="1"/>
            </p:cNvSpPr>
            <p:nvPr/>
          </p:nvSpPr>
          <p:spPr bwMode="auto">
            <a:xfrm>
              <a:off x="3936" y="3744"/>
              <a:ext cx="768" cy="288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eaLnBrk="0" hangingPunct="0"/>
              <a:r>
                <a:rPr lang="en-US">
                  <a:latin typeface="Courier New" pitchFamily="-96" charset="0"/>
                </a:rPr>
                <a:t>A[R-1][C-1]</a:t>
              </a:r>
            </a:p>
          </p:txBody>
        </p:sp>
        <p:sp>
          <p:nvSpPr>
            <p:cNvPr id="78877" name="Rectangle 11"/>
            <p:cNvSpPr>
              <a:spLocks noChangeArrowheads="1"/>
            </p:cNvSpPr>
            <p:nvPr/>
          </p:nvSpPr>
          <p:spPr bwMode="auto">
            <a:xfrm>
              <a:off x="2592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8" name="Rectangle 12"/>
            <p:cNvSpPr>
              <a:spLocks noChangeArrowheads="1"/>
            </p:cNvSpPr>
            <p:nvPr/>
          </p:nvSpPr>
          <p:spPr bwMode="auto">
            <a:xfrm>
              <a:off x="4080" y="3168"/>
              <a:ext cx="288" cy="48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  <a:p>
              <a:pPr eaLnBrk="0" hangingPunct="0"/>
              <a:r>
                <a:rPr lang="en-US">
                  <a:latin typeface="Courier New" pitchFamily="-96" charset="0"/>
                </a:rPr>
                <a:t>•</a:t>
              </a:r>
            </a:p>
          </p:txBody>
        </p:sp>
        <p:sp>
          <p:nvSpPr>
            <p:cNvPr id="78879" name="Freeform 13"/>
            <p:cNvSpPr>
              <a:spLocks/>
            </p:cNvSpPr>
            <p:nvPr/>
          </p:nvSpPr>
          <p:spPr bwMode="auto">
            <a:xfrm>
              <a:off x="2208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78880" name="Freeform 14"/>
            <p:cNvSpPr>
              <a:spLocks/>
            </p:cNvSpPr>
            <p:nvPr/>
          </p:nvSpPr>
          <p:spPr bwMode="auto">
            <a:xfrm flipH="1">
              <a:off x="4656" y="2688"/>
              <a:ext cx="96" cy="1392"/>
            </a:xfrm>
            <a:custGeom>
              <a:avLst/>
              <a:gdLst>
                <a:gd name="T0" fmla="*/ 96 w 96"/>
                <a:gd name="T1" fmla="*/ 0 h 1392"/>
                <a:gd name="T2" fmla="*/ 0 w 96"/>
                <a:gd name="T3" fmla="*/ 0 h 1392"/>
                <a:gd name="T4" fmla="*/ 0 w 96"/>
                <a:gd name="T5" fmla="*/ 1392 h 1392"/>
                <a:gd name="T6" fmla="*/ 96 w 96"/>
                <a:gd name="T7" fmla="*/ 1392 h 139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6"/>
                <a:gd name="T13" fmla="*/ 0 h 1392"/>
                <a:gd name="T14" fmla="*/ 96 w 96"/>
                <a:gd name="T15" fmla="*/ 1392 h 1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6" h="1392">
                  <a:moveTo>
                    <a:pt x="96" y="0"/>
                  </a:moveTo>
                  <a:lnTo>
                    <a:pt x="0" y="0"/>
                  </a:lnTo>
                  <a:lnTo>
                    <a:pt x="0" y="1392"/>
                  </a:lnTo>
                  <a:lnTo>
                    <a:pt x="96" y="1392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  <p:sp>
        <p:nvSpPr>
          <p:cNvPr id="309263" name="Text Box 15"/>
          <p:cNvSpPr txBox="1">
            <a:spLocks noChangeArrowheads="1"/>
          </p:cNvSpPr>
          <p:nvPr/>
        </p:nvSpPr>
        <p:spPr bwMode="auto">
          <a:xfrm>
            <a:off x="1829478" y="485775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981200" y="5257800"/>
            <a:ext cx="8229600" cy="990600"/>
            <a:chOff x="336" y="3408"/>
            <a:chExt cx="5184" cy="624"/>
          </a:xfrm>
        </p:grpSpPr>
        <p:grpSp>
          <p:nvGrpSpPr>
            <p:cNvPr id="78858" name="Group 17"/>
            <p:cNvGrpSpPr>
              <a:grpSpLocks/>
            </p:cNvGrpSpPr>
            <p:nvPr/>
          </p:nvGrpSpPr>
          <p:grpSpPr bwMode="auto">
            <a:xfrm>
              <a:off x="336" y="3408"/>
              <a:ext cx="1344" cy="624"/>
              <a:chOff x="1488" y="3504"/>
              <a:chExt cx="1344" cy="624"/>
            </a:xfrm>
          </p:grpSpPr>
          <p:sp>
            <p:nvSpPr>
              <p:cNvPr id="78868" name="Rectangle 2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9" name="Rectangle 1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70" name="Rectangle 1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59" name="Group 21"/>
            <p:cNvGrpSpPr>
              <a:grpSpLocks/>
            </p:cNvGrpSpPr>
            <p:nvPr/>
          </p:nvGrpSpPr>
          <p:grpSpPr bwMode="auto">
            <a:xfrm>
              <a:off x="1680" y="3408"/>
              <a:ext cx="1344" cy="624"/>
              <a:chOff x="1488" y="3504"/>
              <a:chExt cx="1344" cy="624"/>
            </a:xfrm>
          </p:grpSpPr>
          <p:sp>
            <p:nvSpPr>
              <p:cNvPr id="78865" name="Rectangle 24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6F5BD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6" name="Rectangle 2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7" name="Rectangle 23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grpSp>
          <p:nvGrpSpPr>
            <p:cNvPr id="78860" name="Group 25"/>
            <p:cNvGrpSpPr>
              <a:grpSpLocks/>
            </p:cNvGrpSpPr>
            <p:nvPr/>
          </p:nvGrpSpPr>
          <p:grpSpPr bwMode="auto">
            <a:xfrm>
              <a:off x="4176" y="3408"/>
              <a:ext cx="1344" cy="624"/>
              <a:chOff x="1488" y="3504"/>
              <a:chExt cx="1344" cy="624"/>
            </a:xfrm>
          </p:grpSpPr>
          <p:sp>
            <p:nvSpPr>
              <p:cNvPr id="78862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ourier New" pitchFamily="-96" charset="0"/>
                  </a:rPr>
                  <a:t>• • •</a:t>
                </a:r>
              </a:p>
            </p:txBody>
          </p:sp>
          <p:sp>
            <p:nvSpPr>
              <p:cNvPr id="78863" name="Rectangle 26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78864" name="Rectangle 27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78861" name="Rectangle 29"/>
            <p:cNvSpPr>
              <a:spLocks noChangeArrowheads="1"/>
            </p:cNvSpPr>
            <p:nvPr/>
          </p:nvSpPr>
          <p:spPr bwMode="auto">
            <a:xfrm>
              <a:off x="3024" y="3408"/>
              <a:ext cx="1152" cy="62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600" b="0">
                  <a:latin typeface="Courier New" pitchFamily="-96" charset="0"/>
                </a:rPr>
                <a:t>•  •  •</a:t>
              </a:r>
            </a:p>
          </p:txBody>
        </p:sp>
      </p:grpSp>
      <p:sp>
        <p:nvSpPr>
          <p:cNvPr id="309278" name="Line 30"/>
          <p:cNvSpPr>
            <a:spLocks noChangeShapeType="1"/>
          </p:cNvSpPr>
          <p:nvPr/>
        </p:nvSpPr>
        <p:spPr bwMode="auto">
          <a:xfrm>
            <a:off x="19812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79" name="Line 31"/>
          <p:cNvSpPr>
            <a:spLocks noChangeShapeType="1"/>
          </p:cNvSpPr>
          <p:nvPr/>
        </p:nvSpPr>
        <p:spPr bwMode="auto">
          <a:xfrm>
            <a:off x="10210800" y="6324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1981200" y="6477000"/>
            <a:ext cx="8229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281" name="Rectangle 33"/>
          <p:cNvSpPr>
            <a:spLocks noChangeArrowheads="1"/>
          </p:cNvSpPr>
          <p:nvPr/>
        </p:nvSpPr>
        <p:spPr bwMode="auto">
          <a:xfrm>
            <a:off x="5029200" y="6324600"/>
            <a:ext cx="1447800" cy="3810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>
                <a:latin typeface="Courier New" pitchFamily="-96" charset="0"/>
              </a:rPr>
              <a:t>4*R*C</a:t>
            </a:r>
            <a:r>
              <a:rPr lang="en-US" b="0">
                <a:latin typeface="Calibri" pitchFamily="-96" charset="0"/>
              </a:rPr>
              <a:t>  Bytes</a:t>
            </a:r>
          </a:p>
        </p:txBody>
      </p:sp>
    </p:spTree>
    <p:extLst>
      <p:ext uri="{BB962C8B-B14F-4D97-AF65-F5344CB8AC3E}">
        <p14:creationId xmlns:p14="http://schemas.microsoft.com/office/powerpoint/2010/main" val="1930065094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Example</a:t>
            </a:r>
          </a:p>
        </p:txBody>
      </p:sp>
      <p:sp>
        <p:nvSpPr>
          <p:cNvPr id="30822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743226"/>
            <a:ext cx="11076516" cy="1702024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Variable </a:t>
            </a:r>
            <a:r>
              <a:rPr lang="en-US" b="1" dirty="0" err="1">
                <a:latin typeface="Courier New" pitchFamily="-96" charset="0"/>
              </a:rPr>
              <a:t>pgh</a:t>
            </a:r>
            <a:r>
              <a:rPr lang="en-US" dirty="0">
                <a:latin typeface="Calibri" pitchFamily="-96" charset="0"/>
              </a:rPr>
              <a:t>: array of 4 elements, allocated contiguously</a:t>
            </a:r>
          </a:p>
          <a:p>
            <a:pPr lvl="1"/>
            <a:r>
              <a:rPr lang="en-US" dirty="0">
                <a:latin typeface="Calibri" pitchFamily="-96" charset="0"/>
              </a:rPr>
              <a:t>Each element is an array of 5 </a:t>
            </a:r>
            <a:r>
              <a:rPr lang="en-US" b="1" dirty="0" err="1">
                <a:latin typeface="Courier New" pitchFamily="-96" charset="0"/>
              </a:rPr>
              <a:t>int</a:t>
            </a:r>
            <a:r>
              <a:rPr lang="en-US" dirty="0" err="1">
                <a:latin typeface="Calibri" pitchFamily="-96" charset="0"/>
              </a:rPr>
              <a:t>’s</a:t>
            </a:r>
            <a:r>
              <a:rPr lang="en-US" dirty="0">
                <a:latin typeface="Calibri" pitchFamily="-96" charset="0"/>
              </a:rPr>
              <a:t>, allocated contiguously</a:t>
            </a:r>
          </a:p>
          <a:p>
            <a:r>
              <a:rPr lang="en-US" dirty="0">
                <a:latin typeface="Calibri" pitchFamily="-96" charset="0"/>
              </a:rPr>
              <a:t>“Row-Major” ordering of all elements in memory</a:t>
            </a:r>
          </a:p>
        </p:txBody>
      </p:sp>
      <p:sp>
        <p:nvSpPr>
          <p:cNvPr id="76803" name="Rectangle 4"/>
          <p:cNvSpPr>
            <a:spLocks noChangeArrowheads="1"/>
          </p:cNvSpPr>
          <p:nvPr/>
        </p:nvSpPr>
        <p:spPr bwMode="auto">
          <a:xfrm>
            <a:off x="914400" y="1298578"/>
            <a:ext cx="4924425" cy="159248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#define PCOUNT 4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</a:t>
            </a:r>
            <a:r>
              <a:rPr lang="en-US" dirty="0" err="1">
                <a:latin typeface="Courier New" pitchFamily="-96" charset="0"/>
              </a:rPr>
              <a:t>PCOUNT</a:t>
            </a:r>
            <a:r>
              <a:rPr lang="en-US" dirty="0">
                <a:latin typeface="Courier New" pitchFamily="-96" charset="0"/>
              </a:rPr>
              <a:t>][5] =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{{1, 5, 2, 0, 6},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3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1, 7 },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{1, 5, 2, 2, 1 }};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1560952" y="3519491"/>
            <a:ext cx="2255398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pgh</a:t>
            </a:r>
            <a:r>
              <a:rPr lang="en-US" dirty="0">
                <a:latin typeface="Courier New" pitchFamily="-96" charset="0"/>
              </a:rPr>
              <a:t>[4][5];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39353" y="3352800"/>
            <a:ext cx="6625312" cy="1267720"/>
            <a:chOff x="1675603" y="3438525"/>
            <a:chExt cx="6625312" cy="1267720"/>
          </a:xfrm>
        </p:grpSpPr>
        <p:sp>
          <p:nvSpPr>
            <p:cNvPr id="308232" name="Line 8"/>
            <p:cNvSpPr>
              <a:spLocks noChangeShapeType="1"/>
            </p:cNvSpPr>
            <p:nvPr/>
          </p:nvSpPr>
          <p:spPr bwMode="auto">
            <a:xfrm flipV="1">
              <a:off x="1905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3" name="Text Box 9"/>
            <p:cNvSpPr txBox="1">
              <a:spLocks noChangeArrowheads="1"/>
            </p:cNvSpPr>
            <p:nvPr/>
          </p:nvSpPr>
          <p:spPr bwMode="auto">
            <a:xfrm>
              <a:off x="1675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76</a:t>
              </a:r>
            </a:p>
          </p:txBody>
        </p:sp>
        <p:sp>
          <p:nvSpPr>
            <p:cNvPr id="308234" name="Line 10"/>
            <p:cNvSpPr>
              <a:spLocks noChangeShapeType="1"/>
            </p:cNvSpPr>
            <p:nvPr/>
          </p:nvSpPr>
          <p:spPr bwMode="auto">
            <a:xfrm flipV="1">
              <a:off x="3429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5" name="Text Box 11"/>
            <p:cNvSpPr txBox="1">
              <a:spLocks noChangeArrowheads="1"/>
            </p:cNvSpPr>
            <p:nvPr/>
          </p:nvSpPr>
          <p:spPr bwMode="auto">
            <a:xfrm>
              <a:off x="3199603" y="4357688"/>
              <a:ext cx="460382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96</a:t>
              </a:r>
            </a:p>
          </p:txBody>
        </p:sp>
        <p:sp>
          <p:nvSpPr>
            <p:cNvPr id="308236" name="Line 12"/>
            <p:cNvSpPr>
              <a:spLocks noChangeShapeType="1"/>
            </p:cNvSpPr>
            <p:nvPr/>
          </p:nvSpPr>
          <p:spPr bwMode="auto">
            <a:xfrm flipV="1">
              <a:off x="4953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7" name="Text Box 13"/>
            <p:cNvSpPr txBox="1">
              <a:spLocks noChangeArrowheads="1"/>
            </p:cNvSpPr>
            <p:nvPr/>
          </p:nvSpPr>
          <p:spPr bwMode="auto">
            <a:xfrm>
              <a:off x="4654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116</a:t>
              </a:r>
            </a:p>
          </p:txBody>
        </p:sp>
        <p:sp>
          <p:nvSpPr>
            <p:cNvPr id="308238" name="Line 14"/>
            <p:cNvSpPr>
              <a:spLocks noChangeShapeType="1"/>
            </p:cNvSpPr>
            <p:nvPr/>
          </p:nvSpPr>
          <p:spPr bwMode="auto">
            <a:xfrm flipV="1">
              <a:off x="6477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39" name="Text Box 15"/>
            <p:cNvSpPr txBox="1">
              <a:spLocks noChangeArrowheads="1"/>
            </p:cNvSpPr>
            <p:nvPr/>
          </p:nvSpPr>
          <p:spPr bwMode="auto">
            <a:xfrm>
              <a:off x="6178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136</a:t>
              </a:r>
            </a:p>
          </p:txBody>
        </p:sp>
        <p:sp>
          <p:nvSpPr>
            <p:cNvPr id="308240" name="Line 16"/>
            <p:cNvSpPr>
              <a:spLocks noChangeShapeType="1"/>
            </p:cNvSpPr>
            <p:nvPr/>
          </p:nvSpPr>
          <p:spPr bwMode="auto">
            <a:xfrm flipV="1">
              <a:off x="8001000" y="4205288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8241" name="Text Box 17"/>
            <p:cNvSpPr txBox="1">
              <a:spLocks noChangeArrowheads="1"/>
            </p:cNvSpPr>
            <p:nvPr/>
          </p:nvSpPr>
          <p:spPr bwMode="auto">
            <a:xfrm>
              <a:off x="7702674" y="4357688"/>
              <a:ext cx="598241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156</a:t>
              </a:r>
            </a:p>
          </p:txBody>
        </p: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05000" y="3443288"/>
              <a:ext cx="1524000" cy="762000"/>
              <a:chOff x="816" y="2640"/>
              <a:chExt cx="960" cy="480"/>
            </a:xfrm>
          </p:grpSpPr>
          <p:sp>
            <p:nvSpPr>
              <p:cNvPr id="76838" name="Rectangle 20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9" name="Rectangle 21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40" name="Rectangle 22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41" name="Rectangle 23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76842" name="Rectangle 24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6" name="Group 25"/>
            <p:cNvGrpSpPr>
              <a:grpSpLocks/>
            </p:cNvGrpSpPr>
            <p:nvPr/>
          </p:nvGrpSpPr>
          <p:grpSpPr bwMode="auto">
            <a:xfrm>
              <a:off x="3429000" y="3443288"/>
              <a:ext cx="1524000" cy="762000"/>
              <a:chOff x="816" y="2640"/>
              <a:chExt cx="960" cy="480"/>
            </a:xfrm>
          </p:grpSpPr>
          <p:sp>
            <p:nvSpPr>
              <p:cNvPr id="76833" name="Rectangle 26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4" name="Rectangle 27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35" name="Rectangle 2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36" name="Rectangle 29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37" name="Rectangle 30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4953000" y="3443288"/>
              <a:ext cx="1524000" cy="762000"/>
              <a:chOff x="816" y="2640"/>
              <a:chExt cx="960" cy="480"/>
            </a:xfrm>
          </p:grpSpPr>
          <p:sp>
            <p:nvSpPr>
              <p:cNvPr id="308256" name="Rectangle 3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57" name="Rectangle 33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308258" name="Rectangle 34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308259" name="Rectangle 35"/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308260" name="Rectangle 36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6477000" y="3438525"/>
              <a:ext cx="1524000" cy="766763"/>
              <a:chOff x="816" y="2637"/>
              <a:chExt cx="960" cy="483"/>
            </a:xfrm>
          </p:grpSpPr>
          <p:sp>
            <p:nvSpPr>
              <p:cNvPr id="76823" name="Rectangle 38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76824" name="Rectangle 39"/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6825" name="Rectangle 40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6" name="Rectangle 41"/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76827" name="Rectangle 42"/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308267" name="Rectangle 43"/>
            <p:cNvSpPr>
              <a:spLocks noChangeArrowheads="1"/>
            </p:cNvSpPr>
            <p:nvPr/>
          </p:nvSpPr>
          <p:spPr bwMode="auto">
            <a:xfrm>
              <a:off x="1905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8" name="Rectangle 44"/>
            <p:cNvSpPr>
              <a:spLocks noChangeArrowheads="1"/>
            </p:cNvSpPr>
            <p:nvPr/>
          </p:nvSpPr>
          <p:spPr bwMode="auto">
            <a:xfrm>
              <a:off x="3429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69" name="Rectangle 45"/>
            <p:cNvSpPr>
              <a:spLocks noChangeArrowheads="1"/>
            </p:cNvSpPr>
            <p:nvPr/>
          </p:nvSpPr>
          <p:spPr bwMode="auto">
            <a:xfrm>
              <a:off x="4953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8270" name="Rectangle 46"/>
            <p:cNvSpPr>
              <a:spLocks noChangeArrowheads="1"/>
            </p:cNvSpPr>
            <p:nvPr/>
          </p:nvSpPr>
          <p:spPr bwMode="auto">
            <a:xfrm>
              <a:off x="6477000" y="3443288"/>
              <a:ext cx="1524000" cy="76200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92617496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ChangeArrowheads="1"/>
          </p:cNvSpPr>
          <p:nvPr/>
        </p:nvSpPr>
        <p:spPr bwMode="auto">
          <a:xfrm>
            <a:off x="73152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Nested Array Row Access</a:t>
            </a:r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Row Vectors</a:t>
            </a:r>
          </a:p>
          <a:p>
            <a:pPr lvl="1"/>
            <a:r>
              <a:rPr lang="en-US">
                <a:latin typeface="Calibri" pitchFamily="-96" charset="0"/>
              </a:rPr>
              <a:t> </a:t>
            </a:r>
            <a:r>
              <a:rPr lang="en-US" b="1">
                <a:latin typeface="Courier New" pitchFamily="-96" charset="0"/>
              </a:rPr>
              <a:t>A[i]</a:t>
            </a:r>
            <a:r>
              <a:rPr lang="en-US">
                <a:latin typeface="Calibri" pitchFamily="-96" charset="0"/>
              </a:rPr>
              <a:t> is array of </a:t>
            </a:r>
            <a:r>
              <a:rPr lang="en-US" i="1">
                <a:latin typeface="Calibri" pitchFamily="-96" charset="0"/>
              </a:rPr>
              <a:t>C</a:t>
            </a:r>
            <a:r>
              <a:rPr lang="en-US">
                <a:latin typeface="Calibri" pitchFamily="-96" charset="0"/>
              </a:rPr>
              <a:t> elements</a:t>
            </a:r>
          </a:p>
          <a:p>
            <a:pPr lvl="1"/>
            <a:r>
              <a:rPr lang="en-US">
                <a:latin typeface="Calibri" pitchFamily="-96" charset="0"/>
              </a:rPr>
              <a:t>Each element of type </a:t>
            </a:r>
            <a:r>
              <a:rPr lang="en-US" i="1">
                <a:latin typeface="Calibri" pitchFamily="-96" charset="0"/>
              </a:rPr>
              <a:t>T </a:t>
            </a:r>
            <a:r>
              <a:rPr lang="en-US">
                <a:latin typeface="Calibri" pitchFamily="-96" charset="0"/>
              </a:rPr>
              <a:t>requires </a:t>
            </a:r>
            <a:r>
              <a:rPr lang="en-US" i="1">
                <a:latin typeface="Calibri" pitchFamily="-96" charset="0"/>
              </a:rPr>
              <a:t>K </a:t>
            </a:r>
            <a:r>
              <a:rPr lang="en-US">
                <a:latin typeface="Calibri" pitchFamily="-96" charset="0"/>
              </a:rPr>
              <a:t>bytes</a:t>
            </a:r>
          </a:p>
          <a:p>
            <a:pPr lvl="1"/>
            <a:r>
              <a:rPr lang="en-US">
                <a:latin typeface="Calibri" pitchFamily="-96" charset="0"/>
              </a:rPr>
              <a:t>Starting address </a:t>
            </a:r>
            <a:r>
              <a:rPr lang="en-US" b="1">
                <a:latin typeface="Courier New" pitchFamily="-96" charset="0"/>
              </a:rPr>
              <a:t>A +</a:t>
            </a:r>
            <a:r>
              <a:rPr lang="en-US">
                <a:latin typeface="Courier New" pitchFamily="-96" charset="0"/>
              </a:rPr>
              <a:t> </a:t>
            </a:r>
            <a:r>
              <a:rPr lang="en-US">
                <a:latin typeface="Calibri" pitchFamily="-96" charset="0"/>
              </a:rPr>
              <a:t> </a:t>
            </a:r>
            <a:r>
              <a:rPr lang="en-US" i="1">
                <a:latin typeface="Calibri" pitchFamily="-96" charset="0"/>
              </a:rPr>
              <a:t>i</a:t>
            </a:r>
            <a:r>
              <a:rPr lang="en-US">
                <a:latin typeface="Calibri" pitchFamily="-96" charset="0"/>
              </a:rPr>
              <a:t> * (</a:t>
            </a:r>
            <a:r>
              <a:rPr lang="en-US" i="1">
                <a:latin typeface="Calibri" pitchFamily="-96" charset="0"/>
              </a:rPr>
              <a:t>C </a:t>
            </a:r>
            <a:r>
              <a:rPr lang="en-US">
                <a:latin typeface="Calibri" pitchFamily="-96" charset="0"/>
              </a:rPr>
              <a:t>* </a:t>
            </a:r>
            <a:r>
              <a:rPr lang="en-US" i="1">
                <a:latin typeface="Calibri" pitchFamily="-96" charset="0"/>
              </a:rPr>
              <a:t>K</a:t>
            </a:r>
            <a:r>
              <a:rPr lang="en-US">
                <a:latin typeface="Calibri" pitchFamily="-96" charset="0"/>
              </a:rPr>
              <a:t>)</a:t>
            </a:r>
          </a:p>
        </p:txBody>
      </p:sp>
      <p:grpSp>
        <p:nvGrpSpPr>
          <p:cNvPr id="80900" name="Group 5"/>
          <p:cNvGrpSpPr>
            <a:grpSpLocks/>
          </p:cNvGrpSpPr>
          <p:nvPr/>
        </p:nvGrpSpPr>
        <p:grpSpPr bwMode="auto">
          <a:xfrm>
            <a:off x="5181600" y="3973513"/>
            <a:ext cx="2133600" cy="1524000"/>
            <a:chOff x="1680" y="2064"/>
            <a:chExt cx="1344" cy="960"/>
          </a:xfrm>
        </p:grpSpPr>
        <p:grpSp>
          <p:nvGrpSpPr>
            <p:cNvPr id="80927" name="Group 6"/>
            <p:cNvGrpSpPr>
              <a:grpSpLocks/>
            </p:cNvGrpSpPr>
            <p:nvPr/>
          </p:nvGrpSpPr>
          <p:grpSpPr bwMode="auto">
            <a:xfrm>
              <a:off x="1680" y="2400"/>
              <a:ext cx="1344" cy="624"/>
              <a:chOff x="1488" y="3504"/>
              <a:chExt cx="1344" cy="624"/>
            </a:xfrm>
          </p:grpSpPr>
          <p:sp>
            <p:nvSpPr>
              <p:cNvPr id="310281" name="Rectangle 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b="0" dirty="0">
                    <a:latin typeface="Calibri" pitchFamily="34" charset="0"/>
                  </a:rPr>
                  <a:t>• • •</a:t>
                </a:r>
              </a:p>
            </p:txBody>
          </p:sp>
          <p:sp>
            <p:nvSpPr>
              <p:cNvPr id="310279" name="Rectangle 7"/>
              <p:cNvSpPr>
                <a:spLocks noChangeArrowheads="1"/>
              </p:cNvSpPr>
              <p:nvPr/>
            </p:nvSpPr>
            <p:spPr bwMode="auto">
              <a:xfrm>
                <a:off x="1497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310280" name="Rectangle 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A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</a:t>
                </a:r>
                <a:r>
                  <a:rPr lang="en-US" sz="1600" dirty="0" err="1">
                    <a:latin typeface="Courier New" pitchFamily="49" charset="0"/>
                  </a:rPr>
                  <a:t>i</a:t>
                </a:r>
                <a:r>
                  <a:rPr lang="en-US" sz="1600" dirty="0">
                    <a:latin typeface="Courier New" pitchFamily="49" charset="0"/>
                  </a:rPr>
                  <a:t>]</a:t>
                </a:r>
              </a:p>
              <a:p>
                <a:pPr algn="ctr" eaLnBrk="0" hangingPunct="0">
                  <a:defRPr/>
                </a:pPr>
                <a:r>
                  <a:rPr lang="en-US" sz="1600" dirty="0">
                    <a:latin typeface="Courier New" pitchFamily="49" charset="0"/>
                  </a:rPr>
                  <a:t>[C-1]</a:t>
                </a:r>
              </a:p>
            </p:txBody>
          </p:sp>
        </p:grpSp>
        <p:sp>
          <p:nvSpPr>
            <p:cNvPr id="80928" name="Line 10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9" name="Line 11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0" name="Line 12"/>
            <p:cNvSpPr>
              <a:spLocks noChangeShapeType="1"/>
            </p:cNvSpPr>
            <p:nvPr/>
          </p:nvSpPr>
          <p:spPr bwMode="auto">
            <a:xfrm>
              <a:off x="3024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1" name="Line 13"/>
            <p:cNvSpPr>
              <a:spLocks noChangeShapeType="1"/>
            </p:cNvSpPr>
            <p:nvPr/>
          </p:nvSpPr>
          <p:spPr bwMode="auto">
            <a:xfrm>
              <a:off x="1680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32" name="Rectangle 14"/>
            <p:cNvSpPr>
              <a:spLocks noChangeArrowheads="1"/>
            </p:cNvSpPr>
            <p:nvPr/>
          </p:nvSpPr>
          <p:spPr bwMode="auto">
            <a:xfrm>
              <a:off x="2112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A[i]</a:t>
              </a:r>
              <a:endParaRPr lang="en-US" sz="1600" b="0">
                <a:latin typeface="Calibri" pitchFamily="-96" charset="0"/>
              </a:endParaRPr>
            </a:p>
          </p:txBody>
        </p:sp>
      </p:grpSp>
      <p:grpSp>
        <p:nvGrpSpPr>
          <p:cNvPr id="80901" name="Group 15"/>
          <p:cNvGrpSpPr>
            <a:grpSpLocks/>
          </p:cNvGrpSpPr>
          <p:nvPr/>
        </p:nvGrpSpPr>
        <p:grpSpPr bwMode="auto">
          <a:xfrm>
            <a:off x="8229600" y="3973513"/>
            <a:ext cx="2133600" cy="1524000"/>
            <a:chOff x="4176" y="2064"/>
            <a:chExt cx="1344" cy="960"/>
          </a:xfrm>
        </p:grpSpPr>
        <p:grpSp>
          <p:nvGrpSpPr>
            <p:cNvPr id="80919" name="Group 16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80924" name="Rectangle 19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D5F1CF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25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26" name="Rectangle 18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[R-1]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20" name="Line 20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1" name="Line 21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2" name="Line 22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23" name="Rectangle 23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A[R-1]</a:t>
              </a:r>
              <a:endParaRPr lang="en-US" sz="1600" b="0">
                <a:latin typeface="Calibri" pitchFamily="-96" charset="0"/>
              </a:endParaRPr>
            </a:p>
          </p:txBody>
        </p:sp>
      </p:grpSp>
      <p:sp>
        <p:nvSpPr>
          <p:cNvPr id="80902" name="Rectangle 24"/>
          <p:cNvSpPr>
            <a:spLocks noChangeArrowheads="1"/>
          </p:cNvSpPr>
          <p:nvPr/>
        </p:nvSpPr>
        <p:spPr bwMode="auto">
          <a:xfrm>
            <a:off x="4191000" y="4506913"/>
            <a:ext cx="990600" cy="990600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/>
            <a:r>
              <a:rPr lang="en-US" b="0">
                <a:latin typeface="Calibri" pitchFamily="-96" charset="0"/>
              </a:rPr>
              <a:t>•  •  •</a:t>
            </a:r>
          </a:p>
        </p:txBody>
      </p:sp>
      <p:sp>
        <p:nvSpPr>
          <p:cNvPr id="80903" name="Text Box 25"/>
          <p:cNvSpPr txBox="1">
            <a:spLocks noChangeArrowheads="1"/>
          </p:cNvSpPr>
          <p:nvPr/>
        </p:nvSpPr>
        <p:spPr bwMode="auto">
          <a:xfrm>
            <a:off x="1862141" y="5718178"/>
            <a:ext cx="396875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latin typeface="Courier New" pitchFamily="-96" charset="0"/>
              </a:rPr>
              <a:t>A</a:t>
            </a:r>
          </a:p>
        </p:txBody>
      </p:sp>
      <p:sp>
        <p:nvSpPr>
          <p:cNvPr id="80904" name="Line 26"/>
          <p:cNvSpPr>
            <a:spLocks noChangeShapeType="1"/>
          </p:cNvSpPr>
          <p:nvPr/>
        </p:nvSpPr>
        <p:spPr bwMode="auto">
          <a:xfrm flipV="1">
            <a:off x="20574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05" name="Line 27"/>
          <p:cNvSpPr>
            <a:spLocks noChangeShapeType="1"/>
          </p:cNvSpPr>
          <p:nvPr/>
        </p:nvSpPr>
        <p:spPr bwMode="auto">
          <a:xfrm flipV="1">
            <a:off x="5181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80906" name="Group 28"/>
          <p:cNvGrpSpPr>
            <a:grpSpLocks/>
          </p:cNvGrpSpPr>
          <p:nvPr/>
        </p:nvGrpSpPr>
        <p:grpSpPr bwMode="auto">
          <a:xfrm>
            <a:off x="2057400" y="3973513"/>
            <a:ext cx="2133600" cy="1524000"/>
            <a:chOff x="336" y="2064"/>
            <a:chExt cx="1344" cy="960"/>
          </a:xfrm>
        </p:grpSpPr>
        <p:grpSp>
          <p:nvGrpSpPr>
            <p:cNvPr id="80911" name="Group 29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80916" name="Rectangle 32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solidFill>
                <a:srgbClr val="F1C7C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 b="0">
                    <a:latin typeface="Calibri" pitchFamily="-96" charset="0"/>
                  </a:rPr>
                  <a:t>• • •</a:t>
                </a:r>
              </a:p>
            </p:txBody>
          </p:sp>
          <p:sp>
            <p:nvSpPr>
              <p:cNvPr id="80917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</p:txBody>
          </p:sp>
          <p:sp>
            <p:nvSpPr>
              <p:cNvPr id="80918" name="Rectangle 31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A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[0]</a:t>
                </a:r>
              </a:p>
              <a:p>
                <a:pPr algn="ctr" eaLnBrk="0" hangingPunct="0"/>
                <a:r>
                  <a:rPr lang="en-US" sz="1600">
                    <a:latin typeface="Courier New" pitchFamily="-96" charset="0"/>
                  </a:rPr>
                  <a:t>[C-1]</a:t>
                </a:r>
              </a:p>
            </p:txBody>
          </p:sp>
        </p:grpSp>
        <p:sp>
          <p:nvSpPr>
            <p:cNvPr id="80912" name="Line 33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3" name="Line 34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914" name="Rectangle 35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 w="25400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600">
                  <a:latin typeface="Courier New" pitchFamily="-96" charset="0"/>
                </a:rPr>
                <a:t>A[0]</a:t>
              </a:r>
              <a:endParaRPr lang="en-US" sz="1600" b="0">
                <a:latin typeface="Calibri" pitchFamily="-96" charset="0"/>
              </a:endParaRPr>
            </a:p>
          </p:txBody>
        </p:sp>
        <p:sp>
          <p:nvSpPr>
            <p:cNvPr id="80915" name="Line 36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0310" name="Text Box 38"/>
          <p:cNvSpPr txBox="1">
            <a:spLocks noChangeArrowheads="1"/>
          </p:cNvSpPr>
          <p:nvPr/>
        </p:nvSpPr>
        <p:spPr bwMode="auto">
          <a:xfrm>
            <a:off x="5119688" y="5715003"/>
            <a:ext cx="1814512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 err="1">
                <a:latin typeface="Courier New" pitchFamily="-96" charset="0"/>
              </a:rPr>
              <a:t>A+(i</a:t>
            </a:r>
            <a:r>
              <a:rPr lang="en-US" dirty="0">
                <a:latin typeface="Courier New" pitchFamily="-96" charset="0"/>
              </a:rPr>
              <a:t>*C*4)</a:t>
            </a:r>
          </a:p>
        </p:txBody>
      </p:sp>
      <p:sp>
        <p:nvSpPr>
          <p:cNvPr id="310311" name="Text Box 39"/>
          <p:cNvSpPr txBox="1">
            <a:spLocks noChangeArrowheads="1"/>
          </p:cNvSpPr>
          <p:nvPr/>
        </p:nvSpPr>
        <p:spPr bwMode="auto">
          <a:xfrm>
            <a:off x="8077200" y="5715003"/>
            <a:ext cx="22860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A+((R-1)*C*4)</a:t>
            </a:r>
          </a:p>
        </p:txBody>
      </p:sp>
      <p:sp>
        <p:nvSpPr>
          <p:cNvPr id="80909" name="Line 40"/>
          <p:cNvSpPr>
            <a:spLocks noChangeShapeType="1"/>
          </p:cNvSpPr>
          <p:nvPr/>
        </p:nvSpPr>
        <p:spPr bwMode="auto">
          <a:xfrm flipV="1">
            <a:off x="8229600" y="54975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910" name="Text Box 15"/>
          <p:cNvSpPr txBox="1">
            <a:spLocks noChangeArrowheads="1"/>
          </p:cNvSpPr>
          <p:nvPr/>
        </p:nvSpPr>
        <p:spPr bwMode="auto">
          <a:xfrm>
            <a:off x="1931078" y="3429000"/>
            <a:ext cx="2031325" cy="3770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2000">
                <a:latin typeface="Courier New" pitchFamily="-96" charset="0"/>
              </a:rPr>
              <a:t>int A[R][C];</a:t>
            </a:r>
          </a:p>
        </p:txBody>
      </p:sp>
    </p:spTree>
    <p:extLst>
      <p:ext uri="{BB962C8B-B14F-4D97-AF65-F5344CB8AC3E}">
        <p14:creationId xmlns:p14="http://schemas.microsoft.com/office/powerpoint/2010/main" val="3451569938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9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b="0"/>
              <a:t>• • • 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Nested Array Element Access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 Array Elements 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][j]</a:t>
            </a:r>
            <a:r>
              <a:rPr lang="en-US" dirty="0"/>
              <a:t> is element of type </a:t>
            </a:r>
            <a:r>
              <a:rPr lang="en-US" b="0" i="1" dirty="0"/>
              <a:t>T,</a:t>
            </a:r>
            <a:r>
              <a:rPr lang="en-US" b="0" dirty="0"/>
              <a:t>  which requires </a:t>
            </a:r>
            <a:r>
              <a:rPr lang="en-US" b="0" i="1" dirty="0"/>
              <a:t>K</a:t>
            </a:r>
            <a:r>
              <a:rPr lang="en-US" b="0" dirty="0"/>
              <a:t> bytes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/>
              <a:t>Address </a:t>
            </a:r>
            <a:r>
              <a:rPr lang="en-US" b="0" i="1" dirty="0"/>
              <a:t>A + </a:t>
            </a:r>
            <a:r>
              <a:rPr lang="en-US" b="0" i="1" dirty="0" err="1"/>
              <a:t>i</a:t>
            </a:r>
            <a:r>
              <a:rPr lang="en-US" b="0" i="1" dirty="0"/>
              <a:t> * </a:t>
            </a:r>
            <a:r>
              <a:rPr lang="en-US" b="0" dirty="0"/>
              <a:t>(</a:t>
            </a:r>
            <a:r>
              <a:rPr lang="en-US" b="0" i="1" dirty="0"/>
              <a:t>C * K</a:t>
            </a:r>
            <a:r>
              <a:rPr lang="en-US" b="0" dirty="0"/>
              <a:t>)</a:t>
            </a:r>
            <a:r>
              <a:rPr lang="en-US" b="0" i="1" dirty="0"/>
              <a:t> + j * K = A + </a:t>
            </a:r>
            <a:r>
              <a:rPr lang="en-US" b="0" dirty="0"/>
              <a:t>(</a:t>
            </a:r>
            <a:r>
              <a:rPr lang="en-US" b="0" i="1" dirty="0" err="1"/>
              <a:t>i</a:t>
            </a:r>
            <a:r>
              <a:rPr lang="en-US" b="0" i="1" dirty="0"/>
              <a:t>  </a:t>
            </a:r>
            <a:r>
              <a:rPr lang="en-US" b="0" dirty="0"/>
              <a:t>* </a:t>
            </a:r>
            <a:r>
              <a:rPr lang="en-US" b="0" i="1" dirty="0"/>
              <a:t>C </a:t>
            </a:r>
            <a:r>
              <a:rPr lang="en-US" b="0" dirty="0"/>
              <a:t>+  </a:t>
            </a:r>
            <a:r>
              <a:rPr lang="en-US" b="0" i="1" dirty="0"/>
              <a:t>j</a:t>
            </a:r>
            <a:r>
              <a:rPr lang="en-US" b="0" dirty="0"/>
              <a:t>) * </a:t>
            </a:r>
            <a:r>
              <a:rPr lang="en-US" b="0" i="1" dirty="0"/>
              <a:t>K 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73152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943600" y="3810000"/>
            <a:ext cx="609600" cy="990600"/>
          </a:xfrm>
          <a:prstGeom prst="rect">
            <a:avLst/>
          </a:prstGeom>
          <a:solidFill>
            <a:srgbClr val="9999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[i]</a:t>
            </a:r>
          </a:p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[j]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5181600" y="3810000"/>
            <a:ext cx="2133600" cy="990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b="0"/>
              <a:t> • • •</a:t>
            </a: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>
            <a:off x="51816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7315200" y="34290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5181600" y="3505200"/>
            <a:ext cx="213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Rectangle 12"/>
          <p:cNvSpPr>
            <a:spLocks noChangeArrowheads="1"/>
          </p:cNvSpPr>
          <p:nvPr/>
        </p:nvSpPr>
        <p:spPr bwMode="auto">
          <a:xfrm>
            <a:off x="5867400" y="3276600"/>
            <a:ext cx="838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A[i]</a:t>
            </a:r>
            <a:endParaRPr lang="en-US" altLang="en-US" b="0"/>
          </a:p>
        </p:txBody>
      </p:sp>
      <p:grpSp>
        <p:nvGrpSpPr>
          <p:cNvPr id="17422" name="Group 13"/>
          <p:cNvGrpSpPr>
            <a:grpSpLocks/>
          </p:cNvGrpSpPr>
          <p:nvPr/>
        </p:nvGrpSpPr>
        <p:grpSpPr bwMode="auto">
          <a:xfrm>
            <a:off x="8229600" y="3276600"/>
            <a:ext cx="2133600" cy="1524000"/>
            <a:chOff x="4176" y="2064"/>
            <a:chExt cx="1344" cy="960"/>
          </a:xfrm>
        </p:grpSpPr>
        <p:grpSp>
          <p:nvGrpSpPr>
            <p:cNvPr id="17442" name="Group 14"/>
            <p:cNvGrpSpPr>
              <a:grpSpLocks/>
            </p:cNvGrpSpPr>
            <p:nvPr/>
          </p:nvGrpSpPr>
          <p:grpSpPr bwMode="auto">
            <a:xfrm>
              <a:off x="4176" y="2400"/>
              <a:ext cx="1344" cy="624"/>
              <a:chOff x="1488" y="3504"/>
              <a:chExt cx="1344" cy="624"/>
            </a:xfrm>
          </p:grpSpPr>
          <p:sp>
            <p:nvSpPr>
              <p:cNvPr id="17447" name="Rectangle 15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8" name="Rectangle 16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[R-1]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9" name="Rectangle 17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43" name="Line 18"/>
            <p:cNvSpPr>
              <a:spLocks noChangeShapeType="1"/>
            </p:cNvSpPr>
            <p:nvPr/>
          </p:nvSpPr>
          <p:spPr bwMode="auto">
            <a:xfrm>
              <a:off x="417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Line 19"/>
            <p:cNvSpPr>
              <a:spLocks noChangeShapeType="1"/>
            </p:cNvSpPr>
            <p:nvPr/>
          </p:nvSpPr>
          <p:spPr bwMode="auto">
            <a:xfrm>
              <a:off x="552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Line 20"/>
            <p:cNvSpPr>
              <a:spLocks noChangeShapeType="1"/>
            </p:cNvSpPr>
            <p:nvPr/>
          </p:nvSpPr>
          <p:spPr bwMode="auto">
            <a:xfrm>
              <a:off x="417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Rectangle 21"/>
            <p:cNvSpPr>
              <a:spLocks noChangeArrowheads="1"/>
            </p:cNvSpPr>
            <p:nvPr/>
          </p:nvSpPr>
          <p:spPr bwMode="auto">
            <a:xfrm>
              <a:off x="460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A[R-1]</a:t>
              </a:r>
              <a:endParaRPr lang="en-US" altLang="en-US" b="0"/>
            </a:p>
          </p:txBody>
        </p:sp>
      </p:grpSp>
      <p:sp>
        <p:nvSpPr>
          <p:cNvPr id="17423" name="Rectangle 22"/>
          <p:cNvSpPr>
            <a:spLocks noChangeArrowheads="1"/>
          </p:cNvSpPr>
          <p:nvPr/>
        </p:nvSpPr>
        <p:spPr bwMode="auto">
          <a:xfrm>
            <a:off x="4191000" y="3810000"/>
            <a:ext cx="990600" cy="990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b="0"/>
              <a:t>•  •  •</a:t>
            </a:r>
          </a:p>
        </p:txBody>
      </p:sp>
      <p:sp>
        <p:nvSpPr>
          <p:cNvPr id="17424" name="Text Box 23"/>
          <p:cNvSpPr txBox="1">
            <a:spLocks noChangeArrowheads="1"/>
          </p:cNvSpPr>
          <p:nvPr/>
        </p:nvSpPr>
        <p:spPr bwMode="auto">
          <a:xfrm>
            <a:off x="1981203" y="5029203"/>
            <a:ext cx="39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</a:t>
            </a:r>
          </a:p>
        </p:txBody>
      </p:sp>
      <p:sp>
        <p:nvSpPr>
          <p:cNvPr id="17425" name="Line 24"/>
          <p:cNvSpPr>
            <a:spLocks noChangeShapeType="1"/>
          </p:cNvSpPr>
          <p:nvPr/>
        </p:nvSpPr>
        <p:spPr bwMode="auto">
          <a:xfrm flipV="1">
            <a:off x="2133600" y="4786313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5"/>
          <p:cNvSpPr>
            <a:spLocks noChangeShapeType="1"/>
          </p:cNvSpPr>
          <p:nvPr/>
        </p:nvSpPr>
        <p:spPr bwMode="auto">
          <a:xfrm flipV="1">
            <a:off x="5257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7" name="Group 26"/>
          <p:cNvGrpSpPr>
            <a:grpSpLocks/>
          </p:cNvGrpSpPr>
          <p:nvPr/>
        </p:nvGrpSpPr>
        <p:grpSpPr bwMode="auto">
          <a:xfrm>
            <a:off x="2057400" y="3276600"/>
            <a:ext cx="2133600" cy="1524000"/>
            <a:chOff x="336" y="2064"/>
            <a:chExt cx="1344" cy="960"/>
          </a:xfrm>
        </p:grpSpPr>
        <p:grpSp>
          <p:nvGrpSpPr>
            <p:cNvPr id="17434" name="Group 27"/>
            <p:cNvGrpSpPr>
              <a:grpSpLocks/>
            </p:cNvGrpSpPr>
            <p:nvPr/>
          </p:nvGrpSpPr>
          <p:grpSpPr bwMode="auto">
            <a:xfrm>
              <a:off x="336" y="2400"/>
              <a:ext cx="1344" cy="624"/>
              <a:chOff x="1488" y="3504"/>
              <a:chExt cx="1344" cy="624"/>
            </a:xfrm>
          </p:grpSpPr>
          <p:sp>
            <p:nvSpPr>
              <p:cNvPr id="17439" name="Rectangle 28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</p:txBody>
          </p:sp>
          <p:sp>
            <p:nvSpPr>
              <p:cNvPr id="17440" name="Rectangle 29"/>
              <p:cNvSpPr>
                <a:spLocks noChangeArrowheads="1"/>
              </p:cNvSpPr>
              <p:nvPr/>
            </p:nvSpPr>
            <p:spPr bwMode="auto">
              <a:xfrm>
                <a:off x="2448" y="3504"/>
                <a:ext cx="384" cy="6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A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[0]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[C-1]</a:t>
                </a:r>
              </a:p>
            </p:txBody>
          </p:sp>
          <p:sp>
            <p:nvSpPr>
              <p:cNvPr id="17441" name="Rectangle 30"/>
              <p:cNvSpPr>
                <a:spLocks noChangeArrowheads="1"/>
              </p:cNvSpPr>
              <p:nvPr/>
            </p:nvSpPr>
            <p:spPr bwMode="auto">
              <a:xfrm>
                <a:off x="1488" y="3504"/>
                <a:ext cx="1344" cy="62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 b="0"/>
                  <a:t>• • •</a:t>
                </a:r>
              </a:p>
            </p:txBody>
          </p:sp>
        </p:grpSp>
        <p:sp>
          <p:nvSpPr>
            <p:cNvPr id="17435" name="Line 31"/>
            <p:cNvSpPr>
              <a:spLocks noChangeShapeType="1"/>
            </p:cNvSpPr>
            <p:nvPr/>
          </p:nvSpPr>
          <p:spPr bwMode="auto">
            <a:xfrm>
              <a:off x="336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6" name="Line 32"/>
            <p:cNvSpPr>
              <a:spLocks noChangeShapeType="1"/>
            </p:cNvSpPr>
            <p:nvPr/>
          </p:nvSpPr>
          <p:spPr bwMode="auto">
            <a:xfrm>
              <a:off x="336" y="2208"/>
              <a:ext cx="134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37" name="Rectangle 33"/>
            <p:cNvSpPr>
              <a:spLocks noChangeArrowheads="1"/>
            </p:cNvSpPr>
            <p:nvPr/>
          </p:nvSpPr>
          <p:spPr bwMode="auto">
            <a:xfrm>
              <a:off x="768" y="2064"/>
              <a:ext cx="528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A[0]</a:t>
              </a:r>
              <a:endParaRPr lang="en-US" altLang="en-US" b="0"/>
            </a:p>
          </p:txBody>
        </p:sp>
        <p:sp>
          <p:nvSpPr>
            <p:cNvPr id="17438" name="Line 34"/>
            <p:cNvSpPr>
              <a:spLocks noChangeShapeType="1"/>
            </p:cNvSpPr>
            <p:nvPr/>
          </p:nvSpPr>
          <p:spPr bwMode="auto">
            <a:xfrm>
              <a:off x="1680" y="216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28" name="Text Box 35"/>
          <p:cNvSpPr txBox="1">
            <a:spLocks noChangeArrowheads="1"/>
          </p:cNvSpPr>
          <p:nvPr/>
        </p:nvSpPr>
        <p:spPr bwMode="auto">
          <a:xfrm>
            <a:off x="1897066" y="2667003"/>
            <a:ext cx="1830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A[R][C];</a:t>
            </a:r>
          </a:p>
        </p:txBody>
      </p:sp>
      <p:sp>
        <p:nvSpPr>
          <p:cNvPr id="17429" name="Text Box 36"/>
          <p:cNvSpPr txBox="1">
            <a:spLocks noChangeArrowheads="1"/>
          </p:cNvSpPr>
          <p:nvPr/>
        </p:nvSpPr>
        <p:spPr bwMode="auto">
          <a:xfrm>
            <a:off x="4495800" y="5105403"/>
            <a:ext cx="1447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A+i*C*4</a:t>
            </a:r>
          </a:p>
        </p:txBody>
      </p:sp>
      <p:sp>
        <p:nvSpPr>
          <p:cNvPr id="17430" name="Text Box 37"/>
          <p:cNvSpPr txBox="1">
            <a:spLocks noChangeArrowheads="1"/>
          </p:cNvSpPr>
          <p:nvPr/>
        </p:nvSpPr>
        <p:spPr bwMode="auto">
          <a:xfrm>
            <a:off x="8077200" y="5105403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A+(R-1)*C*4</a:t>
            </a:r>
          </a:p>
        </p:txBody>
      </p:sp>
      <p:sp>
        <p:nvSpPr>
          <p:cNvPr id="17431" name="Line 38"/>
          <p:cNvSpPr>
            <a:spLocks noChangeShapeType="1"/>
          </p:cNvSpPr>
          <p:nvPr/>
        </p:nvSpPr>
        <p:spPr bwMode="auto">
          <a:xfrm flipV="1">
            <a:off x="8305800" y="48006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2" name="Line 40"/>
          <p:cNvSpPr>
            <a:spLocks noChangeShapeType="1"/>
          </p:cNvSpPr>
          <p:nvPr/>
        </p:nvSpPr>
        <p:spPr bwMode="auto">
          <a:xfrm flipV="1">
            <a:off x="6096000" y="48006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3" name="Text Box 41"/>
          <p:cNvSpPr txBox="1">
            <a:spLocks noChangeArrowheads="1"/>
          </p:cNvSpPr>
          <p:nvPr/>
        </p:nvSpPr>
        <p:spPr bwMode="auto">
          <a:xfrm>
            <a:off x="5334000" y="5486403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A+(i*C+j)*4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400"/>
            <a:ext cx="11076516" cy="3625850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  <p:grpSp>
        <p:nvGrpSpPr>
          <p:cNvPr id="19461" name="Group 6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19468" name="Line 7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9" name="Text Box 8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19470" name="Line 9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19472" name="Line 11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2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19476" name="Line 15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19478" name="Group 17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19479" name="Group 18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19502" name="Rectangle 19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3" name="Rectangle 20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504" name="Rectangle 21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5" name="Rectangle 22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19506" name="Rectangle 23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19480" name="Group 24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19497" name="Rectangle 25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19481" name="Group 30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19492" name="Rectangle 31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3" name="Rectangle 32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94" name="Rectangle 33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5" name="Rectangle 34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96" name="Rectangle 35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19482" name="Group 36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19487" name="Rectangle 37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19488" name="Rectangle 38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19489" name="Rectangle 39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0" name="Rectangle 40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19491" name="Rectangle 41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19483" name="Rectangle 42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4" name="Rectangle 43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5" name="Rectangle 44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9486" name="Rectangle 45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314414" name="Rectangle 46"/>
          <p:cNvSpPr>
            <a:spLocks noChangeArrowheads="1"/>
          </p:cNvSpPr>
          <p:nvPr/>
        </p:nvSpPr>
        <p:spPr bwMode="auto">
          <a:xfrm>
            <a:off x="8294687" y="326489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5" name="Rectangle 47"/>
          <p:cNvSpPr>
            <a:spLocks noChangeArrowheads="1"/>
          </p:cNvSpPr>
          <p:nvPr/>
        </p:nvSpPr>
        <p:spPr bwMode="auto">
          <a:xfrm>
            <a:off x="8294687" y="3660182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6" name="Rectangle 48"/>
          <p:cNvSpPr>
            <a:spLocks noChangeArrowheads="1"/>
          </p:cNvSpPr>
          <p:nvPr/>
        </p:nvSpPr>
        <p:spPr bwMode="auto">
          <a:xfrm>
            <a:off x="8294687" y="4055472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7" name="Rectangle 49"/>
          <p:cNvSpPr>
            <a:spLocks noChangeArrowheads="1"/>
          </p:cNvSpPr>
          <p:nvPr/>
        </p:nvSpPr>
        <p:spPr bwMode="auto">
          <a:xfrm>
            <a:off x="8294687" y="4450757"/>
            <a:ext cx="5445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8" name="Rectangle 50"/>
          <p:cNvSpPr>
            <a:spLocks noChangeArrowheads="1"/>
          </p:cNvSpPr>
          <p:nvPr/>
        </p:nvSpPr>
        <p:spPr bwMode="auto">
          <a:xfrm>
            <a:off x="8294687" y="4846047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4419" name="Rectangle 51"/>
          <p:cNvSpPr>
            <a:spLocks noChangeArrowheads="1"/>
          </p:cNvSpPr>
          <p:nvPr/>
        </p:nvSpPr>
        <p:spPr bwMode="auto">
          <a:xfrm>
            <a:off x="8347665" y="5241332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414" grpId="0" build="p" autoUpdateAnimBg="0"/>
      <p:bldP spid="314415" grpId="0" build="p" autoUpdateAnimBg="0"/>
      <p:bldP spid="314416" grpId="0" build="p" autoUpdateAnimBg="0"/>
      <p:bldP spid="314417" grpId="0" build="p" autoUpdateAnimBg="0"/>
      <p:bldP spid="314418" grpId="0" build="p" autoUpdateAnimBg="0"/>
      <p:bldP spid="314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2819399"/>
            <a:ext cx="11076516" cy="36258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	Reference	Address	       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[3][3]	76+20*3+4*3 = 148		2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[2][5]	76+20*2+4*5 = 136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[2][-1]	76+20*2+4*-1 = 112		3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[4][-1]	76+20*4+4*-1 = 152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[0][19]	76+20*0+4*19 = 152		1 	</a:t>
            </a:r>
            <a:endParaRPr lang="en-US" dirty="0"/>
          </a:p>
          <a:p>
            <a:pPr marL="560388" lvl="1" indent="-222250" defTabSz="895350" eaLnBrk="1" hangingPunct="1">
              <a:buNone/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pgh</a:t>
            </a:r>
            <a:r>
              <a:rPr lang="en-US" dirty="0">
                <a:latin typeface="Courier New" pitchFamily="49" charset="0"/>
              </a:rPr>
              <a:t>[0][-1]	76+20*0+4*-1 = 72		?? 	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978400" algn="l"/>
                <a:tab pos="5943600" algn="l"/>
              </a:tabLst>
              <a:defRPr/>
            </a:pPr>
            <a:r>
              <a:rPr lang="en-US" dirty="0"/>
              <a:t>Ordering of elements within array guaranteed</a:t>
            </a:r>
          </a:p>
        </p:txBody>
      </p:sp>
      <p:grpSp>
        <p:nvGrpSpPr>
          <p:cNvPr id="20485" name="Group 5"/>
          <p:cNvGrpSpPr>
            <a:grpSpLocks/>
          </p:cNvGrpSpPr>
          <p:nvPr/>
        </p:nvGrpSpPr>
        <p:grpSpPr bwMode="auto">
          <a:xfrm>
            <a:off x="3581400" y="1385888"/>
            <a:ext cx="6623050" cy="1281112"/>
            <a:chOff x="720" y="2640"/>
            <a:chExt cx="4172" cy="807"/>
          </a:xfrm>
        </p:grpSpPr>
        <p:sp>
          <p:nvSpPr>
            <p:cNvPr id="20486" name="Line 6"/>
            <p:cNvSpPr>
              <a:spLocks noChangeShapeType="1"/>
            </p:cNvSpPr>
            <p:nvPr/>
          </p:nvSpPr>
          <p:spPr bwMode="auto">
            <a:xfrm flipV="1">
              <a:off x="86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" name="Text Box 7"/>
            <p:cNvSpPr txBox="1">
              <a:spLocks noChangeArrowheads="1"/>
            </p:cNvSpPr>
            <p:nvPr/>
          </p:nvSpPr>
          <p:spPr bwMode="auto">
            <a:xfrm>
              <a:off x="72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76</a:t>
              </a: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182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9" name="Text Box 9"/>
            <p:cNvSpPr txBox="1">
              <a:spLocks noChangeArrowheads="1"/>
            </p:cNvSpPr>
            <p:nvPr/>
          </p:nvSpPr>
          <p:spPr bwMode="auto">
            <a:xfrm>
              <a:off x="1680" y="3216"/>
              <a:ext cx="289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96</a:t>
              </a: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 flipV="1">
              <a:off x="278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1" name="Text Box 11"/>
            <p:cNvSpPr txBox="1">
              <a:spLocks noChangeArrowheads="1"/>
            </p:cNvSpPr>
            <p:nvPr/>
          </p:nvSpPr>
          <p:spPr bwMode="auto">
            <a:xfrm>
              <a:off x="259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116</a:t>
              </a:r>
            </a:p>
          </p:txBody>
        </p:sp>
        <p:sp>
          <p:nvSpPr>
            <p:cNvPr id="20492" name="Line 12"/>
            <p:cNvSpPr>
              <a:spLocks noChangeShapeType="1"/>
            </p:cNvSpPr>
            <p:nvPr/>
          </p:nvSpPr>
          <p:spPr bwMode="auto">
            <a:xfrm flipV="1">
              <a:off x="374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55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136</a:t>
              </a:r>
            </a:p>
          </p:txBody>
        </p:sp>
        <p:sp>
          <p:nvSpPr>
            <p:cNvPr id="20494" name="Line 14"/>
            <p:cNvSpPr>
              <a:spLocks noChangeShapeType="1"/>
            </p:cNvSpPr>
            <p:nvPr/>
          </p:nvSpPr>
          <p:spPr bwMode="auto">
            <a:xfrm flipV="1">
              <a:off x="4704" y="3120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4517" y="3216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156</a:t>
              </a:r>
            </a:p>
          </p:txBody>
        </p:sp>
        <p:grpSp>
          <p:nvGrpSpPr>
            <p:cNvPr id="20496" name="Group 16"/>
            <p:cNvGrpSpPr>
              <a:grpSpLocks/>
            </p:cNvGrpSpPr>
            <p:nvPr/>
          </p:nvGrpSpPr>
          <p:grpSpPr bwMode="auto">
            <a:xfrm>
              <a:off x="816" y="2640"/>
              <a:ext cx="3840" cy="480"/>
              <a:chOff x="816" y="2640"/>
              <a:chExt cx="3840" cy="480"/>
            </a:xfrm>
          </p:grpSpPr>
          <p:grpSp>
            <p:nvGrpSpPr>
              <p:cNvPr id="20497" name="Group 17"/>
              <p:cNvGrpSpPr>
                <a:grpSpLocks/>
              </p:cNvGrpSpPr>
              <p:nvPr/>
            </p:nvGrpSpPr>
            <p:grpSpPr bwMode="auto">
              <a:xfrm>
                <a:off x="816" y="2640"/>
                <a:ext cx="960" cy="480"/>
                <a:chOff x="816" y="2640"/>
                <a:chExt cx="960" cy="480"/>
              </a:xfrm>
            </p:grpSpPr>
            <p:sp>
              <p:nvSpPr>
                <p:cNvPr id="20520" name="Rectangle 18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21" name="Rectangle 19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22" name="Rectangle 20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23" name="Rectangle 21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0524" name="Rectangle 22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</a:t>
                  </a:r>
                </a:p>
              </p:txBody>
            </p:sp>
          </p:grpSp>
          <p:grpSp>
            <p:nvGrpSpPr>
              <p:cNvPr id="20498" name="Group 23"/>
              <p:cNvGrpSpPr>
                <a:grpSpLocks/>
              </p:cNvGrpSpPr>
              <p:nvPr/>
            </p:nvGrpSpPr>
            <p:grpSpPr bwMode="auto">
              <a:xfrm>
                <a:off x="1776" y="2640"/>
                <a:ext cx="960" cy="480"/>
                <a:chOff x="816" y="2640"/>
                <a:chExt cx="960" cy="480"/>
              </a:xfrm>
            </p:grpSpPr>
            <p:sp>
              <p:nvSpPr>
                <p:cNvPr id="20515" name="Rectangle 24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6" name="Rectangle 25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7" name="Rectangle 26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8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9" name="Rectangle 28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grpSp>
            <p:nvGrpSpPr>
              <p:cNvPr id="20499" name="Group 29"/>
              <p:cNvGrpSpPr>
                <a:grpSpLocks/>
              </p:cNvGrpSpPr>
              <p:nvPr/>
            </p:nvGrpSpPr>
            <p:grpSpPr bwMode="auto">
              <a:xfrm>
                <a:off x="2736" y="2640"/>
                <a:ext cx="960" cy="480"/>
                <a:chOff x="816" y="2640"/>
                <a:chExt cx="960" cy="480"/>
              </a:xfrm>
            </p:grpSpPr>
            <p:sp>
              <p:nvSpPr>
                <p:cNvPr id="20510" name="Rectangle 30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1" name="Rectangle 31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12" name="Rectangle 32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13" name="Rectangle 33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14" name="Rectangle 34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</p:grpSp>
          <p:grpSp>
            <p:nvGrpSpPr>
              <p:cNvPr id="20500" name="Group 35"/>
              <p:cNvGrpSpPr>
                <a:grpSpLocks/>
              </p:cNvGrpSpPr>
              <p:nvPr/>
            </p:nvGrpSpPr>
            <p:grpSpPr bwMode="auto">
              <a:xfrm>
                <a:off x="3696" y="2640"/>
                <a:ext cx="960" cy="480"/>
                <a:chOff x="816" y="2640"/>
                <a:chExt cx="960" cy="480"/>
              </a:xfrm>
            </p:grpSpPr>
            <p:sp>
              <p:nvSpPr>
                <p:cNvPr id="20505" name="Rectangle 36"/>
                <p:cNvSpPr>
                  <a:spLocks noChangeArrowheads="1"/>
                </p:cNvSpPr>
                <p:nvPr/>
              </p:nvSpPr>
              <p:spPr bwMode="auto">
                <a:xfrm>
                  <a:off x="816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0506" name="Rectangle 37"/>
                <p:cNvSpPr>
                  <a:spLocks noChangeArrowheads="1"/>
                </p:cNvSpPr>
                <p:nvPr/>
              </p:nvSpPr>
              <p:spPr bwMode="auto">
                <a:xfrm>
                  <a:off x="1008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0507" name="Rectangle 38"/>
                <p:cNvSpPr>
                  <a:spLocks noChangeArrowheads="1"/>
                </p:cNvSpPr>
                <p:nvPr/>
              </p:nvSpPr>
              <p:spPr bwMode="auto">
                <a:xfrm>
                  <a:off x="1200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8" name="Rectangle 39"/>
                <p:cNvSpPr>
                  <a:spLocks noChangeArrowheads="1"/>
                </p:cNvSpPr>
                <p:nvPr/>
              </p:nvSpPr>
              <p:spPr bwMode="auto">
                <a:xfrm>
                  <a:off x="1392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0509" name="Rectangle 40"/>
                <p:cNvSpPr>
                  <a:spLocks noChangeArrowheads="1"/>
                </p:cNvSpPr>
                <p:nvPr/>
              </p:nvSpPr>
              <p:spPr bwMode="auto">
                <a:xfrm>
                  <a:off x="1584" y="2640"/>
                  <a:ext cx="192" cy="480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0501" name="Rectangle 41"/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2" name="Rectangle 42"/>
              <p:cNvSpPr>
                <a:spLocks noChangeArrowheads="1"/>
              </p:cNvSpPr>
              <p:nvPr/>
            </p:nvSpPr>
            <p:spPr bwMode="auto">
              <a:xfrm>
                <a:off x="177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3" name="Rectangle 43"/>
              <p:cNvSpPr>
                <a:spLocks noChangeArrowheads="1"/>
              </p:cNvSpPr>
              <p:nvPr/>
            </p:nvSpPr>
            <p:spPr bwMode="auto">
              <a:xfrm>
                <a:off x="273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0504" name="Rectangle 44"/>
              <p:cNvSpPr>
                <a:spLocks noChangeArrowheads="1"/>
              </p:cNvSpPr>
              <p:nvPr/>
            </p:nvSpPr>
            <p:spPr bwMode="auto">
              <a:xfrm>
                <a:off x="3696" y="2640"/>
                <a:ext cx="960" cy="48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</p:grp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1619122" y="1567719"/>
            <a:ext cx="211468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>
                <a:latin typeface="Courier New" pitchFamily="49" charset="0"/>
              </a:rPr>
              <a:t> </a:t>
            </a:r>
            <a:r>
              <a:rPr lang="en-US" altLang="en-US" dirty="0" err="1">
                <a:latin typeface="Courier New" pitchFamily="49" charset="0"/>
              </a:rPr>
              <a:t>pgh</a:t>
            </a:r>
            <a:r>
              <a:rPr lang="en-US" altLang="en-US" dirty="0">
                <a:latin typeface="Courier New" pitchFamily="49" charset="0"/>
              </a:rPr>
              <a:t>[4][5];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Multi-Level Array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184649" cy="2360603"/>
          </a:xfrm>
        </p:spPr>
        <p:txBody>
          <a:bodyPr/>
          <a:lstStyle/>
          <a:p>
            <a:pPr lvl="1" eaLnBrk="1" hangingPunct="1"/>
            <a:r>
              <a:rPr lang="en-US" altLang="en-US" dirty="0"/>
              <a:t>Variable </a:t>
            </a:r>
            <a:r>
              <a:rPr lang="en-US" altLang="en-US" dirty="0" err="1">
                <a:latin typeface="Courier New" pitchFamily="49" charset="0"/>
              </a:rPr>
              <a:t>univ</a:t>
            </a:r>
            <a:r>
              <a:rPr lang="en-US" altLang="en-US" dirty="0"/>
              <a:t> denotes array of 3 elements</a:t>
            </a:r>
          </a:p>
          <a:p>
            <a:pPr lvl="1" eaLnBrk="1" hangingPunct="1"/>
            <a:r>
              <a:rPr lang="en-US" altLang="en-US" dirty="0"/>
              <a:t>Each element is a pointer</a:t>
            </a:r>
          </a:p>
          <a:p>
            <a:pPr lvl="2" eaLnBrk="1" hangingPunct="1"/>
            <a:r>
              <a:rPr lang="en-US" altLang="en-US" dirty="0"/>
              <a:t>8 bytes</a:t>
            </a:r>
          </a:p>
          <a:p>
            <a:pPr lvl="1" eaLnBrk="1" hangingPunct="1"/>
            <a:r>
              <a:rPr lang="en-US" altLang="en-US" dirty="0"/>
              <a:t>Each pointer points to array of </a:t>
            </a:r>
            <a:r>
              <a:rPr lang="en-US" altLang="en-US" dirty="0" err="1">
                <a:latin typeface="Courier New" pitchFamily="49" charset="0"/>
              </a:rPr>
              <a:t>int</a:t>
            </a:r>
            <a:r>
              <a:rPr lang="en-US" altLang="en-US" dirty="0" err="1"/>
              <a:t>’s</a:t>
            </a:r>
            <a:r>
              <a:rPr lang="en-US" altLang="en-US" dirty="0"/>
              <a:t> 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724400" y="1482728"/>
            <a:ext cx="5257800" cy="9255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[] = {9, 1, 7, 1, 1};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724400" y="2549528"/>
            <a:ext cx="5257800" cy="650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#define UCOUNT 3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*univ[UCOUNT] = {mit, cmu, hmc};</a:t>
            </a:r>
          </a:p>
        </p:txBody>
      </p:sp>
      <p:grpSp>
        <p:nvGrpSpPr>
          <p:cNvPr id="21510" name="Group 6"/>
          <p:cNvGrpSpPr>
            <a:grpSpLocks/>
          </p:cNvGrpSpPr>
          <p:nvPr/>
        </p:nvGrpSpPr>
        <p:grpSpPr bwMode="auto">
          <a:xfrm>
            <a:off x="1900238" y="3733800"/>
            <a:ext cx="8312150" cy="2590800"/>
            <a:chOff x="189" y="1824"/>
            <a:chExt cx="5236" cy="1632"/>
          </a:xfrm>
        </p:grpSpPr>
        <p:grpSp>
          <p:nvGrpSpPr>
            <p:cNvPr id="21511" name="Group 7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1575" name="Rectangle 8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76" name="Line 9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77" name="Text Box 10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1578" name="Rectangle 11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79" name="Rectangle 12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80" name="Line 13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1" name="Line 14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82" name="Text Box 15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1583" name="Text Box 16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1584" name="Text Box 17"/>
              <p:cNvSpPr txBox="1">
                <a:spLocks noChangeArrowheads="1"/>
              </p:cNvSpPr>
              <p:nvPr/>
            </p:nvSpPr>
            <p:spPr bwMode="auto">
              <a:xfrm>
                <a:off x="862" y="2112"/>
                <a:ext cx="462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1585" name="Oval 18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6" name="Oval 19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1587" name="Oval 20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1512" name="Text Box 21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1513" name="Group 22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1557" name="Group 2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70" name="Rectangle 2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1" name="Rectangle 2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1572" name="Rectangle 2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73" name="Rectangle 2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74" name="Rectangle 2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1558" name="Line 2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9" name="Text Box 3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1560" name="Line 3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1" name="Text Box 3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1562" name="Line 3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3" name="Text Box 3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1564" name="Line 3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5" name="Text Box 3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1566" name="Line 3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7" name="Text Box 3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1568" name="Line 3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69" name="Text Box 4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1514" name="Text Box 41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1515" name="Group 42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1539" name="Group 4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52" name="Rectangle 4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1553" name="Rectangle 4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1554" name="Rectangle 4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55" name="Rectangle 4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155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1540" name="Line 4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1" name="Text Box 5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1542" name="Line 5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3" name="Text Box 5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1544" name="Line 5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5" name="Text Box 5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1546" name="Line 5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7" name="Text Box 5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1548" name="Line 5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49" name="Text Box 5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1550" name="Line 5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51" name="Text Box 6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1516" name="Text Box 61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1517" name="Group 62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1521" name="Group 63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1534" name="Rectangle 64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1535" name="Rectangle 65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6" name="Rectangle 66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1537" name="Rectangle 67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1538" name="Rectangle 68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1522" name="Line 69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Text Box 70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1524" name="Line 71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Text Box 72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1526" name="Line 73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7" name="Text Box 74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1528" name="Line 75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9" name="Text Box 76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1530" name="Line 77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1" name="Text Box 78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1532" name="Line 79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33" name="Text Box 80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1518" name="AutoShape 81"/>
            <p:cNvCxnSpPr>
              <a:cxnSpLocks noChangeShapeType="1"/>
              <a:stCxn id="21586" idx="0"/>
              <a:endCxn id="21570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19" name="AutoShape 82"/>
            <p:cNvCxnSpPr>
              <a:cxnSpLocks noChangeShapeType="1"/>
              <a:stCxn id="21585" idx="6"/>
              <a:endCxn id="21552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520" name="AutoShape 83"/>
            <p:cNvCxnSpPr>
              <a:cxnSpLocks noChangeShapeType="1"/>
              <a:stCxn id="21587" idx="0"/>
              <a:endCxn id="21534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Element Access in Multi-Level Array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364988"/>
            <a:ext cx="11076516" cy="2080261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Computation</a:t>
            </a:r>
          </a:p>
          <a:p>
            <a:pPr lvl="1"/>
            <a:r>
              <a:rPr lang="en-US" dirty="0">
                <a:latin typeface="Calibri" pitchFamily="-96" charset="0"/>
              </a:rPr>
              <a:t>Element access 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</a:t>
            </a:r>
            <a:r>
              <a:rPr lang="en-US" b="1" dirty="0" err="1">
                <a:latin typeface="Courier New" pitchFamily="-96" charset="0"/>
              </a:rPr>
              <a:t>Mem</a:t>
            </a:r>
            <a:r>
              <a:rPr lang="en-US" b="1" dirty="0">
                <a:latin typeface="Courier New" pitchFamily="-96" charset="0"/>
              </a:rPr>
              <a:t>[univ+8*index]+4*digit]</a:t>
            </a:r>
          </a:p>
          <a:p>
            <a:pPr lvl="1"/>
            <a:r>
              <a:rPr lang="en-US" dirty="0">
                <a:latin typeface="Calibri" pitchFamily="-96" charset="0"/>
              </a:rPr>
              <a:t>Must do two memory reads</a:t>
            </a:r>
          </a:p>
          <a:p>
            <a:pPr lvl="2"/>
            <a:r>
              <a:rPr lang="en-US" dirty="0">
                <a:latin typeface="Calibri" pitchFamily="-96" charset="0"/>
              </a:rPr>
              <a:t>First get pointer to row array</a:t>
            </a:r>
          </a:p>
          <a:p>
            <a:pPr lvl="2"/>
            <a:r>
              <a:rPr lang="en-US" dirty="0">
                <a:latin typeface="Calibri" pitchFamily="-96" charset="0"/>
              </a:rPr>
              <a:t>Then access element within array</a:t>
            </a:r>
          </a:p>
        </p:txBody>
      </p:sp>
      <p:sp>
        <p:nvSpPr>
          <p:cNvPr id="316420" name="Rectangle 4"/>
          <p:cNvSpPr>
            <a:spLocks noChangeArrowheads="1"/>
          </p:cNvSpPr>
          <p:nvPr/>
        </p:nvSpPr>
        <p:spPr bwMode="auto">
          <a:xfrm>
            <a:off x="2057400" y="3021013"/>
            <a:ext cx="8382000" cy="10869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$2,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#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(,%rdi,8),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# p = </a:t>
            </a:r>
            <a:r>
              <a:rPr lang="en-US" dirty="0" err="1">
                <a:latin typeface="Courier New" pitchFamily="49" charset="0"/>
              </a:rPr>
              <a:t>univ</a:t>
            </a:r>
            <a:r>
              <a:rPr lang="en-US" dirty="0">
                <a:latin typeface="Courier New" pitchFamily="49" charset="0"/>
              </a:rPr>
              <a:t>[index] + 4*digit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      # return *p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	</a:t>
            </a:r>
          </a:p>
        </p:txBody>
      </p:sp>
      <p:sp>
        <p:nvSpPr>
          <p:cNvPr id="99332" name="Rectangle 5"/>
          <p:cNvSpPr>
            <a:spLocks noChangeArrowheads="1"/>
          </p:cNvSpPr>
          <p:nvPr/>
        </p:nvSpPr>
        <p:spPr bwMode="auto">
          <a:xfrm>
            <a:off x="2057400" y="1420813"/>
            <a:ext cx="6477000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get_univ_digit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index,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</a:t>
            </a:r>
            <a:r>
              <a:rPr lang="en-US" dirty="0" err="1">
                <a:latin typeface="Courier New" pitchFamily="-96" charset="0"/>
              </a:rPr>
              <a:t>univ</a:t>
            </a:r>
            <a:r>
              <a:rPr lang="en-US" dirty="0">
                <a:latin typeface="Courier New" pitchFamily="-96" charset="0"/>
              </a:rPr>
              <a:t>[index][digit];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08425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Element Accesses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220788"/>
            <a:ext cx="4214813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 dirty="0"/>
              <a:t>Similar C references</a:t>
            </a:r>
          </a:p>
          <a:p>
            <a:pPr marL="0" indent="0" eaLnBrk="1" hangingPunct="1">
              <a:defRPr/>
            </a:pPr>
            <a:r>
              <a:rPr lang="en-US" sz="2000" dirty="0"/>
              <a:t>Nested Array</a:t>
            </a:r>
          </a:p>
          <a:p>
            <a:pPr marL="0" indent="0" eaLnBrk="1" hangingPunct="1">
              <a:defRPr/>
            </a:pPr>
            <a:endParaRPr lang="en-US" sz="2000" dirty="0"/>
          </a:p>
          <a:p>
            <a:pPr marL="0" indent="0" eaLnBrk="1" hangingPunct="1">
              <a:defRPr/>
            </a:pPr>
            <a:endParaRPr lang="en-US" sz="20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endParaRPr lang="en-US" sz="1800" dirty="0"/>
          </a:p>
          <a:p>
            <a:pPr lvl="1" eaLnBrk="1" hangingPunct="1">
              <a:defRPr/>
            </a:pPr>
            <a:r>
              <a:rPr lang="en-US" sz="1800" dirty="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Mem[pgh+20*index+4*dig]</a:t>
            </a:r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5867400" y="1220788"/>
            <a:ext cx="4572000" cy="5224462"/>
          </a:xfrm>
        </p:spPr>
        <p:txBody>
          <a:bodyPr/>
          <a:lstStyle/>
          <a:p>
            <a:pPr lvl="1" eaLnBrk="1" hangingPunct="1">
              <a:defRPr/>
            </a:pPr>
            <a:r>
              <a:rPr lang="en-US" sz="1800"/>
              <a:t>Different address computation</a:t>
            </a:r>
          </a:p>
          <a:p>
            <a:pPr marL="0" indent="0" eaLnBrk="1" hangingPunct="1">
              <a:defRPr/>
            </a:pPr>
            <a:r>
              <a:rPr lang="en-US" sz="2000"/>
              <a:t>Multi-Level Array</a:t>
            </a:r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lvl="1" eaLnBrk="1" hangingPunct="1">
              <a:defRPr/>
            </a:pPr>
            <a:endParaRPr lang="en-US" sz="1800"/>
          </a:p>
          <a:p>
            <a:pPr marL="0" indent="0" eaLnBrk="1" hangingPunct="1">
              <a:defRPr/>
            </a:pPr>
            <a:endParaRPr lang="en-US" sz="2000"/>
          </a:p>
          <a:p>
            <a:pPr lvl="1" eaLnBrk="1" hangingPunct="1">
              <a:defRPr/>
            </a:pPr>
            <a:r>
              <a:rPr lang="en-US" sz="1800"/>
              <a:t>Element at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>
                <a:latin typeface="Courier New" pitchFamily="49" charset="0"/>
              </a:rPr>
              <a:t>Mem[Mem[univ+4*index]+4*dig]</a:t>
            </a:r>
            <a:endParaRPr lang="en-US" sz="1800"/>
          </a:p>
          <a:p>
            <a:pPr lvl="1" eaLnBrk="1" hangingPunct="1">
              <a:defRPr/>
            </a:pPr>
            <a:endParaRPr lang="en-US" sz="1800"/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1471613" y="2182816"/>
            <a:ext cx="37338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get_pgh_digit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pgh[index][dig];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sp>
        <p:nvSpPr>
          <p:cNvPr id="23558" name="Rectangle 8"/>
          <p:cNvSpPr>
            <a:spLocks noChangeArrowheads="1"/>
          </p:cNvSpPr>
          <p:nvPr/>
        </p:nvSpPr>
        <p:spPr bwMode="auto">
          <a:xfrm>
            <a:off x="6096000" y="2182816"/>
            <a:ext cx="3886200" cy="1474787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int get_univ_digit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(int index, int dig)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  return univ[index][dig];</a:t>
            </a:r>
          </a:p>
          <a:p>
            <a:pPr algn="l">
              <a:lnSpc>
                <a:spcPct val="100000"/>
              </a:lnSpc>
            </a:pPr>
            <a:r>
              <a:rPr lang="en-US" altLang="en-US">
                <a:latin typeface="Courier New" pitchFamily="49" charset="0"/>
              </a:rPr>
              <a:t>}</a:t>
            </a:r>
          </a:p>
        </p:txBody>
      </p:sp>
      <p:pic>
        <p:nvPicPr>
          <p:cNvPr id="23559" name="Picture 8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6" y="5334003"/>
            <a:ext cx="33448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</p:pic>
      <p:grpSp>
        <p:nvGrpSpPr>
          <p:cNvPr id="23560" name="Group 600"/>
          <p:cNvGrpSpPr>
            <a:grpSpLocks/>
          </p:cNvGrpSpPr>
          <p:nvPr/>
        </p:nvGrpSpPr>
        <p:grpSpPr bwMode="auto">
          <a:xfrm>
            <a:off x="5943603" y="4953003"/>
            <a:ext cx="4176713" cy="1306513"/>
            <a:chOff x="2784" y="3120"/>
            <a:chExt cx="2631" cy="823"/>
          </a:xfrm>
        </p:grpSpPr>
        <p:sp>
          <p:nvSpPr>
            <p:cNvPr id="23561" name="AutoShape 89"/>
            <p:cNvSpPr>
              <a:spLocks noChangeAspect="1" noChangeArrowheads="1" noTextEdit="1"/>
            </p:cNvSpPr>
            <p:nvPr/>
          </p:nvSpPr>
          <p:spPr bwMode="auto">
            <a:xfrm>
              <a:off x="2784" y="3120"/>
              <a:ext cx="2631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62" name="Group 117"/>
            <p:cNvGrpSpPr>
              <a:grpSpLocks/>
            </p:cNvGrpSpPr>
            <p:nvPr/>
          </p:nvGrpSpPr>
          <p:grpSpPr bwMode="auto">
            <a:xfrm>
              <a:off x="2784" y="3265"/>
              <a:ext cx="627" cy="482"/>
              <a:chOff x="2784" y="3265"/>
              <a:chExt cx="627" cy="482"/>
            </a:xfrm>
          </p:grpSpPr>
          <p:sp>
            <p:nvSpPr>
              <p:cNvPr id="24045" name="Rectangle 91"/>
              <p:cNvSpPr>
                <a:spLocks noChangeArrowheads="1"/>
              </p:cNvSpPr>
              <p:nvPr/>
            </p:nvSpPr>
            <p:spPr bwMode="auto">
              <a:xfrm>
                <a:off x="3121" y="338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6" name="Rectangle 92"/>
              <p:cNvSpPr>
                <a:spLocks noChangeArrowheads="1"/>
              </p:cNvSpPr>
              <p:nvPr/>
            </p:nvSpPr>
            <p:spPr bwMode="auto">
              <a:xfrm>
                <a:off x="3177" y="340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4047" name="Group 95"/>
              <p:cNvGrpSpPr>
                <a:grpSpLocks/>
              </p:cNvGrpSpPr>
              <p:nvPr/>
            </p:nvGrpSpPr>
            <p:grpSpPr bwMode="auto">
              <a:xfrm>
                <a:off x="2977" y="3412"/>
                <a:ext cx="144" cy="43"/>
                <a:chOff x="2977" y="3412"/>
                <a:chExt cx="144" cy="43"/>
              </a:xfrm>
            </p:grpSpPr>
            <p:sp>
              <p:nvSpPr>
                <p:cNvPr id="24069" name="Rectangle 93"/>
                <p:cNvSpPr>
                  <a:spLocks noChangeArrowheads="1"/>
                </p:cNvSpPr>
                <p:nvPr/>
              </p:nvSpPr>
              <p:spPr bwMode="auto">
                <a:xfrm>
                  <a:off x="2977" y="3429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70" name="Freeform 94"/>
                <p:cNvSpPr>
                  <a:spLocks/>
                </p:cNvSpPr>
                <p:nvPr/>
              </p:nvSpPr>
              <p:spPr bwMode="auto">
                <a:xfrm>
                  <a:off x="3094" y="3412"/>
                  <a:ext cx="27" cy="43"/>
                </a:xfrm>
                <a:custGeom>
                  <a:avLst/>
                  <a:gdLst>
                    <a:gd name="T0" fmla="*/ 0 w 55"/>
                    <a:gd name="T1" fmla="*/ 2 h 87"/>
                    <a:gd name="T2" fmla="*/ 1 w 55"/>
                    <a:gd name="T3" fmla="*/ 1 h 87"/>
                    <a:gd name="T4" fmla="*/ 0 w 55"/>
                    <a:gd name="T5" fmla="*/ 0 h 87"/>
                    <a:gd name="T6" fmla="*/ 0 w 55"/>
                    <a:gd name="T7" fmla="*/ 2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48" name="Rectangle 96"/>
              <p:cNvSpPr>
                <a:spLocks noChangeArrowheads="1"/>
              </p:cNvSpPr>
              <p:nvPr/>
            </p:nvSpPr>
            <p:spPr bwMode="auto">
              <a:xfrm>
                <a:off x="2789" y="3365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49" name="Rectangle 97"/>
              <p:cNvSpPr>
                <a:spLocks noChangeArrowheads="1"/>
              </p:cNvSpPr>
              <p:nvPr/>
            </p:nvSpPr>
            <p:spPr bwMode="auto">
              <a:xfrm>
                <a:off x="2839" y="338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160</a:t>
                </a:r>
                <a:endParaRPr lang="en-US" altLang="en-US"/>
              </a:p>
            </p:txBody>
          </p:sp>
          <p:sp>
            <p:nvSpPr>
              <p:cNvPr id="24050" name="Rectangle 98"/>
              <p:cNvSpPr>
                <a:spLocks noChangeArrowheads="1"/>
              </p:cNvSpPr>
              <p:nvPr/>
            </p:nvSpPr>
            <p:spPr bwMode="auto">
              <a:xfrm>
                <a:off x="3121" y="3505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1" name="Rectangle 99"/>
              <p:cNvSpPr>
                <a:spLocks noChangeArrowheads="1"/>
              </p:cNvSpPr>
              <p:nvPr/>
            </p:nvSpPr>
            <p:spPr bwMode="auto">
              <a:xfrm>
                <a:off x="3177" y="3525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sp>
            <p:nvSpPr>
              <p:cNvPr id="24052" name="Rectangle 100"/>
              <p:cNvSpPr>
                <a:spLocks noChangeArrowheads="1"/>
              </p:cNvSpPr>
              <p:nvPr/>
            </p:nvSpPr>
            <p:spPr bwMode="auto">
              <a:xfrm>
                <a:off x="3121" y="3626"/>
                <a:ext cx="290" cy="121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3" name="Rectangle 101"/>
              <p:cNvSpPr>
                <a:spLocks noChangeArrowheads="1"/>
              </p:cNvSpPr>
              <p:nvPr/>
            </p:nvSpPr>
            <p:spPr bwMode="auto">
              <a:xfrm>
                <a:off x="3177" y="3646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4054" name="Group 104"/>
              <p:cNvGrpSpPr>
                <a:grpSpLocks/>
              </p:cNvGrpSpPr>
              <p:nvPr/>
            </p:nvGrpSpPr>
            <p:grpSpPr bwMode="auto">
              <a:xfrm>
                <a:off x="2977" y="3532"/>
                <a:ext cx="144" cy="44"/>
                <a:chOff x="2977" y="3532"/>
                <a:chExt cx="144" cy="44"/>
              </a:xfrm>
            </p:grpSpPr>
            <p:sp>
              <p:nvSpPr>
                <p:cNvPr id="240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2977" y="355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8" name="Freeform 103"/>
                <p:cNvSpPr>
                  <a:spLocks/>
                </p:cNvSpPr>
                <p:nvPr/>
              </p:nvSpPr>
              <p:spPr bwMode="auto">
                <a:xfrm>
                  <a:off x="3094" y="353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4055" name="Group 107"/>
              <p:cNvGrpSpPr>
                <a:grpSpLocks/>
              </p:cNvGrpSpPr>
              <p:nvPr/>
            </p:nvGrpSpPr>
            <p:grpSpPr bwMode="auto">
              <a:xfrm>
                <a:off x="2977" y="3652"/>
                <a:ext cx="144" cy="44"/>
                <a:chOff x="2977" y="3652"/>
                <a:chExt cx="144" cy="44"/>
              </a:xfrm>
            </p:grpSpPr>
            <p:sp>
              <p:nvSpPr>
                <p:cNvPr id="2406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977" y="3670"/>
                  <a:ext cx="118" cy="8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66" name="Freeform 106"/>
                <p:cNvSpPr>
                  <a:spLocks/>
                </p:cNvSpPr>
                <p:nvPr/>
              </p:nvSpPr>
              <p:spPr bwMode="auto">
                <a:xfrm>
                  <a:off x="3094" y="3652"/>
                  <a:ext cx="27" cy="44"/>
                </a:xfrm>
                <a:custGeom>
                  <a:avLst/>
                  <a:gdLst>
                    <a:gd name="T0" fmla="*/ 0 w 55"/>
                    <a:gd name="T1" fmla="*/ 3 h 87"/>
                    <a:gd name="T2" fmla="*/ 1 w 55"/>
                    <a:gd name="T3" fmla="*/ 2 h 87"/>
                    <a:gd name="T4" fmla="*/ 0 w 55"/>
                    <a:gd name="T5" fmla="*/ 0 h 87"/>
                    <a:gd name="T6" fmla="*/ 0 w 55"/>
                    <a:gd name="T7" fmla="*/ 3 h 87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5" h="87">
                      <a:moveTo>
                        <a:pt x="0" y="87"/>
                      </a:moveTo>
                      <a:lnTo>
                        <a:pt x="55" y="43"/>
                      </a:lnTo>
                      <a:lnTo>
                        <a:pt x="0" y="0"/>
                      </a:lnTo>
                      <a:lnTo>
                        <a:pt x="0" y="87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56" name="Rectangle 108"/>
              <p:cNvSpPr>
                <a:spLocks noChangeArrowheads="1"/>
              </p:cNvSpPr>
              <p:nvPr/>
            </p:nvSpPr>
            <p:spPr bwMode="auto">
              <a:xfrm>
                <a:off x="2784" y="3481"/>
                <a:ext cx="188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7" name="Rectangle 109"/>
              <p:cNvSpPr>
                <a:spLocks noChangeArrowheads="1"/>
              </p:cNvSpPr>
              <p:nvPr/>
            </p:nvSpPr>
            <p:spPr bwMode="auto">
              <a:xfrm>
                <a:off x="2834" y="3499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168</a:t>
                </a:r>
                <a:endParaRPr lang="en-US" altLang="en-US" dirty="0"/>
              </a:p>
            </p:txBody>
          </p:sp>
          <p:sp>
            <p:nvSpPr>
              <p:cNvPr id="24058" name="Rectangle 110"/>
              <p:cNvSpPr>
                <a:spLocks noChangeArrowheads="1"/>
              </p:cNvSpPr>
              <p:nvPr/>
            </p:nvSpPr>
            <p:spPr bwMode="auto">
              <a:xfrm>
                <a:off x="2784" y="3626"/>
                <a:ext cx="188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59" name="Rectangle 111"/>
              <p:cNvSpPr>
                <a:spLocks noChangeArrowheads="1"/>
              </p:cNvSpPr>
              <p:nvPr/>
            </p:nvSpPr>
            <p:spPr bwMode="auto">
              <a:xfrm>
                <a:off x="2834" y="3643"/>
                <a:ext cx="130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 dirty="0">
                    <a:solidFill>
                      <a:srgbClr val="000066"/>
                    </a:solidFill>
                    <a:latin typeface="Courier New" pitchFamily="49" charset="0"/>
                  </a:rPr>
                  <a:t>176</a:t>
                </a:r>
                <a:endParaRPr lang="en-US" altLang="en-US" dirty="0"/>
              </a:p>
            </p:txBody>
          </p:sp>
          <p:sp>
            <p:nvSpPr>
              <p:cNvPr id="24060" name="Rectangle 112"/>
              <p:cNvSpPr>
                <a:spLocks noChangeArrowheads="1"/>
              </p:cNvSpPr>
              <p:nvPr/>
            </p:nvSpPr>
            <p:spPr bwMode="auto">
              <a:xfrm>
                <a:off x="3121" y="3265"/>
                <a:ext cx="232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1" name="Rectangle 113"/>
              <p:cNvSpPr>
                <a:spLocks noChangeArrowheads="1"/>
              </p:cNvSpPr>
              <p:nvPr/>
            </p:nvSpPr>
            <p:spPr bwMode="auto">
              <a:xfrm>
                <a:off x="3172" y="3282"/>
                <a:ext cx="174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univ</a:t>
                </a:r>
                <a:endParaRPr lang="en-US" altLang="en-US"/>
              </a:p>
            </p:txBody>
          </p:sp>
          <p:sp>
            <p:nvSpPr>
              <p:cNvPr id="24062" name="Oval 114"/>
              <p:cNvSpPr>
                <a:spLocks noChangeArrowheads="1"/>
              </p:cNvSpPr>
              <p:nvPr/>
            </p:nvSpPr>
            <p:spPr bwMode="auto">
              <a:xfrm>
                <a:off x="3290" y="3433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3" name="Oval 115"/>
              <p:cNvSpPr>
                <a:spLocks noChangeArrowheads="1"/>
              </p:cNvSpPr>
              <p:nvPr/>
            </p:nvSpPr>
            <p:spPr bwMode="auto">
              <a:xfrm>
                <a:off x="3290" y="3554"/>
                <a:ext cx="49" cy="48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64" name="Oval 116"/>
              <p:cNvSpPr>
                <a:spLocks noChangeArrowheads="1"/>
              </p:cNvSpPr>
              <p:nvPr/>
            </p:nvSpPr>
            <p:spPr bwMode="auto">
              <a:xfrm>
                <a:off x="3290" y="3674"/>
                <a:ext cx="49" cy="49"/>
              </a:xfrm>
              <a:prstGeom prst="ellipse">
                <a:avLst/>
              </a:prstGeom>
              <a:solidFill>
                <a:srgbClr val="000066"/>
              </a:solidFill>
              <a:ln w="12700">
                <a:solidFill>
                  <a:srgbClr val="000066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3563" name="Rectangle 118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4" name="Rectangle 119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565" name="Group 161"/>
            <p:cNvGrpSpPr>
              <a:grpSpLocks/>
            </p:cNvGrpSpPr>
            <p:nvPr/>
          </p:nvGrpSpPr>
          <p:grpSpPr bwMode="auto">
            <a:xfrm>
              <a:off x="3820" y="3212"/>
              <a:ext cx="1591" cy="241"/>
              <a:chOff x="3820" y="3212"/>
              <a:chExt cx="1591" cy="241"/>
            </a:xfrm>
          </p:grpSpPr>
          <p:grpSp>
            <p:nvGrpSpPr>
              <p:cNvPr id="24004" name="Group 130"/>
              <p:cNvGrpSpPr>
                <a:grpSpLocks/>
              </p:cNvGrpSpPr>
              <p:nvPr/>
            </p:nvGrpSpPr>
            <p:grpSpPr bwMode="auto">
              <a:xfrm>
                <a:off x="3869" y="3212"/>
                <a:ext cx="1446" cy="80"/>
                <a:chOff x="3869" y="3212"/>
                <a:chExt cx="1446" cy="80"/>
              </a:xfrm>
            </p:grpSpPr>
            <p:sp>
              <p:nvSpPr>
                <p:cNvPr id="24035" name="Rectangle 120"/>
                <p:cNvSpPr>
                  <a:spLocks noChangeArrowheads="1"/>
                </p:cNvSpPr>
                <p:nvPr/>
              </p:nvSpPr>
              <p:spPr bwMode="auto">
                <a:xfrm>
                  <a:off x="3869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6" name="Rectangle 121"/>
                <p:cNvSpPr>
                  <a:spLocks noChangeArrowheads="1"/>
                </p:cNvSpPr>
                <p:nvPr/>
              </p:nvSpPr>
              <p:spPr bwMode="auto">
                <a:xfrm>
                  <a:off x="4013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3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158" y="3216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8" name="Rectangle 123"/>
                <p:cNvSpPr>
                  <a:spLocks noChangeArrowheads="1"/>
                </p:cNvSpPr>
                <p:nvPr/>
              </p:nvSpPr>
              <p:spPr bwMode="auto">
                <a:xfrm>
                  <a:off x="4302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5</a:t>
                  </a:r>
                  <a:endParaRPr lang="en-US" altLang="en-US"/>
                </a:p>
              </p:txBody>
            </p:sp>
            <p:sp>
              <p:nvSpPr>
                <p:cNvPr id="24039" name="Rectangle 124"/>
                <p:cNvSpPr>
                  <a:spLocks noChangeArrowheads="1"/>
                </p:cNvSpPr>
                <p:nvPr/>
              </p:nvSpPr>
              <p:spPr bwMode="auto">
                <a:xfrm>
                  <a:off x="4447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0" name="Rectangle 125"/>
                <p:cNvSpPr>
                  <a:spLocks noChangeArrowheads="1"/>
                </p:cNvSpPr>
                <p:nvPr/>
              </p:nvSpPr>
              <p:spPr bwMode="auto">
                <a:xfrm>
                  <a:off x="4591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4041" name="Rectangle 126"/>
                <p:cNvSpPr>
                  <a:spLocks noChangeArrowheads="1"/>
                </p:cNvSpPr>
                <p:nvPr/>
              </p:nvSpPr>
              <p:spPr bwMode="auto">
                <a:xfrm>
                  <a:off x="4736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2" name="Rectangle 127"/>
                <p:cNvSpPr>
                  <a:spLocks noChangeArrowheads="1"/>
                </p:cNvSpPr>
                <p:nvPr/>
              </p:nvSpPr>
              <p:spPr bwMode="auto">
                <a:xfrm>
                  <a:off x="4880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43" name="Rectangle 128"/>
                <p:cNvSpPr>
                  <a:spLocks noChangeArrowheads="1"/>
                </p:cNvSpPr>
                <p:nvPr/>
              </p:nvSpPr>
              <p:spPr bwMode="auto">
                <a:xfrm>
                  <a:off x="5025" y="3216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44" name="Rectangle 129"/>
                <p:cNvSpPr>
                  <a:spLocks noChangeArrowheads="1"/>
                </p:cNvSpPr>
                <p:nvPr/>
              </p:nvSpPr>
              <p:spPr bwMode="auto">
                <a:xfrm>
                  <a:off x="5169" y="3212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</p:grpSp>
          <p:grpSp>
            <p:nvGrpSpPr>
              <p:cNvPr id="24005" name="Group 133"/>
              <p:cNvGrpSpPr>
                <a:grpSpLocks/>
              </p:cNvGrpSpPr>
              <p:nvPr/>
            </p:nvGrpSpPr>
            <p:grpSpPr bwMode="auto">
              <a:xfrm>
                <a:off x="3871" y="3289"/>
                <a:ext cx="44" cy="72"/>
                <a:chOff x="3871" y="3289"/>
                <a:chExt cx="44" cy="72"/>
              </a:xfrm>
            </p:grpSpPr>
            <p:sp>
              <p:nvSpPr>
                <p:cNvPr id="24033" name="Rectangle 131"/>
                <p:cNvSpPr>
                  <a:spLocks noChangeArrowheads="1"/>
                </p:cNvSpPr>
                <p:nvPr/>
              </p:nvSpPr>
              <p:spPr bwMode="auto">
                <a:xfrm>
                  <a:off x="3889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4" name="Freeform 132"/>
                <p:cNvSpPr>
                  <a:spLocks/>
                </p:cNvSpPr>
                <p:nvPr/>
              </p:nvSpPr>
              <p:spPr bwMode="auto">
                <a:xfrm>
                  <a:off x="3871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6" name="Rectangle 134"/>
              <p:cNvSpPr>
                <a:spLocks noChangeArrowheads="1"/>
              </p:cNvSpPr>
              <p:nvPr/>
            </p:nvSpPr>
            <p:spPr bwMode="auto">
              <a:xfrm>
                <a:off x="382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07" name="Rectangle 135"/>
              <p:cNvSpPr>
                <a:spLocks noChangeArrowheads="1"/>
              </p:cNvSpPr>
              <p:nvPr/>
            </p:nvSpPr>
            <p:spPr bwMode="auto">
              <a:xfrm>
                <a:off x="387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16</a:t>
                </a:r>
                <a:endParaRPr lang="en-US" altLang="en-US"/>
              </a:p>
            </p:txBody>
          </p:sp>
          <p:grpSp>
            <p:nvGrpSpPr>
              <p:cNvPr id="24008" name="Group 138"/>
              <p:cNvGrpSpPr>
                <a:grpSpLocks/>
              </p:cNvGrpSpPr>
              <p:nvPr/>
            </p:nvGrpSpPr>
            <p:grpSpPr bwMode="auto">
              <a:xfrm>
                <a:off x="4160" y="3289"/>
                <a:ext cx="44" cy="72"/>
                <a:chOff x="4160" y="3289"/>
                <a:chExt cx="44" cy="72"/>
              </a:xfrm>
            </p:grpSpPr>
            <p:sp>
              <p:nvSpPr>
                <p:cNvPr id="24031" name="Rectangle 136"/>
                <p:cNvSpPr>
                  <a:spLocks noChangeArrowheads="1"/>
                </p:cNvSpPr>
                <p:nvPr/>
              </p:nvSpPr>
              <p:spPr bwMode="auto">
                <a:xfrm>
                  <a:off x="4178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2" name="Freeform 137"/>
                <p:cNvSpPr>
                  <a:spLocks/>
                </p:cNvSpPr>
                <p:nvPr/>
              </p:nvSpPr>
              <p:spPr bwMode="auto">
                <a:xfrm>
                  <a:off x="4160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09" name="Rectangle 139"/>
              <p:cNvSpPr>
                <a:spLocks noChangeArrowheads="1"/>
              </p:cNvSpPr>
              <p:nvPr/>
            </p:nvSpPr>
            <p:spPr bwMode="auto">
              <a:xfrm>
                <a:off x="4110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0" name="Rectangle 140"/>
              <p:cNvSpPr>
                <a:spLocks noChangeArrowheads="1"/>
              </p:cNvSpPr>
              <p:nvPr/>
            </p:nvSpPr>
            <p:spPr bwMode="auto">
              <a:xfrm>
                <a:off x="4161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20</a:t>
                </a:r>
                <a:endParaRPr lang="en-US" altLang="en-US"/>
              </a:p>
            </p:txBody>
          </p:sp>
          <p:grpSp>
            <p:nvGrpSpPr>
              <p:cNvPr id="24011" name="Group 143"/>
              <p:cNvGrpSpPr>
                <a:grpSpLocks/>
              </p:cNvGrpSpPr>
              <p:nvPr/>
            </p:nvGrpSpPr>
            <p:grpSpPr bwMode="auto">
              <a:xfrm>
                <a:off x="4449" y="3289"/>
                <a:ext cx="44" cy="72"/>
                <a:chOff x="4449" y="3289"/>
                <a:chExt cx="44" cy="72"/>
              </a:xfrm>
            </p:grpSpPr>
            <p:sp>
              <p:nvSpPr>
                <p:cNvPr id="24029" name="Rectangle 141"/>
                <p:cNvSpPr>
                  <a:spLocks noChangeArrowheads="1"/>
                </p:cNvSpPr>
                <p:nvPr/>
              </p:nvSpPr>
              <p:spPr bwMode="auto">
                <a:xfrm>
                  <a:off x="4467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30" name="Freeform 142"/>
                <p:cNvSpPr>
                  <a:spLocks/>
                </p:cNvSpPr>
                <p:nvPr/>
              </p:nvSpPr>
              <p:spPr bwMode="auto">
                <a:xfrm>
                  <a:off x="4449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2" name="Rectangle 144"/>
              <p:cNvSpPr>
                <a:spLocks noChangeArrowheads="1"/>
              </p:cNvSpPr>
              <p:nvPr/>
            </p:nvSpPr>
            <p:spPr bwMode="auto">
              <a:xfrm>
                <a:off x="4399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3" name="Rectangle 145"/>
              <p:cNvSpPr>
                <a:spLocks noChangeArrowheads="1"/>
              </p:cNvSpPr>
              <p:nvPr/>
            </p:nvSpPr>
            <p:spPr bwMode="auto">
              <a:xfrm>
                <a:off x="4450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24</a:t>
                </a:r>
                <a:endParaRPr lang="en-US" altLang="en-US"/>
              </a:p>
            </p:txBody>
          </p:sp>
          <p:grpSp>
            <p:nvGrpSpPr>
              <p:cNvPr id="24014" name="Group 148"/>
              <p:cNvGrpSpPr>
                <a:grpSpLocks/>
              </p:cNvGrpSpPr>
              <p:nvPr/>
            </p:nvGrpSpPr>
            <p:grpSpPr bwMode="auto">
              <a:xfrm>
                <a:off x="4739" y="3289"/>
                <a:ext cx="43" cy="72"/>
                <a:chOff x="4739" y="3289"/>
                <a:chExt cx="43" cy="72"/>
              </a:xfrm>
            </p:grpSpPr>
            <p:sp>
              <p:nvSpPr>
                <p:cNvPr id="24027" name="Rectangle 146"/>
                <p:cNvSpPr>
                  <a:spLocks noChangeArrowheads="1"/>
                </p:cNvSpPr>
                <p:nvPr/>
              </p:nvSpPr>
              <p:spPr bwMode="auto">
                <a:xfrm>
                  <a:off x="4756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8" name="Freeform 147"/>
                <p:cNvSpPr>
                  <a:spLocks/>
                </p:cNvSpPr>
                <p:nvPr/>
              </p:nvSpPr>
              <p:spPr bwMode="auto">
                <a:xfrm>
                  <a:off x="4739" y="3289"/>
                  <a:ext cx="43" cy="28"/>
                </a:xfrm>
                <a:custGeom>
                  <a:avLst/>
                  <a:gdLst>
                    <a:gd name="T0" fmla="*/ 2 w 88"/>
                    <a:gd name="T1" fmla="*/ 2 h 56"/>
                    <a:gd name="T2" fmla="*/ 1 w 88"/>
                    <a:gd name="T3" fmla="*/ 0 h 56"/>
                    <a:gd name="T4" fmla="*/ 0 w 88"/>
                    <a:gd name="T5" fmla="*/ 2 h 56"/>
                    <a:gd name="T6" fmla="*/ 2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4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5" name="Rectangle 149"/>
              <p:cNvSpPr>
                <a:spLocks noChangeArrowheads="1"/>
              </p:cNvSpPr>
              <p:nvPr/>
            </p:nvSpPr>
            <p:spPr bwMode="auto">
              <a:xfrm>
                <a:off x="4688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6" name="Rectangle 150"/>
              <p:cNvSpPr>
                <a:spLocks noChangeArrowheads="1"/>
              </p:cNvSpPr>
              <p:nvPr/>
            </p:nvSpPr>
            <p:spPr bwMode="auto">
              <a:xfrm>
                <a:off x="4739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28</a:t>
                </a:r>
                <a:endParaRPr lang="en-US" altLang="en-US"/>
              </a:p>
            </p:txBody>
          </p:sp>
          <p:grpSp>
            <p:nvGrpSpPr>
              <p:cNvPr id="24017" name="Group 153"/>
              <p:cNvGrpSpPr>
                <a:grpSpLocks/>
              </p:cNvGrpSpPr>
              <p:nvPr/>
            </p:nvGrpSpPr>
            <p:grpSpPr bwMode="auto">
              <a:xfrm>
                <a:off x="5028" y="3289"/>
                <a:ext cx="44" cy="72"/>
                <a:chOff x="5028" y="3289"/>
                <a:chExt cx="44" cy="72"/>
              </a:xfrm>
            </p:grpSpPr>
            <p:sp>
              <p:nvSpPr>
                <p:cNvPr id="24025" name="Rectangle 151"/>
                <p:cNvSpPr>
                  <a:spLocks noChangeArrowheads="1"/>
                </p:cNvSpPr>
                <p:nvPr/>
              </p:nvSpPr>
              <p:spPr bwMode="auto">
                <a:xfrm>
                  <a:off x="504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6" name="Freeform 152"/>
                <p:cNvSpPr>
                  <a:spLocks/>
                </p:cNvSpPr>
                <p:nvPr/>
              </p:nvSpPr>
              <p:spPr bwMode="auto">
                <a:xfrm>
                  <a:off x="5028" y="3289"/>
                  <a:ext cx="44" cy="28"/>
                </a:xfrm>
                <a:custGeom>
                  <a:avLst/>
                  <a:gdLst>
                    <a:gd name="T0" fmla="*/ 3 w 87"/>
                    <a:gd name="T1" fmla="*/ 2 h 56"/>
                    <a:gd name="T2" fmla="*/ 2 w 87"/>
                    <a:gd name="T3" fmla="*/ 0 h 56"/>
                    <a:gd name="T4" fmla="*/ 0 w 87"/>
                    <a:gd name="T5" fmla="*/ 2 h 56"/>
                    <a:gd name="T6" fmla="*/ 3 w 87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6">
                      <a:moveTo>
                        <a:pt x="87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7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18" name="Rectangle 154"/>
              <p:cNvSpPr>
                <a:spLocks noChangeArrowheads="1"/>
              </p:cNvSpPr>
              <p:nvPr/>
            </p:nvSpPr>
            <p:spPr bwMode="auto">
              <a:xfrm>
                <a:off x="4977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19" name="Rectangle 155"/>
              <p:cNvSpPr>
                <a:spLocks noChangeArrowheads="1"/>
              </p:cNvSpPr>
              <p:nvPr/>
            </p:nvSpPr>
            <p:spPr bwMode="auto">
              <a:xfrm>
                <a:off x="502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32</a:t>
                </a:r>
                <a:endParaRPr lang="en-US" altLang="en-US"/>
              </a:p>
            </p:txBody>
          </p:sp>
          <p:grpSp>
            <p:nvGrpSpPr>
              <p:cNvPr id="24020" name="Group 158"/>
              <p:cNvGrpSpPr>
                <a:grpSpLocks/>
              </p:cNvGrpSpPr>
              <p:nvPr/>
            </p:nvGrpSpPr>
            <p:grpSpPr bwMode="auto">
              <a:xfrm>
                <a:off x="5317" y="3289"/>
                <a:ext cx="44" cy="72"/>
                <a:chOff x="5317" y="3289"/>
                <a:chExt cx="44" cy="72"/>
              </a:xfrm>
            </p:grpSpPr>
            <p:sp>
              <p:nvSpPr>
                <p:cNvPr id="24023" name="Rectangle 156"/>
                <p:cNvSpPr>
                  <a:spLocks noChangeArrowheads="1"/>
                </p:cNvSpPr>
                <p:nvPr/>
              </p:nvSpPr>
              <p:spPr bwMode="auto">
                <a:xfrm>
                  <a:off x="5335" y="3315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24" name="Freeform 157"/>
                <p:cNvSpPr>
                  <a:spLocks/>
                </p:cNvSpPr>
                <p:nvPr/>
              </p:nvSpPr>
              <p:spPr bwMode="auto">
                <a:xfrm>
                  <a:off x="5317" y="3289"/>
                  <a:ext cx="44" cy="28"/>
                </a:xfrm>
                <a:custGeom>
                  <a:avLst/>
                  <a:gdLst>
                    <a:gd name="T0" fmla="*/ 3 w 88"/>
                    <a:gd name="T1" fmla="*/ 2 h 56"/>
                    <a:gd name="T2" fmla="*/ 2 w 88"/>
                    <a:gd name="T3" fmla="*/ 0 h 56"/>
                    <a:gd name="T4" fmla="*/ 0 w 88"/>
                    <a:gd name="T5" fmla="*/ 2 h 56"/>
                    <a:gd name="T6" fmla="*/ 3 w 88"/>
                    <a:gd name="T7" fmla="*/ 2 h 5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6">
                      <a:moveTo>
                        <a:pt x="88" y="56"/>
                      </a:moveTo>
                      <a:lnTo>
                        <a:pt x="43" y="0"/>
                      </a:lnTo>
                      <a:lnTo>
                        <a:pt x="0" y="56"/>
                      </a:lnTo>
                      <a:lnTo>
                        <a:pt x="88" y="56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021" name="Rectangle 159"/>
              <p:cNvSpPr>
                <a:spLocks noChangeArrowheads="1"/>
              </p:cNvSpPr>
              <p:nvPr/>
            </p:nvSpPr>
            <p:spPr bwMode="auto">
              <a:xfrm>
                <a:off x="5266" y="3337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022" name="Rectangle 160"/>
              <p:cNvSpPr>
                <a:spLocks noChangeArrowheads="1"/>
              </p:cNvSpPr>
              <p:nvPr/>
            </p:nvSpPr>
            <p:spPr bwMode="auto">
              <a:xfrm>
                <a:off x="5318" y="3354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</p:grpSp>
        <p:sp>
          <p:nvSpPr>
            <p:cNvPr id="23566" name="Rectangle 162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67" name="Rectangle 163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568" name="Group 205"/>
            <p:cNvGrpSpPr>
              <a:grpSpLocks/>
            </p:cNvGrpSpPr>
            <p:nvPr/>
          </p:nvGrpSpPr>
          <p:grpSpPr bwMode="auto">
            <a:xfrm>
              <a:off x="3815" y="3457"/>
              <a:ext cx="1591" cy="242"/>
              <a:chOff x="3815" y="3457"/>
              <a:chExt cx="1591" cy="242"/>
            </a:xfrm>
          </p:grpSpPr>
          <p:grpSp>
            <p:nvGrpSpPr>
              <p:cNvPr id="23963" name="Group 174"/>
              <p:cNvGrpSpPr>
                <a:grpSpLocks/>
              </p:cNvGrpSpPr>
              <p:nvPr/>
            </p:nvGrpSpPr>
            <p:grpSpPr bwMode="auto">
              <a:xfrm>
                <a:off x="3864" y="3457"/>
                <a:ext cx="1446" cy="80"/>
                <a:chOff x="3864" y="3457"/>
                <a:chExt cx="1446" cy="80"/>
              </a:xfrm>
            </p:grpSpPr>
            <p:sp>
              <p:nvSpPr>
                <p:cNvPr id="23994" name="Rectangle 164"/>
                <p:cNvSpPr>
                  <a:spLocks noChangeArrowheads="1"/>
                </p:cNvSpPr>
                <p:nvPr/>
              </p:nvSpPr>
              <p:spPr bwMode="auto">
                <a:xfrm>
                  <a:off x="3864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5" name="Rectangle 165"/>
                <p:cNvSpPr>
                  <a:spLocks noChangeArrowheads="1"/>
                </p:cNvSpPr>
                <p:nvPr/>
              </p:nvSpPr>
              <p:spPr bwMode="auto">
                <a:xfrm>
                  <a:off x="4008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  <p:sp>
              <p:nvSpPr>
                <p:cNvPr id="23996" name="Rectangle 166"/>
                <p:cNvSpPr>
                  <a:spLocks noChangeArrowheads="1"/>
                </p:cNvSpPr>
                <p:nvPr/>
              </p:nvSpPr>
              <p:spPr bwMode="auto">
                <a:xfrm>
                  <a:off x="4153" y="3462"/>
                  <a:ext cx="289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7" name="Rectangle 167"/>
                <p:cNvSpPr>
                  <a:spLocks noChangeArrowheads="1"/>
                </p:cNvSpPr>
                <p:nvPr/>
              </p:nvSpPr>
              <p:spPr bwMode="auto">
                <a:xfrm>
                  <a:off x="4297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98" name="Rectangle 168"/>
                <p:cNvSpPr>
                  <a:spLocks noChangeArrowheads="1"/>
                </p:cNvSpPr>
                <p:nvPr/>
              </p:nvSpPr>
              <p:spPr bwMode="auto">
                <a:xfrm>
                  <a:off x="4442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9" name="Rectangle 169"/>
                <p:cNvSpPr>
                  <a:spLocks noChangeArrowheads="1"/>
                </p:cNvSpPr>
                <p:nvPr/>
              </p:nvSpPr>
              <p:spPr bwMode="auto">
                <a:xfrm>
                  <a:off x="4586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1</a:t>
                  </a:r>
                  <a:endParaRPr lang="en-US" altLang="en-US"/>
                </a:p>
              </p:txBody>
            </p:sp>
            <p:sp>
              <p:nvSpPr>
                <p:cNvPr id="24000" name="Rectangle 170"/>
                <p:cNvSpPr>
                  <a:spLocks noChangeArrowheads="1"/>
                </p:cNvSpPr>
                <p:nvPr/>
              </p:nvSpPr>
              <p:spPr bwMode="auto">
                <a:xfrm>
                  <a:off x="4731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1" name="Rectangle 171"/>
                <p:cNvSpPr>
                  <a:spLocks noChangeArrowheads="1"/>
                </p:cNvSpPr>
                <p:nvPr/>
              </p:nvSpPr>
              <p:spPr bwMode="auto">
                <a:xfrm>
                  <a:off x="4875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3</a:t>
                  </a:r>
                  <a:endParaRPr lang="en-US" altLang="en-US"/>
                </a:p>
              </p:txBody>
            </p:sp>
            <p:sp>
              <p:nvSpPr>
                <p:cNvPr id="24002" name="Rectangle 172"/>
                <p:cNvSpPr>
                  <a:spLocks noChangeArrowheads="1"/>
                </p:cNvSpPr>
                <p:nvPr/>
              </p:nvSpPr>
              <p:spPr bwMode="auto">
                <a:xfrm>
                  <a:off x="5020" y="3462"/>
                  <a:ext cx="290" cy="73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4003" name="Rectangle 173"/>
                <p:cNvSpPr>
                  <a:spLocks noChangeArrowheads="1"/>
                </p:cNvSpPr>
                <p:nvPr/>
              </p:nvSpPr>
              <p:spPr bwMode="auto">
                <a:xfrm>
                  <a:off x="5164" y="3457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</p:grpSp>
          <p:grpSp>
            <p:nvGrpSpPr>
              <p:cNvPr id="23964" name="Group 177"/>
              <p:cNvGrpSpPr>
                <a:grpSpLocks/>
              </p:cNvGrpSpPr>
              <p:nvPr/>
            </p:nvGrpSpPr>
            <p:grpSpPr bwMode="auto">
              <a:xfrm>
                <a:off x="3866" y="3535"/>
                <a:ext cx="44" cy="71"/>
                <a:chOff x="3866" y="3535"/>
                <a:chExt cx="44" cy="71"/>
              </a:xfrm>
            </p:grpSpPr>
            <p:sp>
              <p:nvSpPr>
                <p:cNvPr id="23992" name="Rectangle 175"/>
                <p:cNvSpPr>
                  <a:spLocks noChangeArrowheads="1"/>
                </p:cNvSpPr>
                <p:nvPr/>
              </p:nvSpPr>
              <p:spPr bwMode="auto">
                <a:xfrm>
                  <a:off x="3884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3" name="Freeform 176"/>
                <p:cNvSpPr>
                  <a:spLocks/>
                </p:cNvSpPr>
                <p:nvPr/>
              </p:nvSpPr>
              <p:spPr bwMode="auto">
                <a:xfrm>
                  <a:off x="3866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5" name="Rectangle 178"/>
              <p:cNvSpPr>
                <a:spLocks noChangeArrowheads="1"/>
              </p:cNvSpPr>
              <p:nvPr/>
            </p:nvSpPr>
            <p:spPr bwMode="auto">
              <a:xfrm>
                <a:off x="381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6" name="Rectangle 179"/>
              <p:cNvSpPr>
                <a:spLocks noChangeArrowheads="1"/>
              </p:cNvSpPr>
              <p:nvPr/>
            </p:nvSpPr>
            <p:spPr bwMode="auto">
              <a:xfrm>
                <a:off x="386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36</a:t>
                </a:r>
                <a:endParaRPr lang="en-US" altLang="en-US"/>
              </a:p>
            </p:txBody>
          </p:sp>
          <p:grpSp>
            <p:nvGrpSpPr>
              <p:cNvPr id="23967" name="Group 182"/>
              <p:cNvGrpSpPr>
                <a:grpSpLocks/>
              </p:cNvGrpSpPr>
              <p:nvPr/>
            </p:nvGrpSpPr>
            <p:grpSpPr bwMode="auto">
              <a:xfrm>
                <a:off x="4155" y="3535"/>
                <a:ext cx="44" cy="71"/>
                <a:chOff x="4155" y="3535"/>
                <a:chExt cx="44" cy="71"/>
              </a:xfrm>
            </p:grpSpPr>
            <p:sp>
              <p:nvSpPr>
                <p:cNvPr id="23990" name="Rectangle 180"/>
                <p:cNvSpPr>
                  <a:spLocks noChangeArrowheads="1"/>
                </p:cNvSpPr>
                <p:nvPr/>
              </p:nvSpPr>
              <p:spPr bwMode="auto">
                <a:xfrm>
                  <a:off x="4173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91" name="Freeform 181"/>
                <p:cNvSpPr>
                  <a:spLocks/>
                </p:cNvSpPr>
                <p:nvPr/>
              </p:nvSpPr>
              <p:spPr bwMode="auto">
                <a:xfrm>
                  <a:off x="4155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68" name="Rectangle 183"/>
              <p:cNvSpPr>
                <a:spLocks noChangeArrowheads="1"/>
              </p:cNvSpPr>
              <p:nvPr/>
            </p:nvSpPr>
            <p:spPr bwMode="auto">
              <a:xfrm>
                <a:off x="4105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69" name="Rectangle 184"/>
              <p:cNvSpPr>
                <a:spLocks noChangeArrowheads="1"/>
              </p:cNvSpPr>
              <p:nvPr/>
            </p:nvSpPr>
            <p:spPr bwMode="auto">
              <a:xfrm>
                <a:off x="4156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40</a:t>
                </a:r>
                <a:endParaRPr lang="en-US" altLang="en-US"/>
              </a:p>
            </p:txBody>
          </p:sp>
          <p:grpSp>
            <p:nvGrpSpPr>
              <p:cNvPr id="23970" name="Group 187"/>
              <p:cNvGrpSpPr>
                <a:grpSpLocks/>
              </p:cNvGrpSpPr>
              <p:nvPr/>
            </p:nvGrpSpPr>
            <p:grpSpPr bwMode="auto">
              <a:xfrm>
                <a:off x="4444" y="3535"/>
                <a:ext cx="44" cy="71"/>
                <a:chOff x="4444" y="3535"/>
                <a:chExt cx="44" cy="71"/>
              </a:xfrm>
            </p:grpSpPr>
            <p:sp>
              <p:nvSpPr>
                <p:cNvPr id="23988" name="Rectangle 185"/>
                <p:cNvSpPr>
                  <a:spLocks noChangeArrowheads="1"/>
                </p:cNvSpPr>
                <p:nvPr/>
              </p:nvSpPr>
              <p:spPr bwMode="auto">
                <a:xfrm>
                  <a:off x="4462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9" name="Freeform 186"/>
                <p:cNvSpPr>
                  <a:spLocks/>
                </p:cNvSpPr>
                <p:nvPr/>
              </p:nvSpPr>
              <p:spPr bwMode="auto">
                <a:xfrm>
                  <a:off x="4444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1" name="Rectangle 188"/>
              <p:cNvSpPr>
                <a:spLocks noChangeArrowheads="1"/>
              </p:cNvSpPr>
              <p:nvPr/>
            </p:nvSpPr>
            <p:spPr bwMode="auto">
              <a:xfrm>
                <a:off x="4394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2" name="Rectangle 189"/>
              <p:cNvSpPr>
                <a:spLocks noChangeArrowheads="1"/>
              </p:cNvSpPr>
              <p:nvPr/>
            </p:nvSpPr>
            <p:spPr bwMode="auto">
              <a:xfrm>
                <a:off x="4445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44</a:t>
                </a:r>
                <a:endParaRPr lang="en-US" altLang="en-US"/>
              </a:p>
            </p:txBody>
          </p:sp>
          <p:grpSp>
            <p:nvGrpSpPr>
              <p:cNvPr id="23973" name="Group 192"/>
              <p:cNvGrpSpPr>
                <a:grpSpLocks/>
              </p:cNvGrpSpPr>
              <p:nvPr/>
            </p:nvGrpSpPr>
            <p:grpSpPr bwMode="auto">
              <a:xfrm>
                <a:off x="4734" y="3535"/>
                <a:ext cx="43" cy="71"/>
                <a:chOff x="4734" y="3535"/>
                <a:chExt cx="43" cy="71"/>
              </a:xfrm>
            </p:grpSpPr>
            <p:sp>
              <p:nvSpPr>
                <p:cNvPr id="23986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51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7" name="Freeform 191"/>
                <p:cNvSpPr>
                  <a:spLocks/>
                </p:cNvSpPr>
                <p:nvPr/>
              </p:nvSpPr>
              <p:spPr bwMode="auto">
                <a:xfrm>
                  <a:off x="4734" y="3535"/>
                  <a:ext cx="43" cy="27"/>
                </a:xfrm>
                <a:custGeom>
                  <a:avLst/>
                  <a:gdLst>
                    <a:gd name="T0" fmla="*/ 2 w 88"/>
                    <a:gd name="T1" fmla="*/ 1 h 55"/>
                    <a:gd name="T2" fmla="*/ 1 w 88"/>
                    <a:gd name="T3" fmla="*/ 0 h 55"/>
                    <a:gd name="T4" fmla="*/ 0 w 88"/>
                    <a:gd name="T5" fmla="*/ 1 h 55"/>
                    <a:gd name="T6" fmla="*/ 2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4" name="Rectangle 193"/>
              <p:cNvSpPr>
                <a:spLocks noChangeArrowheads="1"/>
              </p:cNvSpPr>
              <p:nvPr/>
            </p:nvSpPr>
            <p:spPr bwMode="auto">
              <a:xfrm>
                <a:off x="4683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5" name="Rectangle 194"/>
              <p:cNvSpPr>
                <a:spLocks noChangeArrowheads="1"/>
              </p:cNvSpPr>
              <p:nvPr/>
            </p:nvSpPr>
            <p:spPr bwMode="auto">
              <a:xfrm>
                <a:off x="4734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48</a:t>
                </a:r>
                <a:endParaRPr lang="en-US" altLang="en-US"/>
              </a:p>
            </p:txBody>
          </p:sp>
          <p:grpSp>
            <p:nvGrpSpPr>
              <p:cNvPr id="23976" name="Group 197"/>
              <p:cNvGrpSpPr>
                <a:grpSpLocks/>
              </p:cNvGrpSpPr>
              <p:nvPr/>
            </p:nvGrpSpPr>
            <p:grpSpPr bwMode="auto">
              <a:xfrm>
                <a:off x="5023" y="3535"/>
                <a:ext cx="44" cy="71"/>
                <a:chOff x="5023" y="3535"/>
                <a:chExt cx="44" cy="71"/>
              </a:xfrm>
            </p:grpSpPr>
            <p:sp>
              <p:nvSpPr>
                <p:cNvPr id="23984" name="Rectangle 195"/>
                <p:cNvSpPr>
                  <a:spLocks noChangeArrowheads="1"/>
                </p:cNvSpPr>
                <p:nvPr/>
              </p:nvSpPr>
              <p:spPr bwMode="auto">
                <a:xfrm>
                  <a:off x="504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5" name="Freeform 196"/>
                <p:cNvSpPr>
                  <a:spLocks/>
                </p:cNvSpPr>
                <p:nvPr/>
              </p:nvSpPr>
              <p:spPr bwMode="auto">
                <a:xfrm>
                  <a:off x="5023" y="3535"/>
                  <a:ext cx="44" cy="27"/>
                </a:xfrm>
                <a:custGeom>
                  <a:avLst/>
                  <a:gdLst>
                    <a:gd name="T0" fmla="*/ 3 w 87"/>
                    <a:gd name="T1" fmla="*/ 1 h 55"/>
                    <a:gd name="T2" fmla="*/ 2 w 87"/>
                    <a:gd name="T3" fmla="*/ 0 h 55"/>
                    <a:gd name="T4" fmla="*/ 0 w 87"/>
                    <a:gd name="T5" fmla="*/ 1 h 55"/>
                    <a:gd name="T6" fmla="*/ 3 w 87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77" name="Rectangle 198"/>
              <p:cNvSpPr>
                <a:spLocks noChangeArrowheads="1"/>
              </p:cNvSpPr>
              <p:nvPr/>
            </p:nvSpPr>
            <p:spPr bwMode="auto">
              <a:xfrm>
                <a:off x="4972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78" name="Rectangle 199"/>
              <p:cNvSpPr>
                <a:spLocks noChangeArrowheads="1"/>
              </p:cNvSpPr>
              <p:nvPr/>
            </p:nvSpPr>
            <p:spPr bwMode="auto">
              <a:xfrm>
                <a:off x="5023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52</a:t>
                </a:r>
                <a:endParaRPr lang="en-US" altLang="en-US"/>
              </a:p>
            </p:txBody>
          </p:sp>
          <p:grpSp>
            <p:nvGrpSpPr>
              <p:cNvPr id="23979" name="Group 202"/>
              <p:cNvGrpSpPr>
                <a:grpSpLocks/>
              </p:cNvGrpSpPr>
              <p:nvPr/>
            </p:nvGrpSpPr>
            <p:grpSpPr bwMode="auto">
              <a:xfrm>
                <a:off x="5312" y="3535"/>
                <a:ext cx="44" cy="71"/>
                <a:chOff x="5312" y="3535"/>
                <a:chExt cx="44" cy="71"/>
              </a:xfrm>
            </p:grpSpPr>
            <p:sp>
              <p:nvSpPr>
                <p:cNvPr id="23982" name="Rectangle 200"/>
                <p:cNvSpPr>
                  <a:spLocks noChangeArrowheads="1"/>
                </p:cNvSpPr>
                <p:nvPr/>
              </p:nvSpPr>
              <p:spPr bwMode="auto">
                <a:xfrm>
                  <a:off x="5330" y="3561"/>
                  <a:ext cx="8" cy="45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83" name="Freeform 201"/>
                <p:cNvSpPr>
                  <a:spLocks/>
                </p:cNvSpPr>
                <p:nvPr/>
              </p:nvSpPr>
              <p:spPr bwMode="auto">
                <a:xfrm>
                  <a:off x="5312" y="3535"/>
                  <a:ext cx="44" cy="27"/>
                </a:xfrm>
                <a:custGeom>
                  <a:avLst/>
                  <a:gdLst>
                    <a:gd name="T0" fmla="*/ 3 w 88"/>
                    <a:gd name="T1" fmla="*/ 1 h 55"/>
                    <a:gd name="T2" fmla="*/ 2 w 88"/>
                    <a:gd name="T3" fmla="*/ 0 h 55"/>
                    <a:gd name="T4" fmla="*/ 0 w 88"/>
                    <a:gd name="T5" fmla="*/ 1 h 55"/>
                    <a:gd name="T6" fmla="*/ 3 w 88"/>
                    <a:gd name="T7" fmla="*/ 1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80" name="Rectangle 203"/>
              <p:cNvSpPr>
                <a:spLocks noChangeArrowheads="1"/>
              </p:cNvSpPr>
              <p:nvPr/>
            </p:nvSpPr>
            <p:spPr bwMode="auto">
              <a:xfrm>
                <a:off x="5261" y="3582"/>
                <a:ext cx="145" cy="1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81" name="Rectangle 204"/>
              <p:cNvSpPr>
                <a:spLocks noChangeArrowheads="1"/>
              </p:cNvSpPr>
              <p:nvPr/>
            </p:nvSpPr>
            <p:spPr bwMode="auto">
              <a:xfrm>
                <a:off x="5312" y="3599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</p:grpSp>
        <p:sp>
          <p:nvSpPr>
            <p:cNvPr id="23569" name="Rectangle 206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0" name="Rectangle 207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ucb</a:t>
              </a:r>
              <a:endParaRPr lang="en-US" altLang="en-US"/>
            </a:p>
          </p:txBody>
        </p:sp>
        <p:grpSp>
          <p:nvGrpSpPr>
            <p:cNvPr id="23571" name="Group 249"/>
            <p:cNvGrpSpPr>
              <a:grpSpLocks/>
            </p:cNvGrpSpPr>
            <p:nvPr/>
          </p:nvGrpSpPr>
          <p:grpSpPr bwMode="auto">
            <a:xfrm>
              <a:off x="3815" y="3698"/>
              <a:ext cx="1591" cy="241"/>
              <a:chOff x="3815" y="3698"/>
              <a:chExt cx="1591" cy="241"/>
            </a:xfrm>
          </p:grpSpPr>
          <p:grpSp>
            <p:nvGrpSpPr>
              <p:cNvPr id="23922" name="Group 218"/>
              <p:cNvGrpSpPr>
                <a:grpSpLocks/>
              </p:cNvGrpSpPr>
              <p:nvPr/>
            </p:nvGrpSpPr>
            <p:grpSpPr bwMode="auto">
              <a:xfrm>
                <a:off x="3864" y="3698"/>
                <a:ext cx="1446" cy="80"/>
                <a:chOff x="3864" y="3698"/>
                <a:chExt cx="1446" cy="80"/>
              </a:xfrm>
            </p:grpSpPr>
            <p:sp>
              <p:nvSpPr>
                <p:cNvPr id="23953" name="Rectangle 208"/>
                <p:cNvSpPr>
                  <a:spLocks noChangeArrowheads="1"/>
                </p:cNvSpPr>
                <p:nvPr/>
              </p:nvSpPr>
              <p:spPr bwMode="auto">
                <a:xfrm>
                  <a:off x="3864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4" name="Rectangle 209"/>
                <p:cNvSpPr>
                  <a:spLocks noChangeArrowheads="1"/>
                </p:cNvSpPr>
                <p:nvPr/>
              </p:nvSpPr>
              <p:spPr bwMode="auto">
                <a:xfrm>
                  <a:off x="4008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9</a:t>
                  </a:r>
                  <a:endParaRPr lang="en-US" altLang="en-US"/>
                </a:p>
              </p:txBody>
            </p:sp>
            <p:sp>
              <p:nvSpPr>
                <p:cNvPr id="23955" name="Rectangle 210"/>
                <p:cNvSpPr>
                  <a:spLocks noChangeArrowheads="1"/>
                </p:cNvSpPr>
                <p:nvPr/>
              </p:nvSpPr>
              <p:spPr bwMode="auto">
                <a:xfrm>
                  <a:off x="4153" y="3703"/>
                  <a:ext cx="289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6" name="Rectangle 211"/>
                <p:cNvSpPr>
                  <a:spLocks noChangeArrowheads="1"/>
                </p:cNvSpPr>
                <p:nvPr/>
              </p:nvSpPr>
              <p:spPr bwMode="auto">
                <a:xfrm>
                  <a:off x="4297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4</a:t>
                  </a:r>
                  <a:endParaRPr lang="en-US" altLang="en-US"/>
                </a:p>
              </p:txBody>
            </p:sp>
            <p:sp>
              <p:nvSpPr>
                <p:cNvPr id="23957" name="Rectangle 212"/>
                <p:cNvSpPr>
                  <a:spLocks noChangeArrowheads="1"/>
                </p:cNvSpPr>
                <p:nvPr/>
              </p:nvSpPr>
              <p:spPr bwMode="auto">
                <a:xfrm>
                  <a:off x="4442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8" name="Rectangle 213"/>
                <p:cNvSpPr>
                  <a:spLocks noChangeArrowheads="1"/>
                </p:cNvSpPr>
                <p:nvPr/>
              </p:nvSpPr>
              <p:spPr bwMode="auto">
                <a:xfrm>
                  <a:off x="4586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7</a:t>
                  </a:r>
                  <a:endParaRPr lang="en-US" altLang="en-US"/>
                </a:p>
              </p:txBody>
            </p:sp>
            <p:sp>
              <p:nvSpPr>
                <p:cNvPr id="23959" name="Rectangle 214"/>
                <p:cNvSpPr>
                  <a:spLocks noChangeArrowheads="1"/>
                </p:cNvSpPr>
                <p:nvPr/>
              </p:nvSpPr>
              <p:spPr bwMode="auto">
                <a:xfrm>
                  <a:off x="4731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0" name="Rectangle 215"/>
                <p:cNvSpPr>
                  <a:spLocks noChangeArrowheads="1"/>
                </p:cNvSpPr>
                <p:nvPr/>
              </p:nvSpPr>
              <p:spPr bwMode="auto">
                <a:xfrm>
                  <a:off x="4875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2</a:t>
                  </a:r>
                  <a:endParaRPr lang="en-US" altLang="en-US"/>
                </a:p>
              </p:txBody>
            </p:sp>
            <p:sp>
              <p:nvSpPr>
                <p:cNvPr id="23961" name="Rectangle 216"/>
                <p:cNvSpPr>
                  <a:spLocks noChangeArrowheads="1"/>
                </p:cNvSpPr>
                <p:nvPr/>
              </p:nvSpPr>
              <p:spPr bwMode="auto">
                <a:xfrm>
                  <a:off x="5020" y="3703"/>
                  <a:ext cx="290" cy="72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66"/>
                  </a:solidFill>
                  <a:miter lim="800000"/>
                  <a:headEnd/>
                  <a:tailEnd/>
                </a:ln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62" name="Rectangle 217"/>
                <p:cNvSpPr>
                  <a:spLocks noChangeArrowheads="1"/>
                </p:cNvSpPr>
                <p:nvPr/>
              </p:nvSpPr>
              <p:spPr bwMode="auto">
                <a:xfrm>
                  <a:off x="5164" y="3698"/>
                  <a:ext cx="43" cy="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r>
                    <a:rPr lang="en-US" altLang="en-US" sz="900">
                      <a:solidFill>
                        <a:srgbClr val="000066"/>
                      </a:solidFill>
                      <a:latin typeface="Courier New" pitchFamily="49" charset="0"/>
                    </a:rPr>
                    <a:t>0</a:t>
                  </a:r>
                  <a:endParaRPr lang="en-US" altLang="en-US"/>
                </a:p>
              </p:txBody>
            </p:sp>
          </p:grpSp>
          <p:grpSp>
            <p:nvGrpSpPr>
              <p:cNvPr id="23923" name="Group 221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951" name="Rectangle 219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2" name="Freeform 220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4" name="Rectangle 222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5" name="Rectangle 223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926" name="Group 226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949" name="Rectangle 224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50" name="Freeform 225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27" name="Rectangle 227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28" name="Rectangle 228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929" name="Group 231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947" name="Rectangle 229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8" name="Freeform 230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0" name="Rectangle 232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1" name="Rectangle 233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932" name="Group 236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945" name="Rectangle 234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6" name="Freeform 235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3" name="Rectangle 237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4" name="Rectangle 238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935" name="Group 241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943" name="Rectangle 239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4" name="Freeform 240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6" name="Rectangle 242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37" name="Rectangle 243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938" name="Group 246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941" name="Rectangle 244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942" name="Freeform 245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939" name="Rectangle 247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40" name="Rectangle 248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</p:grpSp>
        <p:grpSp>
          <p:nvGrpSpPr>
            <p:cNvPr id="23572" name="Group 252"/>
            <p:cNvGrpSpPr>
              <a:grpSpLocks/>
            </p:cNvGrpSpPr>
            <p:nvPr/>
          </p:nvGrpSpPr>
          <p:grpSpPr bwMode="auto">
            <a:xfrm>
              <a:off x="3310" y="3232"/>
              <a:ext cx="555" cy="318"/>
              <a:chOff x="3310" y="3232"/>
              <a:chExt cx="555" cy="318"/>
            </a:xfrm>
          </p:grpSpPr>
          <p:sp>
            <p:nvSpPr>
              <p:cNvPr id="23920" name="Freeform 250"/>
              <p:cNvSpPr>
                <a:spLocks/>
              </p:cNvSpPr>
              <p:nvPr/>
            </p:nvSpPr>
            <p:spPr bwMode="auto">
              <a:xfrm>
                <a:off x="3310" y="3249"/>
                <a:ext cx="511" cy="301"/>
              </a:xfrm>
              <a:custGeom>
                <a:avLst/>
                <a:gdLst>
                  <a:gd name="T0" fmla="*/ 0 w 1023"/>
                  <a:gd name="T1" fmla="*/ 19 h 600"/>
                  <a:gd name="T2" fmla="*/ 0 w 1023"/>
                  <a:gd name="T3" fmla="*/ 18 h 600"/>
                  <a:gd name="T4" fmla="*/ 0 w 1023"/>
                  <a:gd name="T5" fmla="*/ 18 h 600"/>
                  <a:gd name="T6" fmla="*/ 1 w 1023"/>
                  <a:gd name="T7" fmla="*/ 16 h 600"/>
                  <a:gd name="T8" fmla="*/ 2 w 1023"/>
                  <a:gd name="T9" fmla="*/ 14 h 600"/>
                  <a:gd name="T10" fmla="*/ 2 w 1023"/>
                  <a:gd name="T11" fmla="*/ 14 h 600"/>
                  <a:gd name="T12" fmla="*/ 3 w 1023"/>
                  <a:gd name="T13" fmla="*/ 13 h 600"/>
                  <a:gd name="T14" fmla="*/ 4 w 1023"/>
                  <a:gd name="T15" fmla="*/ 11 h 600"/>
                  <a:gd name="T16" fmla="*/ 6 w 1023"/>
                  <a:gd name="T17" fmla="*/ 10 h 600"/>
                  <a:gd name="T18" fmla="*/ 8 w 1023"/>
                  <a:gd name="T19" fmla="*/ 9 h 600"/>
                  <a:gd name="T20" fmla="*/ 7 w 1023"/>
                  <a:gd name="T21" fmla="*/ 9 h 600"/>
                  <a:gd name="T22" fmla="*/ 10 w 1023"/>
                  <a:gd name="T23" fmla="*/ 7 h 600"/>
                  <a:gd name="T24" fmla="*/ 12 w 1023"/>
                  <a:gd name="T25" fmla="*/ 6 h 600"/>
                  <a:gd name="T26" fmla="*/ 14 w 1023"/>
                  <a:gd name="T27" fmla="*/ 5 h 600"/>
                  <a:gd name="T28" fmla="*/ 17 w 1023"/>
                  <a:gd name="T29" fmla="*/ 4 h 600"/>
                  <a:gd name="T30" fmla="*/ 20 w 1023"/>
                  <a:gd name="T31" fmla="*/ 3 h 600"/>
                  <a:gd name="T32" fmla="*/ 23 w 1023"/>
                  <a:gd name="T33" fmla="*/ 2 h 600"/>
                  <a:gd name="T34" fmla="*/ 24 w 1023"/>
                  <a:gd name="T35" fmla="*/ 2 h 600"/>
                  <a:gd name="T36" fmla="*/ 25 w 1023"/>
                  <a:gd name="T37" fmla="*/ 2 h 600"/>
                  <a:gd name="T38" fmla="*/ 28 w 1023"/>
                  <a:gd name="T39" fmla="*/ 1 h 600"/>
                  <a:gd name="T40" fmla="*/ 31 w 1023"/>
                  <a:gd name="T41" fmla="*/ 1 h 600"/>
                  <a:gd name="T42" fmla="*/ 30 w 1023"/>
                  <a:gd name="T43" fmla="*/ 1 h 600"/>
                  <a:gd name="T44" fmla="*/ 27 w 1023"/>
                  <a:gd name="T45" fmla="*/ 1 h 600"/>
                  <a:gd name="T46" fmla="*/ 24 w 1023"/>
                  <a:gd name="T47" fmla="*/ 1 h 600"/>
                  <a:gd name="T48" fmla="*/ 22 w 1023"/>
                  <a:gd name="T49" fmla="*/ 2 h 600"/>
                  <a:gd name="T50" fmla="*/ 20 w 1023"/>
                  <a:gd name="T51" fmla="*/ 3 h 600"/>
                  <a:gd name="T52" fmla="*/ 17 w 1023"/>
                  <a:gd name="T53" fmla="*/ 3 h 600"/>
                  <a:gd name="T54" fmla="*/ 14 w 1023"/>
                  <a:gd name="T55" fmla="*/ 4 h 600"/>
                  <a:gd name="T56" fmla="*/ 12 w 1023"/>
                  <a:gd name="T57" fmla="*/ 6 h 600"/>
                  <a:gd name="T58" fmla="*/ 9 w 1023"/>
                  <a:gd name="T59" fmla="*/ 7 h 600"/>
                  <a:gd name="T60" fmla="*/ 7 w 1023"/>
                  <a:gd name="T61" fmla="*/ 8 h 600"/>
                  <a:gd name="T62" fmla="*/ 6 w 1023"/>
                  <a:gd name="T63" fmla="*/ 9 h 600"/>
                  <a:gd name="T64" fmla="*/ 4 w 1023"/>
                  <a:gd name="T65" fmla="*/ 10 h 600"/>
                  <a:gd name="T66" fmla="*/ 3 w 1023"/>
                  <a:gd name="T67" fmla="*/ 12 h 600"/>
                  <a:gd name="T68" fmla="*/ 2 w 1023"/>
                  <a:gd name="T69" fmla="*/ 13 h 600"/>
                  <a:gd name="T70" fmla="*/ 1 w 1023"/>
                  <a:gd name="T71" fmla="*/ 14 h 600"/>
                  <a:gd name="T72" fmla="*/ 0 w 1023"/>
                  <a:gd name="T73" fmla="*/ 16 h 600"/>
                  <a:gd name="T74" fmla="*/ 0 w 1023"/>
                  <a:gd name="T75" fmla="*/ 18 h 600"/>
                  <a:gd name="T76" fmla="*/ 0 w 1023"/>
                  <a:gd name="T77" fmla="*/ 18 h 600"/>
                  <a:gd name="T78" fmla="*/ 0 w 1023"/>
                  <a:gd name="T79" fmla="*/ 19 h 600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0" t="0" r="r" b="b"/>
                <a:pathLst>
                  <a:path w="1023" h="600">
                    <a:moveTo>
                      <a:pt x="0" y="600"/>
                    </a:moveTo>
                    <a:lnTo>
                      <a:pt x="16" y="600"/>
                    </a:lnTo>
                    <a:lnTo>
                      <a:pt x="17" y="574"/>
                    </a:lnTo>
                    <a:lnTo>
                      <a:pt x="22" y="547"/>
                    </a:lnTo>
                    <a:lnTo>
                      <a:pt x="14" y="547"/>
                    </a:lnTo>
                    <a:lnTo>
                      <a:pt x="21" y="550"/>
                    </a:lnTo>
                    <a:lnTo>
                      <a:pt x="29" y="524"/>
                    </a:lnTo>
                    <a:lnTo>
                      <a:pt x="39" y="498"/>
                    </a:lnTo>
                    <a:lnTo>
                      <a:pt x="51" y="472"/>
                    </a:lnTo>
                    <a:lnTo>
                      <a:pt x="65" y="447"/>
                    </a:lnTo>
                    <a:lnTo>
                      <a:pt x="82" y="420"/>
                    </a:lnTo>
                    <a:lnTo>
                      <a:pt x="75" y="417"/>
                    </a:lnTo>
                    <a:lnTo>
                      <a:pt x="80" y="423"/>
                    </a:lnTo>
                    <a:lnTo>
                      <a:pt x="99" y="398"/>
                    </a:lnTo>
                    <a:lnTo>
                      <a:pt x="121" y="373"/>
                    </a:lnTo>
                    <a:lnTo>
                      <a:pt x="144" y="349"/>
                    </a:lnTo>
                    <a:lnTo>
                      <a:pt x="170" y="325"/>
                    </a:lnTo>
                    <a:lnTo>
                      <a:pt x="197" y="302"/>
                    </a:lnTo>
                    <a:lnTo>
                      <a:pt x="227" y="279"/>
                    </a:lnTo>
                    <a:lnTo>
                      <a:pt x="258" y="257"/>
                    </a:lnTo>
                    <a:lnTo>
                      <a:pt x="252" y="252"/>
                    </a:lnTo>
                    <a:lnTo>
                      <a:pt x="255" y="259"/>
                    </a:lnTo>
                    <a:lnTo>
                      <a:pt x="289" y="238"/>
                    </a:lnTo>
                    <a:lnTo>
                      <a:pt x="323" y="217"/>
                    </a:lnTo>
                    <a:lnTo>
                      <a:pt x="359" y="197"/>
                    </a:lnTo>
                    <a:lnTo>
                      <a:pt x="397" y="178"/>
                    </a:lnTo>
                    <a:lnTo>
                      <a:pt x="435" y="159"/>
                    </a:lnTo>
                    <a:lnTo>
                      <a:pt x="475" y="141"/>
                    </a:lnTo>
                    <a:lnTo>
                      <a:pt x="517" y="124"/>
                    </a:lnTo>
                    <a:lnTo>
                      <a:pt x="559" y="109"/>
                    </a:lnTo>
                    <a:lnTo>
                      <a:pt x="603" y="94"/>
                    </a:lnTo>
                    <a:lnTo>
                      <a:pt x="647" y="80"/>
                    </a:lnTo>
                    <a:lnTo>
                      <a:pt x="692" y="68"/>
                    </a:lnTo>
                    <a:lnTo>
                      <a:pt x="738" y="57"/>
                    </a:lnTo>
                    <a:lnTo>
                      <a:pt x="785" y="47"/>
                    </a:lnTo>
                    <a:lnTo>
                      <a:pt x="782" y="39"/>
                    </a:lnTo>
                    <a:lnTo>
                      <a:pt x="782" y="47"/>
                    </a:lnTo>
                    <a:lnTo>
                      <a:pt x="829" y="38"/>
                    </a:lnTo>
                    <a:lnTo>
                      <a:pt x="876" y="31"/>
                    </a:lnTo>
                    <a:lnTo>
                      <a:pt x="924" y="24"/>
                    </a:lnTo>
                    <a:lnTo>
                      <a:pt x="973" y="19"/>
                    </a:lnTo>
                    <a:lnTo>
                      <a:pt x="1023" y="16"/>
                    </a:lnTo>
                    <a:lnTo>
                      <a:pt x="1022" y="0"/>
                    </a:lnTo>
                    <a:lnTo>
                      <a:pt x="973" y="3"/>
                    </a:lnTo>
                    <a:lnTo>
                      <a:pt x="924" y="8"/>
                    </a:lnTo>
                    <a:lnTo>
                      <a:pt x="876" y="15"/>
                    </a:lnTo>
                    <a:lnTo>
                      <a:pt x="829" y="22"/>
                    </a:lnTo>
                    <a:lnTo>
                      <a:pt x="782" y="31"/>
                    </a:lnTo>
                    <a:lnTo>
                      <a:pt x="779" y="32"/>
                    </a:lnTo>
                    <a:lnTo>
                      <a:pt x="732" y="42"/>
                    </a:lnTo>
                    <a:lnTo>
                      <a:pt x="686" y="53"/>
                    </a:lnTo>
                    <a:lnTo>
                      <a:pt x="641" y="65"/>
                    </a:lnTo>
                    <a:lnTo>
                      <a:pt x="597" y="79"/>
                    </a:lnTo>
                    <a:lnTo>
                      <a:pt x="553" y="94"/>
                    </a:lnTo>
                    <a:lnTo>
                      <a:pt x="511" y="109"/>
                    </a:lnTo>
                    <a:lnTo>
                      <a:pt x="469" y="126"/>
                    </a:lnTo>
                    <a:lnTo>
                      <a:pt x="429" y="143"/>
                    </a:lnTo>
                    <a:lnTo>
                      <a:pt x="391" y="163"/>
                    </a:lnTo>
                    <a:lnTo>
                      <a:pt x="353" y="182"/>
                    </a:lnTo>
                    <a:lnTo>
                      <a:pt x="317" y="202"/>
                    </a:lnTo>
                    <a:lnTo>
                      <a:pt x="283" y="223"/>
                    </a:lnTo>
                    <a:lnTo>
                      <a:pt x="249" y="244"/>
                    </a:lnTo>
                    <a:lnTo>
                      <a:pt x="247" y="246"/>
                    </a:lnTo>
                    <a:lnTo>
                      <a:pt x="216" y="268"/>
                    </a:lnTo>
                    <a:lnTo>
                      <a:pt x="186" y="291"/>
                    </a:lnTo>
                    <a:lnTo>
                      <a:pt x="159" y="314"/>
                    </a:lnTo>
                    <a:lnTo>
                      <a:pt x="133" y="338"/>
                    </a:lnTo>
                    <a:lnTo>
                      <a:pt x="110" y="362"/>
                    </a:lnTo>
                    <a:lnTo>
                      <a:pt x="88" y="387"/>
                    </a:lnTo>
                    <a:lnTo>
                      <a:pt x="69" y="412"/>
                    </a:lnTo>
                    <a:lnTo>
                      <a:pt x="67" y="414"/>
                    </a:lnTo>
                    <a:lnTo>
                      <a:pt x="50" y="441"/>
                    </a:lnTo>
                    <a:lnTo>
                      <a:pt x="36" y="466"/>
                    </a:lnTo>
                    <a:lnTo>
                      <a:pt x="23" y="492"/>
                    </a:lnTo>
                    <a:lnTo>
                      <a:pt x="13" y="518"/>
                    </a:lnTo>
                    <a:lnTo>
                      <a:pt x="6" y="544"/>
                    </a:lnTo>
                    <a:lnTo>
                      <a:pt x="6" y="547"/>
                    </a:lnTo>
                    <a:lnTo>
                      <a:pt x="1" y="574"/>
                    </a:lnTo>
                    <a:lnTo>
                      <a:pt x="0" y="60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21" name="Freeform 251"/>
              <p:cNvSpPr>
                <a:spLocks/>
              </p:cNvSpPr>
              <p:nvPr/>
            </p:nvSpPr>
            <p:spPr bwMode="auto">
              <a:xfrm>
                <a:off x="3820" y="3232"/>
                <a:ext cx="45" cy="44"/>
              </a:xfrm>
              <a:custGeom>
                <a:avLst/>
                <a:gdLst>
                  <a:gd name="T0" fmla="*/ 1 w 88"/>
                  <a:gd name="T1" fmla="*/ 3 h 88"/>
                  <a:gd name="T2" fmla="*/ 3 w 88"/>
                  <a:gd name="T3" fmla="*/ 2 h 88"/>
                  <a:gd name="T4" fmla="*/ 0 w 88"/>
                  <a:gd name="T5" fmla="*/ 0 h 88"/>
                  <a:gd name="T6" fmla="*/ 1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2" y="88"/>
                    </a:moveTo>
                    <a:lnTo>
                      <a:pt x="88" y="41"/>
                    </a:lnTo>
                    <a:lnTo>
                      <a:pt x="0" y="0"/>
                    </a:lnTo>
                    <a:lnTo>
                      <a:pt x="2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3" name="Group 255"/>
            <p:cNvGrpSpPr>
              <a:grpSpLocks/>
            </p:cNvGrpSpPr>
            <p:nvPr/>
          </p:nvGrpSpPr>
          <p:grpSpPr bwMode="auto">
            <a:xfrm>
              <a:off x="3342" y="3453"/>
              <a:ext cx="517" cy="66"/>
              <a:chOff x="3342" y="3453"/>
              <a:chExt cx="517" cy="66"/>
            </a:xfrm>
          </p:grpSpPr>
          <p:sp>
            <p:nvSpPr>
              <p:cNvPr id="23918" name="Freeform 253"/>
              <p:cNvSpPr>
                <a:spLocks/>
              </p:cNvSpPr>
              <p:nvPr/>
            </p:nvSpPr>
            <p:spPr bwMode="auto">
              <a:xfrm>
                <a:off x="3342" y="3453"/>
                <a:ext cx="473" cy="48"/>
              </a:xfrm>
              <a:custGeom>
                <a:avLst/>
                <a:gdLst>
                  <a:gd name="T0" fmla="*/ 0 w 946"/>
                  <a:gd name="T1" fmla="*/ 0 h 97"/>
                  <a:gd name="T2" fmla="*/ 5 w 946"/>
                  <a:gd name="T3" fmla="*/ 0 h 97"/>
                  <a:gd name="T4" fmla="*/ 8 w 946"/>
                  <a:gd name="T5" fmla="*/ 0 h 97"/>
                  <a:gd name="T6" fmla="*/ 10 w 946"/>
                  <a:gd name="T7" fmla="*/ 0 h 97"/>
                  <a:gd name="T8" fmla="*/ 13 w 946"/>
                  <a:gd name="T9" fmla="*/ 1 h 97"/>
                  <a:gd name="T10" fmla="*/ 14 w 946"/>
                  <a:gd name="T11" fmla="*/ 1 h 97"/>
                  <a:gd name="T12" fmla="*/ 15 w 946"/>
                  <a:gd name="T13" fmla="*/ 1 h 97"/>
                  <a:gd name="T14" fmla="*/ 16 w 946"/>
                  <a:gd name="T15" fmla="*/ 1 h 97"/>
                  <a:gd name="T16" fmla="*/ 15 w 946"/>
                  <a:gd name="T17" fmla="*/ 1 h 97"/>
                  <a:gd name="T18" fmla="*/ 16 w 946"/>
                  <a:gd name="T19" fmla="*/ 1 h 97"/>
                  <a:gd name="T20" fmla="*/ 16 w 946"/>
                  <a:gd name="T21" fmla="*/ 1 h 97"/>
                  <a:gd name="T22" fmla="*/ 17 w 946"/>
                  <a:gd name="T23" fmla="*/ 1 h 97"/>
                  <a:gd name="T24" fmla="*/ 16 w 946"/>
                  <a:gd name="T25" fmla="*/ 1 h 97"/>
                  <a:gd name="T26" fmla="*/ 16 w 946"/>
                  <a:gd name="T27" fmla="*/ 1 h 97"/>
                  <a:gd name="T28" fmla="*/ 16 w 946"/>
                  <a:gd name="T29" fmla="*/ 1 h 97"/>
                  <a:gd name="T30" fmla="*/ 16 w 946"/>
                  <a:gd name="T31" fmla="*/ 1 h 97"/>
                  <a:gd name="T32" fmla="*/ 17 w 946"/>
                  <a:gd name="T33" fmla="*/ 1 h 97"/>
                  <a:gd name="T34" fmla="*/ 17 w 946"/>
                  <a:gd name="T35" fmla="*/ 1 h 97"/>
                  <a:gd name="T36" fmla="*/ 17 w 946"/>
                  <a:gd name="T37" fmla="*/ 2 h 97"/>
                  <a:gd name="T38" fmla="*/ 18 w 946"/>
                  <a:gd name="T39" fmla="*/ 2 h 97"/>
                  <a:gd name="T40" fmla="*/ 18 w 946"/>
                  <a:gd name="T41" fmla="*/ 2 h 97"/>
                  <a:gd name="T42" fmla="*/ 20 w 946"/>
                  <a:gd name="T43" fmla="*/ 2 h 97"/>
                  <a:gd name="T44" fmla="*/ 22 w 946"/>
                  <a:gd name="T45" fmla="*/ 2 h 97"/>
                  <a:gd name="T46" fmla="*/ 24 w 946"/>
                  <a:gd name="T47" fmla="*/ 2 h 97"/>
                  <a:gd name="T48" fmla="*/ 26 w 946"/>
                  <a:gd name="T49" fmla="*/ 2 h 97"/>
                  <a:gd name="T50" fmla="*/ 29 w 946"/>
                  <a:gd name="T51" fmla="*/ 3 h 97"/>
                  <a:gd name="T52" fmla="*/ 30 w 946"/>
                  <a:gd name="T53" fmla="*/ 2 h 97"/>
                  <a:gd name="T54" fmla="*/ 27 w 946"/>
                  <a:gd name="T55" fmla="*/ 2 h 97"/>
                  <a:gd name="T56" fmla="*/ 25 w 946"/>
                  <a:gd name="T57" fmla="*/ 2 h 97"/>
                  <a:gd name="T58" fmla="*/ 23 w 946"/>
                  <a:gd name="T59" fmla="*/ 2 h 97"/>
                  <a:gd name="T60" fmla="*/ 21 w 946"/>
                  <a:gd name="T61" fmla="*/ 2 h 97"/>
                  <a:gd name="T62" fmla="*/ 19 w 946"/>
                  <a:gd name="T63" fmla="*/ 1 h 97"/>
                  <a:gd name="T64" fmla="*/ 18 w 946"/>
                  <a:gd name="T65" fmla="*/ 1 h 97"/>
                  <a:gd name="T66" fmla="*/ 18 w 946"/>
                  <a:gd name="T67" fmla="*/ 1 h 97"/>
                  <a:gd name="T68" fmla="*/ 17 w 946"/>
                  <a:gd name="T69" fmla="*/ 1 h 97"/>
                  <a:gd name="T70" fmla="*/ 17 w 946"/>
                  <a:gd name="T71" fmla="*/ 1 h 97"/>
                  <a:gd name="T72" fmla="*/ 17 w 946"/>
                  <a:gd name="T73" fmla="*/ 1 h 97"/>
                  <a:gd name="T74" fmla="*/ 17 w 946"/>
                  <a:gd name="T75" fmla="*/ 1 h 97"/>
                  <a:gd name="T76" fmla="*/ 17 w 946"/>
                  <a:gd name="T77" fmla="*/ 1 h 97"/>
                  <a:gd name="T78" fmla="*/ 17 w 946"/>
                  <a:gd name="T79" fmla="*/ 1 h 97"/>
                  <a:gd name="T80" fmla="*/ 17 w 946"/>
                  <a:gd name="T81" fmla="*/ 1 h 97"/>
                  <a:gd name="T82" fmla="*/ 17 w 946"/>
                  <a:gd name="T83" fmla="*/ 1 h 97"/>
                  <a:gd name="T84" fmla="*/ 17 w 946"/>
                  <a:gd name="T85" fmla="*/ 1 h 97"/>
                  <a:gd name="T86" fmla="*/ 16 w 946"/>
                  <a:gd name="T87" fmla="*/ 1 h 97"/>
                  <a:gd name="T88" fmla="*/ 16 w 946"/>
                  <a:gd name="T89" fmla="*/ 0 h 97"/>
                  <a:gd name="T90" fmla="*/ 15 w 946"/>
                  <a:gd name="T91" fmla="*/ 0 h 97"/>
                  <a:gd name="T92" fmla="*/ 15 w 946"/>
                  <a:gd name="T93" fmla="*/ 0 h 97"/>
                  <a:gd name="T94" fmla="*/ 14 w 946"/>
                  <a:gd name="T95" fmla="*/ 0 h 97"/>
                  <a:gd name="T96" fmla="*/ 12 w 946"/>
                  <a:gd name="T97" fmla="*/ 0 h 97"/>
                  <a:gd name="T98" fmla="*/ 9 w 946"/>
                  <a:gd name="T99" fmla="*/ 0 h 97"/>
                  <a:gd name="T100" fmla="*/ 6 w 946"/>
                  <a:gd name="T101" fmla="*/ 0 h 97"/>
                  <a:gd name="T102" fmla="*/ 3 w 946"/>
                  <a:gd name="T103" fmla="*/ 0 h 97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0" t="0" r="r" b="b"/>
                <a:pathLst>
                  <a:path w="946" h="97">
                    <a:moveTo>
                      <a:pt x="0" y="0"/>
                    </a:moveTo>
                    <a:lnTo>
                      <a:pt x="0" y="16"/>
                    </a:lnTo>
                    <a:lnTo>
                      <a:pt x="96" y="17"/>
                    </a:lnTo>
                    <a:lnTo>
                      <a:pt x="143" y="18"/>
                    </a:lnTo>
                    <a:lnTo>
                      <a:pt x="189" y="19"/>
                    </a:lnTo>
                    <a:lnTo>
                      <a:pt x="234" y="22"/>
                    </a:lnTo>
                    <a:lnTo>
                      <a:pt x="277" y="24"/>
                    </a:lnTo>
                    <a:lnTo>
                      <a:pt x="317" y="27"/>
                    </a:lnTo>
                    <a:lnTo>
                      <a:pt x="355" y="30"/>
                    </a:lnTo>
                    <a:lnTo>
                      <a:pt x="390" y="32"/>
                    </a:lnTo>
                    <a:lnTo>
                      <a:pt x="421" y="36"/>
                    </a:lnTo>
                    <a:lnTo>
                      <a:pt x="435" y="37"/>
                    </a:lnTo>
                    <a:lnTo>
                      <a:pt x="449" y="39"/>
                    </a:lnTo>
                    <a:lnTo>
                      <a:pt x="462" y="41"/>
                    </a:lnTo>
                    <a:lnTo>
                      <a:pt x="473" y="42"/>
                    </a:lnTo>
                    <a:lnTo>
                      <a:pt x="483" y="44"/>
                    </a:lnTo>
                    <a:lnTo>
                      <a:pt x="483" y="36"/>
                    </a:lnTo>
                    <a:lnTo>
                      <a:pt x="480" y="44"/>
                    </a:lnTo>
                    <a:lnTo>
                      <a:pt x="489" y="45"/>
                    </a:lnTo>
                    <a:lnTo>
                      <a:pt x="496" y="47"/>
                    </a:lnTo>
                    <a:lnTo>
                      <a:pt x="502" y="49"/>
                    </a:lnTo>
                    <a:lnTo>
                      <a:pt x="507" y="51"/>
                    </a:lnTo>
                    <a:lnTo>
                      <a:pt x="511" y="53"/>
                    </a:lnTo>
                    <a:lnTo>
                      <a:pt x="514" y="45"/>
                    </a:lnTo>
                    <a:lnTo>
                      <a:pt x="509" y="51"/>
                    </a:lnTo>
                    <a:lnTo>
                      <a:pt x="511" y="53"/>
                    </a:lnTo>
                    <a:lnTo>
                      <a:pt x="516" y="47"/>
                    </a:lnTo>
                    <a:lnTo>
                      <a:pt x="509" y="50"/>
                    </a:lnTo>
                    <a:lnTo>
                      <a:pt x="508" y="47"/>
                    </a:lnTo>
                    <a:lnTo>
                      <a:pt x="509" y="49"/>
                    </a:lnTo>
                    <a:lnTo>
                      <a:pt x="510" y="51"/>
                    </a:lnTo>
                    <a:lnTo>
                      <a:pt x="510" y="54"/>
                    </a:lnTo>
                    <a:lnTo>
                      <a:pt x="512" y="56"/>
                    </a:lnTo>
                    <a:lnTo>
                      <a:pt x="514" y="58"/>
                    </a:lnTo>
                    <a:lnTo>
                      <a:pt x="516" y="60"/>
                    </a:lnTo>
                    <a:lnTo>
                      <a:pt x="519" y="62"/>
                    </a:lnTo>
                    <a:lnTo>
                      <a:pt x="523" y="63"/>
                    </a:lnTo>
                    <a:lnTo>
                      <a:pt x="528" y="65"/>
                    </a:lnTo>
                    <a:lnTo>
                      <a:pt x="534" y="67"/>
                    </a:lnTo>
                    <a:lnTo>
                      <a:pt x="549" y="70"/>
                    </a:lnTo>
                    <a:lnTo>
                      <a:pt x="552" y="70"/>
                    </a:lnTo>
                    <a:lnTo>
                      <a:pt x="571" y="73"/>
                    </a:lnTo>
                    <a:lnTo>
                      <a:pt x="593" y="77"/>
                    </a:lnTo>
                    <a:lnTo>
                      <a:pt x="618" y="79"/>
                    </a:lnTo>
                    <a:lnTo>
                      <a:pt x="646" y="82"/>
                    </a:lnTo>
                    <a:lnTo>
                      <a:pt x="678" y="85"/>
                    </a:lnTo>
                    <a:lnTo>
                      <a:pt x="711" y="87"/>
                    </a:lnTo>
                    <a:lnTo>
                      <a:pt x="746" y="90"/>
                    </a:lnTo>
                    <a:lnTo>
                      <a:pt x="783" y="92"/>
                    </a:lnTo>
                    <a:lnTo>
                      <a:pt x="822" y="93"/>
                    </a:lnTo>
                    <a:lnTo>
                      <a:pt x="862" y="95"/>
                    </a:lnTo>
                    <a:lnTo>
                      <a:pt x="903" y="96"/>
                    </a:lnTo>
                    <a:lnTo>
                      <a:pt x="946" y="97"/>
                    </a:lnTo>
                    <a:lnTo>
                      <a:pt x="946" y="81"/>
                    </a:lnTo>
                    <a:lnTo>
                      <a:pt x="903" y="80"/>
                    </a:lnTo>
                    <a:lnTo>
                      <a:pt x="862" y="79"/>
                    </a:lnTo>
                    <a:lnTo>
                      <a:pt x="822" y="77"/>
                    </a:lnTo>
                    <a:lnTo>
                      <a:pt x="783" y="76"/>
                    </a:lnTo>
                    <a:lnTo>
                      <a:pt x="746" y="74"/>
                    </a:lnTo>
                    <a:lnTo>
                      <a:pt x="711" y="71"/>
                    </a:lnTo>
                    <a:lnTo>
                      <a:pt x="678" y="69"/>
                    </a:lnTo>
                    <a:lnTo>
                      <a:pt x="646" y="66"/>
                    </a:lnTo>
                    <a:lnTo>
                      <a:pt x="618" y="63"/>
                    </a:lnTo>
                    <a:lnTo>
                      <a:pt x="593" y="61"/>
                    </a:lnTo>
                    <a:lnTo>
                      <a:pt x="571" y="57"/>
                    </a:lnTo>
                    <a:lnTo>
                      <a:pt x="552" y="54"/>
                    </a:lnTo>
                    <a:lnTo>
                      <a:pt x="552" y="62"/>
                    </a:lnTo>
                    <a:lnTo>
                      <a:pt x="555" y="55"/>
                    </a:lnTo>
                    <a:lnTo>
                      <a:pt x="540" y="52"/>
                    </a:lnTo>
                    <a:lnTo>
                      <a:pt x="534" y="50"/>
                    </a:lnTo>
                    <a:lnTo>
                      <a:pt x="529" y="48"/>
                    </a:lnTo>
                    <a:lnTo>
                      <a:pt x="525" y="47"/>
                    </a:lnTo>
                    <a:lnTo>
                      <a:pt x="522" y="45"/>
                    </a:lnTo>
                    <a:lnTo>
                      <a:pt x="519" y="52"/>
                    </a:lnTo>
                    <a:lnTo>
                      <a:pt x="525" y="47"/>
                    </a:lnTo>
                    <a:lnTo>
                      <a:pt x="523" y="45"/>
                    </a:lnTo>
                    <a:lnTo>
                      <a:pt x="525" y="48"/>
                    </a:lnTo>
                    <a:lnTo>
                      <a:pt x="518" y="51"/>
                    </a:lnTo>
                    <a:lnTo>
                      <a:pt x="526" y="51"/>
                    </a:lnTo>
                    <a:lnTo>
                      <a:pt x="525" y="49"/>
                    </a:lnTo>
                    <a:lnTo>
                      <a:pt x="524" y="47"/>
                    </a:lnTo>
                    <a:lnTo>
                      <a:pt x="524" y="44"/>
                    </a:lnTo>
                    <a:lnTo>
                      <a:pt x="522" y="42"/>
                    </a:lnTo>
                    <a:lnTo>
                      <a:pt x="520" y="40"/>
                    </a:lnTo>
                    <a:lnTo>
                      <a:pt x="517" y="38"/>
                    </a:lnTo>
                    <a:lnTo>
                      <a:pt x="513" y="36"/>
                    </a:lnTo>
                    <a:lnTo>
                      <a:pt x="508" y="34"/>
                    </a:lnTo>
                    <a:lnTo>
                      <a:pt x="502" y="32"/>
                    </a:lnTo>
                    <a:lnTo>
                      <a:pt x="495" y="30"/>
                    </a:lnTo>
                    <a:lnTo>
                      <a:pt x="486" y="29"/>
                    </a:lnTo>
                    <a:lnTo>
                      <a:pt x="483" y="28"/>
                    </a:lnTo>
                    <a:lnTo>
                      <a:pt x="473" y="26"/>
                    </a:lnTo>
                    <a:lnTo>
                      <a:pt x="462" y="25"/>
                    </a:lnTo>
                    <a:lnTo>
                      <a:pt x="449" y="23"/>
                    </a:lnTo>
                    <a:lnTo>
                      <a:pt x="435" y="21"/>
                    </a:lnTo>
                    <a:lnTo>
                      <a:pt x="421" y="19"/>
                    </a:lnTo>
                    <a:lnTo>
                      <a:pt x="390" y="15"/>
                    </a:lnTo>
                    <a:lnTo>
                      <a:pt x="355" y="13"/>
                    </a:lnTo>
                    <a:lnTo>
                      <a:pt x="317" y="10"/>
                    </a:lnTo>
                    <a:lnTo>
                      <a:pt x="277" y="7"/>
                    </a:lnTo>
                    <a:lnTo>
                      <a:pt x="234" y="5"/>
                    </a:lnTo>
                    <a:lnTo>
                      <a:pt x="189" y="3"/>
                    </a:lnTo>
                    <a:lnTo>
                      <a:pt x="143" y="2"/>
                    </a:lnTo>
                    <a:lnTo>
                      <a:pt x="96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9" name="Freeform 254"/>
              <p:cNvSpPr>
                <a:spLocks/>
              </p:cNvSpPr>
              <p:nvPr/>
            </p:nvSpPr>
            <p:spPr bwMode="auto">
              <a:xfrm>
                <a:off x="3815" y="3475"/>
                <a:ext cx="44" cy="44"/>
              </a:xfrm>
              <a:custGeom>
                <a:avLst/>
                <a:gdLst>
                  <a:gd name="T0" fmla="*/ 0 w 88"/>
                  <a:gd name="T1" fmla="*/ 3 h 88"/>
                  <a:gd name="T2" fmla="*/ 3 w 88"/>
                  <a:gd name="T3" fmla="*/ 2 h 88"/>
                  <a:gd name="T4" fmla="*/ 1 w 88"/>
                  <a:gd name="T5" fmla="*/ 0 h 88"/>
                  <a:gd name="T6" fmla="*/ 0 w 88"/>
                  <a:gd name="T7" fmla="*/ 3 h 8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88">
                    <a:moveTo>
                      <a:pt x="0" y="88"/>
                    </a:moveTo>
                    <a:lnTo>
                      <a:pt x="88" y="46"/>
                    </a:lnTo>
                    <a:lnTo>
                      <a:pt x="1" y="0"/>
                    </a:lnTo>
                    <a:lnTo>
                      <a:pt x="0" y="88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3574" name="Group 258"/>
            <p:cNvGrpSpPr>
              <a:grpSpLocks/>
            </p:cNvGrpSpPr>
            <p:nvPr/>
          </p:nvGrpSpPr>
          <p:grpSpPr bwMode="auto">
            <a:xfrm>
              <a:off x="3310" y="3598"/>
              <a:ext cx="549" cy="161"/>
              <a:chOff x="3310" y="3598"/>
              <a:chExt cx="549" cy="161"/>
            </a:xfrm>
          </p:grpSpPr>
          <p:sp>
            <p:nvSpPr>
              <p:cNvPr id="23916" name="Freeform 256"/>
              <p:cNvSpPr>
                <a:spLocks/>
              </p:cNvSpPr>
              <p:nvPr/>
            </p:nvSpPr>
            <p:spPr bwMode="auto">
              <a:xfrm>
                <a:off x="3310" y="3598"/>
                <a:ext cx="506" cy="143"/>
              </a:xfrm>
              <a:custGeom>
                <a:avLst/>
                <a:gdLst>
                  <a:gd name="T0" fmla="*/ 1 w 1012"/>
                  <a:gd name="T1" fmla="*/ 4 h 288"/>
                  <a:gd name="T2" fmla="*/ 1 w 1012"/>
                  <a:gd name="T3" fmla="*/ 3 h 288"/>
                  <a:gd name="T4" fmla="*/ 1 w 1012"/>
                  <a:gd name="T5" fmla="*/ 3 h 288"/>
                  <a:gd name="T6" fmla="*/ 3 w 1012"/>
                  <a:gd name="T7" fmla="*/ 2 h 288"/>
                  <a:gd name="T8" fmla="*/ 3 w 1012"/>
                  <a:gd name="T9" fmla="*/ 2 h 288"/>
                  <a:gd name="T10" fmla="*/ 5 w 1012"/>
                  <a:gd name="T11" fmla="*/ 1 h 288"/>
                  <a:gd name="T12" fmla="*/ 6 w 1012"/>
                  <a:gd name="T13" fmla="*/ 0 h 288"/>
                  <a:gd name="T14" fmla="*/ 8 w 1012"/>
                  <a:gd name="T15" fmla="*/ 0 h 288"/>
                  <a:gd name="T16" fmla="*/ 11 w 1012"/>
                  <a:gd name="T17" fmla="*/ 0 h 288"/>
                  <a:gd name="T18" fmla="*/ 13 w 1012"/>
                  <a:gd name="T19" fmla="*/ 0 h 288"/>
                  <a:gd name="T20" fmla="*/ 14 w 1012"/>
                  <a:gd name="T21" fmla="*/ 1 h 288"/>
                  <a:gd name="T22" fmla="*/ 16 w 1012"/>
                  <a:gd name="T23" fmla="*/ 1 h 288"/>
                  <a:gd name="T24" fmla="*/ 17 w 1012"/>
                  <a:gd name="T25" fmla="*/ 2 h 288"/>
                  <a:gd name="T26" fmla="*/ 18 w 1012"/>
                  <a:gd name="T27" fmla="*/ 3 h 288"/>
                  <a:gd name="T28" fmla="*/ 18 w 1012"/>
                  <a:gd name="T29" fmla="*/ 3 h 288"/>
                  <a:gd name="T30" fmla="*/ 19 w 1012"/>
                  <a:gd name="T31" fmla="*/ 4 h 288"/>
                  <a:gd name="T32" fmla="*/ 18 w 1012"/>
                  <a:gd name="T33" fmla="*/ 4 h 288"/>
                  <a:gd name="T34" fmla="*/ 19 w 1012"/>
                  <a:gd name="T35" fmla="*/ 5 h 288"/>
                  <a:gd name="T36" fmla="*/ 19 w 1012"/>
                  <a:gd name="T37" fmla="*/ 5 h 288"/>
                  <a:gd name="T38" fmla="*/ 20 w 1012"/>
                  <a:gd name="T39" fmla="*/ 6 h 288"/>
                  <a:gd name="T40" fmla="*/ 22 w 1012"/>
                  <a:gd name="T41" fmla="*/ 7 h 288"/>
                  <a:gd name="T42" fmla="*/ 25 w 1012"/>
                  <a:gd name="T43" fmla="*/ 7 h 288"/>
                  <a:gd name="T44" fmla="*/ 27 w 1012"/>
                  <a:gd name="T45" fmla="*/ 8 h 288"/>
                  <a:gd name="T46" fmla="*/ 31 w 1012"/>
                  <a:gd name="T47" fmla="*/ 8 h 288"/>
                  <a:gd name="T48" fmla="*/ 31 w 1012"/>
                  <a:gd name="T49" fmla="*/ 8 h 288"/>
                  <a:gd name="T50" fmla="*/ 27 w 1012"/>
                  <a:gd name="T51" fmla="*/ 7 h 288"/>
                  <a:gd name="T52" fmla="*/ 26 w 1012"/>
                  <a:gd name="T53" fmla="*/ 7 h 288"/>
                  <a:gd name="T54" fmla="*/ 23 w 1012"/>
                  <a:gd name="T55" fmla="*/ 6 h 288"/>
                  <a:gd name="T56" fmla="*/ 20 w 1012"/>
                  <a:gd name="T57" fmla="*/ 6 h 288"/>
                  <a:gd name="T58" fmla="*/ 20 w 1012"/>
                  <a:gd name="T59" fmla="*/ 5 h 288"/>
                  <a:gd name="T60" fmla="*/ 19 w 1012"/>
                  <a:gd name="T61" fmla="*/ 5 h 288"/>
                  <a:gd name="T62" fmla="*/ 19 w 1012"/>
                  <a:gd name="T63" fmla="*/ 4 h 288"/>
                  <a:gd name="T64" fmla="*/ 19 w 1012"/>
                  <a:gd name="T65" fmla="*/ 4 h 288"/>
                  <a:gd name="T66" fmla="*/ 19 w 1012"/>
                  <a:gd name="T67" fmla="*/ 4 h 288"/>
                  <a:gd name="T68" fmla="*/ 18 w 1012"/>
                  <a:gd name="T69" fmla="*/ 3 h 288"/>
                  <a:gd name="T70" fmla="*/ 18 w 1012"/>
                  <a:gd name="T71" fmla="*/ 2 h 288"/>
                  <a:gd name="T72" fmla="*/ 17 w 1012"/>
                  <a:gd name="T73" fmla="*/ 1 h 288"/>
                  <a:gd name="T74" fmla="*/ 15 w 1012"/>
                  <a:gd name="T75" fmla="*/ 0 h 288"/>
                  <a:gd name="T76" fmla="*/ 13 w 1012"/>
                  <a:gd name="T77" fmla="*/ 0 h 288"/>
                  <a:gd name="T78" fmla="*/ 11 w 1012"/>
                  <a:gd name="T79" fmla="*/ 0 h 288"/>
                  <a:gd name="T80" fmla="*/ 8 w 1012"/>
                  <a:gd name="T81" fmla="*/ 0 h 288"/>
                  <a:gd name="T82" fmla="*/ 6 w 1012"/>
                  <a:gd name="T83" fmla="*/ 0 h 288"/>
                  <a:gd name="T84" fmla="*/ 4 w 1012"/>
                  <a:gd name="T85" fmla="*/ 1 h 288"/>
                  <a:gd name="T86" fmla="*/ 2 w 1012"/>
                  <a:gd name="T87" fmla="*/ 2 h 288"/>
                  <a:gd name="T88" fmla="*/ 1 w 1012"/>
                  <a:gd name="T89" fmla="*/ 2 h 288"/>
                  <a:gd name="T90" fmla="*/ 1 w 1012"/>
                  <a:gd name="T91" fmla="*/ 3 h 288"/>
                  <a:gd name="T92" fmla="*/ 1 w 1012"/>
                  <a:gd name="T93" fmla="*/ 4 h 2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0" t="0" r="r" b="b"/>
                <a:pathLst>
                  <a:path w="1012" h="288">
                    <a:moveTo>
                      <a:pt x="0" y="145"/>
                    </a:moveTo>
                    <a:lnTo>
                      <a:pt x="16" y="145"/>
                    </a:lnTo>
                    <a:lnTo>
                      <a:pt x="18" y="132"/>
                    </a:lnTo>
                    <a:lnTo>
                      <a:pt x="10" y="132"/>
                    </a:lnTo>
                    <a:lnTo>
                      <a:pt x="17" y="135"/>
                    </a:lnTo>
                    <a:lnTo>
                      <a:pt x="22" y="123"/>
                    </a:lnTo>
                    <a:lnTo>
                      <a:pt x="31" y="110"/>
                    </a:lnTo>
                    <a:lnTo>
                      <a:pt x="22" y="107"/>
                    </a:lnTo>
                    <a:lnTo>
                      <a:pt x="29" y="113"/>
                    </a:lnTo>
                    <a:lnTo>
                      <a:pt x="39" y="101"/>
                    </a:lnTo>
                    <a:lnTo>
                      <a:pt x="52" y="89"/>
                    </a:lnTo>
                    <a:lnTo>
                      <a:pt x="67" y="78"/>
                    </a:lnTo>
                    <a:lnTo>
                      <a:pt x="62" y="72"/>
                    </a:lnTo>
                    <a:lnTo>
                      <a:pt x="65" y="80"/>
                    </a:lnTo>
                    <a:lnTo>
                      <a:pt x="82" y="69"/>
                    </a:lnTo>
                    <a:lnTo>
                      <a:pt x="101" y="59"/>
                    </a:lnTo>
                    <a:lnTo>
                      <a:pt x="122" y="50"/>
                    </a:lnTo>
                    <a:lnTo>
                      <a:pt x="144" y="42"/>
                    </a:lnTo>
                    <a:lnTo>
                      <a:pt x="168" y="34"/>
                    </a:lnTo>
                    <a:lnTo>
                      <a:pt x="193" y="28"/>
                    </a:lnTo>
                    <a:lnTo>
                      <a:pt x="190" y="21"/>
                    </a:lnTo>
                    <a:lnTo>
                      <a:pt x="190" y="29"/>
                    </a:lnTo>
                    <a:lnTo>
                      <a:pt x="215" y="24"/>
                    </a:lnTo>
                    <a:lnTo>
                      <a:pt x="241" y="20"/>
                    </a:lnTo>
                    <a:lnTo>
                      <a:pt x="268" y="18"/>
                    </a:lnTo>
                    <a:lnTo>
                      <a:pt x="295" y="17"/>
                    </a:lnTo>
                    <a:lnTo>
                      <a:pt x="322" y="18"/>
                    </a:lnTo>
                    <a:lnTo>
                      <a:pt x="348" y="20"/>
                    </a:lnTo>
                    <a:lnTo>
                      <a:pt x="375" y="24"/>
                    </a:lnTo>
                    <a:lnTo>
                      <a:pt x="400" y="29"/>
                    </a:lnTo>
                    <a:lnTo>
                      <a:pt x="400" y="21"/>
                    </a:lnTo>
                    <a:lnTo>
                      <a:pt x="397" y="28"/>
                    </a:lnTo>
                    <a:lnTo>
                      <a:pt x="422" y="34"/>
                    </a:lnTo>
                    <a:lnTo>
                      <a:pt x="445" y="42"/>
                    </a:lnTo>
                    <a:lnTo>
                      <a:pt x="468" y="50"/>
                    </a:lnTo>
                    <a:lnTo>
                      <a:pt x="489" y="59"/>
                    </a:lnTo>
                    <a:lnTo>
                      <a:pt x="509" y="69"/>
                    </a:lnTo>
                    <a:lnTo>
                      <a:pt x="526" y="80"/>
                    </a:lnTo>
                    <a:lnTo>
                      <a:pt x="529" y="72"/>
                    </a:lnTo>
                    <a:lnTo>
                      <a:pt x="524" y="78"/>
                    </a:lnTo>
                    <a:lnTo>
                      <a:pt x="539" y="89"/>
                    </a:lnTo>
                    <a:lnTo>
                      <a:pt x="552" y="101"/>
                    </a:lnTo>
                    <a:lnTo>
                      <a:pt x="562" y="113"/>
                    </a:lnTo>
                    <a:lnTo>
                      <a:pt x="568" y="108"/>
                    </a:lnTo>
                    <a:lnTo>
                      <a:pt x="560" y="111"/>
                    </a:lnTo>
                    <a:lnTo>
                      <a:pt x="568" y="123"/>
                    </a:lnTo>
                    <a:lnTo>
                      <a:pt x="573" y="136"/>
                    </a:lnTo>
                    <a:lnTo>
                      <a:pt x="580" y="133"/>
                    </a:lnTo>
                    <a:lnTo>
                      <a:pt x="572" y="133"/>
                    </a:lnTo>
                    <a:lnTo>
                      <a:pt x="574" y="146"/>
                    </a:lnTo>
                    <a:lnTo>
                      <a:pt x="575" y="152"/>
                    </a:lnTo>
                    <a:lnTo>
                      <a:pt x="575" y="155"/>
                    </a:lnTo>
                    <a:lnTo>
                      <a:pt x="577" y="160"/>
                    </a:lnTo>
                    <a:lnTo>
                      <a:pt x="580" y="166"/>
                    </a:lnTo>
                    <a:lnTo>
                      <a:pt x="582" y="168"/>
                    </a:lnTo>
                    <a:lnTo>
                      <a:pt x="586" y="174"/>
                    </a:lnTo>
                    <a:lnTo>
                      <a:pt x="591" y="179"/>
                    </a:lnTo>
                    <a:lnTo>
                      <a:pt x="597" y="185"/>
                    </a:lnTo>
                    <a:lnTo>
                      <a:pt x="612" y="196"/>
                    </a:lnTo>
                    <a:lnTo>
                      <a:pt x="614" y="198"/>
                    </a:lnTo>
                    <a:lnTo>
                      <a:pt x="633" y="208"/>
                    </a:lnTo>
                    <a:lnTo>
                      <a:pt x="655" y="219"/>
                    </a:lnTo>
                    <a:lnTo>
                      <a:pt x="680" y="228"/>
                    </a:lnTo>
                    <a:lnTo>
                      <a:pt x="708" y="238"/>
                    </a:lnTo>
                    <a:lnTo>
                      <a:pt x="739" y="246"/>
                    </a:lnTo>
                    <a:lnTo>
                      <a:pt x="773" y="255"/>
                    </a:lnTo>
                    <a:lnTo>
                      <a:pt x="808" y="262"/>
                    </a:lnTo>
                    <a:lnTo>
                      <a:pt x="811" y="263"/>
                    </a:lnTo>
                    <a:lnTo>
                      <a:pt x="848" y="269"/>
                    </a:lnTo>
                    <a:lnTo>
                      <a:pt x="887" y="275"/>
                    </a:lnTo>
                    <a:lnTo>
                      <a:pt x="927" y="281"/>
                    </a:lnTo>
                    <a:lnTo>
                      <a:pt x="968" y="285"/>
                    </a:lnTo>
                    <a:lnTo>
                      <a:pt x="1011" y="288"/>
                    </a:lnTo>
                    <a:lnTo>
                      <a:pt x="1012" y="271"/>
                    </a:lnTo>
                    <a:lnTo>
                      <a:pt x="968" y="268"/>
                    </a:lnTo>
                    <a:lnTo>
                      <a:pt x="927" y="264"/>
                    </a:lnTo>
                    <a:lnTo>
                      <a:pt x="887" y="259"/>
                    </a:lnTo>
                    <a:lnTo>
                      <a:pt x="848" y="253"/>
                    </a:lnTo>
                    <a:lnTo>
                      <a:pt x="811" y="247"/>
                    </a:lnTo>
                    <a:lnTo>
                      <a:pt x="811" y="255"/>
                    </a:lnTo>
                    <a:lnTo>
                      <a:pt x="814" y="247"/>
                    </a:lnTo>
                    <a:lnTo>
                      <a:pt x="779" y="240"/>
                    </a:lnTo>
                    <a:lnTo>
                      <a:pt x="746" y="231"/>
                    </a:lnTo>
                    <a:lnTo>
                      <a:pt x="714" y="223"/>
                    </a:lnTo>
                    <a:lnTo>
                      <a:pt x="686" y="213"/>
                    </a:lnTo>
                    <a:lnTo>
                      <a:pt x="661" y="204"/>
                    </a:lnTo>
                    <a:lnTo>
                      <a:pt x="639" y="193"/>
                    </a:lnTo>
                    <a:lnTo>
                      <a:pt x="620" y="183"/>
                    </a:lnTo>
                    <a:lnTo>
                      <a:pt x="617" y="190"/>
                    </a:lnTo>
                    <a:lnTo>
                      <a:pt x="623" y="185"/>
                    </a:lnTo>
                    <a:lnTo>
                      <a:pt x="608" y="174"/>
                    </a:lnTo>
                    <a:lnTo>
                      <a:pt x="602" y="168"/>
                    </a:lnTo>
                    <a:lnTo>
                      <a:pt x="597" y="163"/>
                    </a:lnTo>
                    <a:lnTo>
                      <a:pt x="593" y="157"/>
                    </a:lnTo>
                    <a:lnTo>
                      <a:pt x="587" y="163"/>
                    </a:lnTo>
                    <a:lnTo>
                      <a:pt x="595" y="160"/>
                    </a:lnTo>
                    <a:lnTo>
                      <a:pt x="592" y="154"/>
                    </a:lnTo>
                    <a:lnTo>
                      <a:pt x="590" y="149"/>
                    </a:lnTo>
                    <a:lnTo>
                      <a:pt x="583" y="152"/>
                    </a:lnTo>
                    <a:lnTo>
                      <a:pt x="591" y="152"/>
                    </a:lnTo>
                    <a:lnTo>
                      <a:pt x="590" y="146"/>
                    </a:lnTo>
                    <a:lnTo>
                      <a:pt x="588" y="133"/>
                    </a:lnTo>
                    <a:lnTo>
                      <a:pt x="588" y="130"/>
                    </a:lnTo>
                    <a:lnTo>
                      <a:pt x="583" y="117"/>
                    </a:lnTo>
                    <a:lnTo>
                      <a:pt x="575" y="105"/>
                    </a:lnTo>
                    <a:lnTo>
                      <a:pt x="573" y="102"/>
                    </a:lnTo>
                    <a:lnTo>
                      <a:pt x="563" y="90"/>
                    </a:lnTo>
                    <a:lnTo>
                      <a:pt x="550" y="78"/>
                    </a:lnTo>
                    <a:lnTo>
                      <a:pt x="535" y="67"/>
                    </a:lnTo>
                    <a:lnTo>
                      <a:pt x="532" y="65"/>
                    </a:lnTo>
                    <a:lnTo>
                      <a:pt x="515" y="54"/>
                    </a:lnTo>
                    <a:lnTo>
                      <a:pt x="495" y="44"/>
                    </a:lnTo>
                    <a:lnTo>
                      <a:pt x="474" y="35"/>
                    </a:lnTo>
                    <a:lnTo>
                      <a:pt x="451" y="27"/>
                    </a:lnTo>
                    <a:lnTo>
                      <a:pt x="428" y="19"/>
                    </a:lnTo>
                    <a:lnTo>
                      <a:pt x="403" y="13"/>
                    </a:lnTo>
                    <a:lnTo>
                      <a:pt x="400" y="13"/>
                    </a:lnTo>
                    <a:lnTo>
                      <a:pt x="375" y="8"/>
                    </a:lnTo>
                    <a:lnTo>
                      <a:pt x="348" y="3"/>
                    </a:lnTo>
                    <a:lnTo>
                      <a:pt x="322" y="1"/>
                    </a:lnTo>
                    <a:lnTo>
                      <a:pt x="295" y="0"/>
                    </a:lnTo>
                    <a:lnTo>
                      <a:pt x="268" y="1"/>
                    </a:lnTo>
                    <a:lnTo>
                      <a:pt x="241" y="3"/>
                    </a:lnTo>
                    <a:lnTo>
                      <a:pt x="215" y="8"/>
                    </a:lnTo>
                    <a:lnTo>
                      <a:pt x="190" y="13"/>
                    </a:lnTo>
                    <a:lnTo>
                      <a:pt x="187" y="13"/>
                    </a:lnTo>
                    <a:lnTo>
                      <a:pt x="162" y="19"/>
                    </a:lnTo>
                    <a:lnTo>
                      <a:pt x="138" y="27"/>
                    </a:lnTo>
                    <a:lnTo>
                      <a:pt x="116" y="35"/>
                    </a:lnTo>
                    <a:lnTo>
                      <a:pt x="95" y="44"/>
                    </a:lnTo>
                    <a:lnTo>
                      <a:pt x="76" y="54"/>
                    </a:lnTo>
                    <a:lnTo>
                      <a:pt x="59" y="65"/>
                    </a:lnTo>
                    <a:lnTo>
                      <a:pt x="56" y="67"/>
                    </a:lnTo>
                    <a:lnTo>
                      <a:pt x="41" y="78"/>
                    </a:lnTo>
                    <a:lnTo>
                      <a:pt x="28" y="90"/>
                    </a:lnTo>
                    <a:lnTo>
                      <a:pt x="17" y="102"/>
                    </a:lnTo>
                    <a:lnTo>
                      <a:pt x="15" y="104"/>
                    </a:lnTo>
                    <a:lnTo>
                      <a:pt x="7" y="117"/>
                    </a:lnTo>
                    <a:lnTo>
                      <a:pt x="2" y="129"/>
                    </a:lnTo>
                    <a:lnTo>
                      <a:pt x="2" y="132"/>
                    </a:lnTo>
                    <a:lnTo>
                      <a:pt x="0" y="14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917" name="Freeform 257"/>
              <p:cNvSpPr>
                <a:spLocks/>
              </p:cNvSpPr>
              <p:nvPr/>
            </p:nvSpPr>
            <p:spPr bwMode="auto">
              <a:xfrm>
                <a:off x="3815" y="3715"/>
                <a:ext cx="44" cy="44"/>
              </a:xfrm>
              <a:custGeom>
                <a:avLst/>
                <a:gdLst>
                  <a:gd name="T0" fmla="*/ 0 w 89"/>
                  <a:gd name="T1" fmla="*/ 2 h 89"/>
                  <a:gd name="T2" fmla="*/ 2 w 89"/>
                  <a:gd name="T3" fmla="*/ 1 h 89"/>
                  <a:gd name="T4" fmla="*/ 0 w 89"/>
                  <a:gd name="T5" fmla="*/ 0 h 89"/>
                  <a:gd name="T6" fmla="*/ 0 w 89"/>
                  <a:gd name="T7" fmla="*/ 2 h 8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9" h="89">
                    <a:moveTo>
                      <a:pt x="0" y="89"/>
                    </a:moveTo>
                    <a:lnTo>
                      <a:pt x="89" y="49"/>
                    </a:lnTo>
                    <a:lnTo>
                      <a:pt x="3" y="0"/>
                    </a:lnTo>
                    <a:lnTo>
                      <a:pt x="0" y="89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5" name="Rectangle 259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6" name="Rectangle 260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77" name="Group 263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14" name="Rectangle 261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5" name="Freeform 262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78" name="Rectangle 264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79" name="Rectangle 265"/>
            <p:cNvSpPr>
              <a:spLocks noChangeArrowheads="1"/>
            </p:cNvSpPr>
            <p:nvPr/>
          </p:nvSpPr>
          <p:spPr bwMode="auto">
            <a:xfrm>
              <a:off x="2839" y="3383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160</a:t>
              </a:r>
              <a:endParaRPr lang="en-US" altLang="en-US"/>
            </a:p>
          </p:txBody>
        </p:sp>
        <p:sp>
          <p:nvSpPr>
            <p:cNvPr id="23580" name="Rectangle 266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1" name="Rectangle 267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582" name="Rectangle 268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3" name="Rectangle 269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13" name="Freeform 271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5" name="Group 275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10" name="Rectangle 273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11" name="Freeform 274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6" name="Rectangle 276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88" name="Rectangle 278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0" name="Rectangle 280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1" name="Rectangle 281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592" name="Oval 282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3" name="Oval 283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4" name="Oval 284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5" name="Rectangle 285"/>
            <p:cNvSpPr>
              <a:spLocks noChangeArrowheads="1"/>
            </p:cNvSpPr>
            <p:nvPr/>
          </p:nvSpPr>
          <p:spPr bwMode="auto">
            <a:xfrm>
              <a:off x="3121" y="338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596" name="Rectangle 286"/>
            <p:cNvSpPr>
              <a:spLocks noChangeArrowheads="1"/>
            </p:cNvSpPr>
            <p:nvPr/>
          </p:nvSpPr>
          <p:spPr bwMode="auto">
            <a:xfrm>
              <a:off x="3177" y="340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597" name="Group 289"/>
            <p:cNvGrpSpPr>
              <a:grpSpLocks/>
            </p:cNvGrpSpPr>
            <p:nvPr/>
          </p:nvGrpSpPr>
          <p:grpSpPr bwMode="auto">
            <a:xfrm>
              <a:off x="2977" y="3412"/>
              <a:ext cx="144" cy="43"/>
              <a:chOff x="2977" y="3412"/>
              <a:chExt cx="144" cy="43"/>
            </a:xfrm>
          </p:grpSpPr>
          <p:sp>
            <p:nvSpPr>
              <p:cNvPr id="23908" name="Rectangle 287"/>
              <p:cNvSpPr>
                <a:spLocks noChangeArrowheads="1"/>
              </p:cNvSpPr>
              <p:nvPr/>
            </p:nvSpPr>
            <p:spPr bwMode="auto">
              <a:xfrm>
                <a:off x="2977" y="3429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9" name="Freeform 288"/>
              <p:cNvSpPr>
                <a:spLocks/>
              </p:cNvSpPr>
              <p:nvPr/>
            </p:nvSpPr>
            <p:spPr bwMode="auto">
              <a:xfrm>
                <a:off x="3094" y="3412"/>
                <a:ext cx="27" cy="43"/>
              </a:xfrm>
              <a:custGeom>
                <a:avLst/>
                <a:gdLst>
                  <a:gd name="T0" fmla="*/ 0 w 55"/>
                  <a:gd name="T1" fmla="*/ 2 h 87"/>
                  <a:gd name="T2" fmla="*/ 1 w 55"/>
                  <a:gd name="T3" fmla="*/ 1 h 87"/>
                  <a:gd name="T4" fmla="*/ 0 w 55"/>
                  <a:gd name="T5" fmla="*/ 0 h 87"/>
                  <a:gd name="T6" fmla="*/ 0 w 55"/>
                  <a:gd name="T7" fmla="*/ 2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98" name="Rectangle 290"/>
            <p:cNvSpPr>
              <a:spLocks noChangeArrowheads="1"/>
            </p:cNvSpPr>
            <p:nvPr/>
          </p:nvSpPr>
          <p:spPr bwMode="auto">
            <a:xfrm>
              <a:off x="2789" y="3365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0" name="Rectangle 292"/>
            <p:cNvSpPr>
              <a:spLocks noChangeArrowheads="1"/>
            </p:cNvSpPr>
            <p:nvPr/>
          </p:nvSpPr>
          <p:spPr bwMode="auto">
            <a:xfrm>
              <a:off x="3121" y="3505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1" name="Rectangle 293"/>
            <p:cNvSpPr>
              <a:spLocks noChangeArrowheads="1"/>
            </p:cNvSpPr>
            <p:nvPr/>
          </p:nvSpPr>
          <p:spPr bwMode="auto">
            <a:xfrm>
              <a:off x="3177" y="3525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sp>
          <p:nvSpPr>
            <p:cNvPr id="23602" name="Rectangle 294"/>
            <p:cNvSpPr>
              <a:spLocks noChangeArrowheads="1"/>
            </p:cNvSpPr>
            <p:nvPr/>
          </p:nvSpPr>
          <p:spPr bwMode="auto">
            <a:xfrm>
              <a:off x="3121" y="3626"/>
              <a:ext cx="290" cy="121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3" name="Rectangle 295"/>
            <p:cNvSpPr>
              <a:spLocks noChangeArrowheads="1"/>
            </p:cNvSpPr>
            <p:nvPr/>
          </p:nvSpPr>
          <p:spPr bwMode="auto">
            <a:xfrm>
              <a:off x="3177" y="3646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907" name="Freeform 297"/>
            <p:cNvSpPr>
              <a:spLocks/>
            </p:cNvSpPr>
            <p:nvPr/>
          </p:nvSpPr>
          <p:spPr bwMode="auto">
            <a:xfrm>
              <a:off x="3094" y="3532"/>
              <a:ext cx="27" cy="44"/>
            </a:xfrm>
            <a:custGeom>
              <a:avLst/>
              <a:gdLst>
                <a:gd name="T0" fmla="*/ 0 w 55"/>
                <a:gd name="T1" fmla="*/ 3 h 87"/>
                <a:gd name="T2" fmla="*/ 1 w 55"/>
                <a:gd name="T3" fmla="*/ 2 h 87"/>
                <a:gd name="T4" fmla="*/ 0 w 55"/>
                <a:gd name="T5" fmla="*/ 0 h 87"/>
                <a:gd name="T6" fmla="*/ 0 w 55"/>
                <a:gd name="T7" fmla="*/ 3 h 87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5" h="87">
                  <a:moveTo>
                    <a:pt x="0" y="87"/>
                  </a:moveTo>
                  <a:lnTo>
                    <a:pt x="55" y="43"/>
                  </a:lnTo>
                  <a:lnTo>
                    <a:pt x="0" y="0"/>
                  </a:lnTo>
                  <a:lnTo>
                    <a:pt x="0" y="87"/>
                  </a:lnTo>
                  <a:close/>
                </a:path>
              </a:pathLst>
            </a:custGeom>
            <a:solidFill>
              <a:srgbClr val="00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605" name="Group 301"/>
            <p:cNvGrpSpPr>
              <a:grpSpLocks/>
            </p:cNvGrpSpPr>
            <p:nvPr/>
          </p:nvGrpSpPr>
          <p:grpSpPr bwMode="auto">
            <a:xfrm>
              <a:off x="2977" y="3652"/>
              <a:ext cx="144" cy="44"/>
              <a:chOff x="2977" y="3652"/>
              <a:chExt cx="144" cy="44"/>
            </a:xfrm>
          </p:grpSpPr>
          <p:sp>
            <p:nvSpPr>
              <p:cNvPr id="23904" name="Rectangle 299"/>
              <p:cNvSpPr>
                <a:spLocks noChangeArrowheads="1"/>
              </p:cNvSpPr>
              <p:nvPr/>
            </p:nvSpPr>
            <p:spPr bwMode="auto">
              <a:xfrm>
                <a:off x="2977" y="3670"/>
                <a:ext cx="118" cy="8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5" name="Freeform 300"/>
              <p:cNvSpPr>
                <a:spLocks/>
              </p:cNvSpPr>
              <p:nvPr/>
            </p:nvSpPr>
            <p:spPr bwMode="auto">
              <a:xfrm>
                <a:off x="3094" y="3652"/>
                <a:ext cx="27" cy="44"/>
              </a:xfrm>
              <a:custGeom>
                <a:avLst/>
                <a:gdLst>
                  <a:gd name="T0" fmla="*/ 0 w 55"/>
                  <a:gd name="T1" fmla="*/ 3 h 87"/>
                  <a:gd name="T2" fmla="*/ 1 w 55"/>
                  <a:gd name="T3" fmla="*/ 2 h 87"/>
                  <a:gd name="T4" fmla="*/ 0 w 55"/>
                  <a:gd name="T5" fmla="*/ 0 h 87"/>
                  <a:gd name="T6" fmla="*/ 0 w 55"/>
                  <a:gd name="T7" fmla="*/ 3 h 8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5" h="87">
                    <a:moveTo>
                      <a:pt x="0" y="87"/>
                    </a:moveTo>
                    <a:lnTo>
                      <a:pt x="55" y="43"/>
                    </a:lnTo>
                    <a:lnTo>
                      <a:pt x="0" y="0"/>
                    </a:lnTo>
                    <a:lnTo>
                      <a:pt x="0" y="87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06" name="Rectangle 302"/>
            <p:cNvSpPr>
              <a:spLocks noChangeArrowheads="1"/>
            </p:cNvSpPr>
            <p:nvPr/>
          </p:nvSpPr>
          <p:spPr bwMode="auto">
            <a:xfrm>
              <a:off x="2784" y="3481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08" name="Rectangle 304"/>
            <p:cNvSpPr>
              <a:spLocks noChangeArrowheads="1"/>
            </p:cNvSpPr>
            <p:nvPr/>
          </p:nvSpPr>
          <p:spPr bwMode="auto">
            <a:xfrm>
              <a:off x="2784" y="3626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0" name="Rectangle 306"/>
            <p:cNvSpPr>
              <a:spLocks noChangeArrowheads="1"/>
            </p:cNvSpPr>
            <p:nvPr/>
          </p:nvSpPr>
          <p:spPr bwMode="auto">
            <a:xfrm>
              <a:off x="3121" y="3265"/>
              <a:ext cx="232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1" name="Rectangle 307"/>
            <p:cNvSpPr>
              <a:spLocks noChangeArrowheads="1"/>
            </p:cNvSpPr>
            <p:nvPr/>
          </p:nvSpPr>
          <p:spPr bwMode="auto">
            <a:xfrm>
              <a:off x="3172" y="3282"/>
              <a:ext cx="174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univ</a:t>
              </a:r>
              <a:endParaRPr lang="en-US" altLang="en-US"/>
            </a:p>
          </p:txBody>
        </p:sp>
        <p:sp>
          <p:nvSpPr>
            <p:cNvPr id="23612" name="Oval 308"/>
            <p:cNvSpPr>
              <a:spLocks noChangeArrowheads="1"/>
            </p:cNvSpPr>
            <p:nvPr/>
          </p:nvSpPr>
          <p:spPr bwMode="auto">
            <a:xfrm>
              <a:off x="3290" y="3433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3" name="Oval 309"/>
            <p:cNvSpPr>
              <a:spLocks noChangeArrowheads="1"/>
            </p:cNvSpPr>
            <p:nvPr/>
          </p:nvSpPr>
          <p:spPr bwMode="auto">
            <a:xfrm>
              <a:off x="3290" y="3554"/>
              <a:ext cx="49" cy="48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4" name="Oval 310"/>
            <p:cNvSpPr>
              <a:spLocks noChangeArrowheads="1"/>
            </p:cNvSpPr>
            <p:nvPr/>
          </p:nvSpPr>
          <p:spPr bwMode="auto">
            <a:xfrm>
              <a:off x="3290" y="3674"/>
              <a:ext cx="49" cy="49"/>
            </a:xfrm>
            <a:prstGeom prst="ellipse">
              <a:avLst/>
            </a:prstGeom>
            <a:solidFill>
              <a:srgbClr val="000066"/>
            </a:solidFill>
            <a:ln w="1270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5" name="Rectangle 311"/>
            <p:cNvSpPr>
              <a:spLocks noChangeArrowheads="1"/>
            </p:cNvSpPr>
            <p:nvPr/>
          </p:nvSpPr>
          <p:spPr bwMode="auto">
            <a:xfrm>
              <a:off x="3652" y="3120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16" name="Rectangle 312"/>
            <p:cNvSpPr>
              <a:spLocks noChangeArrowheads="1"/>
            </p:cNvSpPr>
            <p:nvPr/>
          </p:nvSpPr>
          <p:spPr bwMode="auto">
            <a:xfrm>
              <a:off x="3702" y="3137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cmu</a:t>
              </a:r>
              <a:endParaRPr lang="en-US" altLang="en-US"/>
            </a:p>
          </p:txBody>
        </p:sp>
        <p:grpSp>
          <p:nvGrpSpPr>
            <p:cNvPr id="23617" name="Group 323"/>
            <p:cNvGrpSpPr>
              <a:grpSpLocks/>
            </p:cNvGrpSpPr>
            <p:nvPr/>
          </p:nvGrpSpPr>
          <p:grpSpPr bwMode="auto">
            <a:xfrm>
              <a:off x="3869" y="3212"/>
              <a:ext cx="1446" cy="80"/>
              <a:chOff x="3869" y="3212"/>
              <a:chExt cx="1446" cy="80"/>
            </a:xfrm>
          </p:grpSpPr>
          <p:sp>
            <p:nvSpPr>
              <p:cNvPr id="23894" name="Rectangle 313"/>
              <p:cNvSpPr>
                <a:spLocks noChangeArrowheads="1"/>
              </p:cNvSpPr>
              <p:nvPr/>
            </p:nvSpPr>
            <p:spPr bwMode="auto">
              <a:xfrm>
                <a:off x="3869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5" name="Rectangle 314"/>
              <p:cNvSpPr>
                <a:spLocks noChangeArrowheads="1"/>
              </p:cNvSpPr>
              <p:nvPr/>
            </p:nvSpPr>
            <p:spPr bwMode="auto">
              <a:xfrm>
                <a:off x="4013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96" name="Rectangle 315"/>
              <p:cNvSpPr>
                <a:spLocks noChangeArrowheads="1"/>
              </p:cNvSpPr>
              <p:nvPr/>
            </p:nvSpPr>
            <p:spPr bwMode="auto">
              <a:xfrm>
                <a:off x="4158" y="3216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7" name="Rectangle 316"/>
              <p:cNvSpPr>
                <a:spLocks noChangeArrowheads="1"/>
              </p:cNvSpPr>
              <p:nvPr/>
            </p:nvSpPr>
            <p:spPr bwMode="auto">
              <a:xfrm>
                <a:off x="4302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</a:t>
                </a:r>
                <a:endParaRPr lang="en-US" altLang="en-US"/>
              </a:p>
            </p:txBody>
          </p:sp>
          <p:sp>
            <p:nvSpPr>
              <p:cNvPr id="23898" name="Rectangle 317"/>
              <p:cNvSpPr>
                <a:spLocks noChangeArrowheads="1"/>
              </p:cNvSpPr>
              <p:nvPr/>
            </p:nvSpPr>
            <p:spPr bwMode="auto">
              <a:xfrm>
                <a:off x="4447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9" name="Rectangle 318"/>
              <p:cNvSpPr>
                <a:spLocks noChangeArrowheads="1"/>
              </p:cNvSpPr>
              <p:nvPr/>
            </p:nvSpPr>
            <p:spPr bwMode="auto">
              <a:xfrm>
                <a:off x="4591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900" name="Rectangle 319"/>
              <p:cNvSpPr>
                <a:spLocks noChangeArrowheads="1"/>
              </p:cNvSpPr>
              <p:nvPr/>
            </p:nvSpPr>
            <p:spPr bwMode="auto">
              <a:xfrm>
                <a:off x="4736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1" name="Rectangle 320"/>
              <p:cNvSpPr>
                <a:spLocks noChangeArrowheads="1"/>
              </p:cNvSpPr>
              <p:nvPr/>
            </p:nvSpPr>
            <p:spPr bwMode="auto">
              <a:xfrm>
                <a:off x="4880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902" name="Rectangle 321"/>
              <p:cNvSpPr>
                <a:spLocks noChangeArrowheads="1"/>
              </p:cNvSpPr>
              <p:nvPr/>
            </p:nvSpPr>
            <p:spPr bwMode="auto">
              <a:xfrm>
                <a:off x="5025" y="3216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903" name="Rectangle 322"/>
              <p:cNvSpPr>
                <a:spLocks noChangeArrowheads="1"/>
              </p:cNvSpPr>
              <p:nvPr/>
            </p:nvSpPr>
            <p:spPr bwMode="auto">
              <a:xfrm>
                <a:off x="5169" y="3212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</p:grpSp>
        <p:grpSp>
          <p:nvGrpSpPr>
            <p:cNvPr id="23618" name="Group 32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92" name="Rectangle 32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3" name="Freeform 32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19" name="Rectangle 32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0" name="Rectangle 32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21" name="Group 33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90" name="Rectangle 32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91" name="Freeform 33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2" name="Rectangle 33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3" name="Rectangle 33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24" name="Group 33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88" name="Rectangle 33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9" name="Freeform 33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5" name="Rectangle 33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6" name="Rectangle 33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27" name="Group 34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86" name="Rectangle 33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7" name="Freeform 34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28" name="Rectangle 34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29" name="Rectangle 34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30" name="Group 34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84" name="Rectangle 34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5" name="Freeform 34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1" name="Rectangle 34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2" name="Rectangle 34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33" name="Group 35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82" name="Rectangle 34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3" name="Freeform 35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34" name="Rectangle 35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5" name="Rectangle 35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36" name="Rectangle 35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7" name="Rectangle 35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38" name="Rectangle 35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39" name="Rectangle 35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40" name="Rectangle 35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1" name="Rectangle 35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42" name="Rectangle 36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3" name="Rectangle 36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4" name="Rectangle 36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5" name="Rectangle 36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646" name="Rectangle 364"/>
            <p:cNvSpPr>
              <a:spLocks noChangeArrowheads="1"/>
            </p:cNvSpPr>
            <p:nvPr/>
          </p:nvSpPr>
          <p:spPr bwMode="auto">
            <a:xfrm>
              <a:off x="3869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7" name="Rectangle 365"/>
            <p:cNvSpPr>
              <a:spLocks noChangeArrowheads="1"/>
            </p:cNvSpPr>
            <p:nvPr/>
          </p:nvSpPr>
          <p:spPr bwMode="auto">
            <a:xfrm>
              <a:off x="4013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48" name="Rectangle 366"/>
            <p:cNvSpPr>
              <a:spLocks noChangeArrowheads="1"/>
            </p:cNvSpPr>
            <p:nvPr/>
          </p:nvSpPr>
          <p:spPr bwMode="auto">
            <a:xfrm>
              <a:off x="4158" y="3216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49" name="Rectangle 367"/>
            <p:cNvSpPr>
              <a:spLocks noChangeArrowheads="1"/>
            </p:cNvSpPr>
            <p:nvPr/>
          </p:nvSpPr>
          <p:spPr bwMode="auto">
            <a:xfrm>
              <a:off x="4302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</a:t>
              </a:r>
              <a:endParaRPr lang="en-US" altLang="en-US"/>
            </a:p>
          </p:txBody>
        </p:sp>
        <p:sp>
          <p:nvSpPr>
            <p:cNvPr id="23650" name="Rectangle 368"/>
            <p:cNvSpPr>
              <a:spLocks noChangeArrowheads="1"/>
            </p:cNvSpPr>
            <p:nvPr/>
          </p:nvSpPr>
          <p:spPr bwMode="auto">
            <a:xfrm>
              <a:off x="4447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1" name="Rectangle 369"/>
            <p:cNvSpPr>
              <a:spLocks noChangeArrowheads="1"/>
            </p:cNvSpPr>
            <p:nvPr/>
          </p:nvSpPr>
          <p:spPr bwMode="auto">
            <a:xfrm>
              <a:off x="4591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52" name="Rectangle 370"/>
            <p:cNvSpPr>
              <a:spLocks noChangeArrowheads="1"/>
            </p:cNvSpPr>
            <p:nvPr/>
          </p:nvSpPr>
          <p:spPr bwMode="auto">
            <a:xfrm>
              <a:off x="4736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3" name="Rectangle 371"/>
            <p:cNvSpPr>
              <a:spLocks noChangeArrowheads="1"/>
            </p:cNvSpPr>
            <p:nvPr/>
          </p:nvSpPr>
          <p:spPr bwMode="auto">
            <a:xfrm>
              <a:off x="4880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654" name="Rectangle 372"/>
            <p:cNvSpPr>
              <a:spLocks noChangeArrowheads="1"/>
            </p:cNvSpPr>
            <p:nvPr/>
          </p:nvSpPr>
          <p:spPr bwMode="auto">
            <a:xfrm>
              <a:off x="5025" y="3216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5" name="Rectangle 373"/>
            <p:cNvSpPr>
              <a:spLocks noChangeArrowheads="1"/>
            </p:cNvSpPr>
            <p:nvPr/>
          </p:nvSpPr>
          <p:spPr bwMode="auto">
            <a:xfrm>
              <a:off x="5169" y="3212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grpSp>
          <p:nvGrpSpPr>
            <p:cNvPr id="23656" name="Group 376"/>
            <p:cNvGrpSpPr>
              <a:grpSpLocks/>
            </p:cNvGrpSpPr>
            <p:nvPr/>
          </p:nvGrpSpPr>
          <p:grpSpPr bwMode="auto">
            <a:xfrm>
              <a:off x="3871" y="3289"/>
              <a:ext cx="44" cy="72"/>
              <a:chOff x="3871" y="3289"/>
              <a:chExt cx="44" cy="72"/>
            </a:xfrm>
          </p:grpSpPr>
          <p:sp>
            <p:nvSpPr>
              <p:cNvPr id="23880" name="Rectangle 374"/>
              <p:cNvSpPr>
                <a:spLocks noChangeArrowheads="1"/>
              </p:cNvSpPr>
              <p:nvPr/>
            </p:nvSpPr>
            <p:spPr bwMode="auto">
              <a:xfrm>
                <a:off x="3889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81" name="Freeform 375"/>
              <p:cNvSpPr>
                <a:spLocks/>
              </p:cNvSpPr>
              <p:nvPr/>
            </p:nvSpPr>
            <p:spPr bwMode="auto">
              <a:xfrm>
                <a:off x="3871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57" name="Rectangle 377"/>
            <p:cNvSpPr>
              <a:spLocks noChangeArrowheads="1"/>
            </p:cNvSpPr>
            <p:nvPr/>
          </p:nvSpPr>
          <p:spPr bwMode="auto">
            <a:xfrm>
              <a:off x="382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58" name="Rectangle 378"/>
            <p:cNvSpPr>
              <a:spLocks noChangeArrowheads="1"/>
            </p:cNvSpPr>
            <p:nvPr/>
          </p:nvSpPr>
          <p:spPr bwMode="auto">
            <a:xfrm>
              <a:off x="387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16</a:t>
              </a:r>
              <a:endParaRPr lang="en-US" altLang="en-US"/>
            </a:p>
          </p:txBody>
        </p:sp>
        <p:grpSp>
          <p:nvGrpSpPr>
            <p:cNvPr id="23659" name="Group 381"/>
            <p:cNvGrpSpPr>
              <a:grpSpLocks/>
            </p:cNvGrpSpPr>
            <p:nvPr/>
          </p:nvGrpSpPr>
          <p:grpSpPr bwMode="auto">
            <a:xfrm>
              <a:off x="4160" y="3289"/>
              <a:ext cx="44" cy="72"/>
              <a:chOff x="4160" y="3289"/>
              <a:chExt cx="44" cy="72"/>
            </a:xfrm>
          </p:grpSpPr>
          <p:sp>
            <p:nvSpPr>
              <p:cNvPr id="23878" name="Rectangle 379"/>
              <p:cNvSpPr>
                <a:spLocks noChangeArrowheads="1"/>
              </p:cNvSpPr>
              <p:nvPr/>
            </p:nvSpPr>
            <p:spPr bwMode="auto">
              <a:xfrm>
                <a:off x="4178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9" name="Freeform 380"/>
              <p:cNvSpPr>
                <a:spLocks/>
              </p:cNvSpPr>
              <p:nvPr/>
            </p:nvSpPr>
            <p:spPr bwMode="auto">
              <a:xfrm>
                <a:off x="4160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0" name="Rectangle 382"/>
            <p:cNvSpPr>
              <a:spLocks noChangeArrowheads="1"/>
            </p:cNvSpPr>
            <p:nvPr/>
          </p:nvSpPr>
          <p:spPr bwMode="auto">
            <a:xfrm>
              <a:off x="4110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1" name="Rectangle 383"/>
            <p:cNvSpPr>
              <a:spLocks noChangeArrowheads="1"/>
            </p:cNvSpPr>
            <p:nvPr/>
          </p:nvSpPr>
          <p:spPr bwMode="auto">
            <a:xfrm>
              <a:off x="4161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20</a:t>
              </a:r>
              <a:endParaRPr lang="en-US" altLang="en-US"/>
            </a:p>
          </p:txBody>
        </p:sp>
        <p:grpSp>
          <p:nvGrpSpPr>
            <p:cNvPr id="23662" name="Group 386"/>
            <p:cNvGrpSpPr>
              <a:grpSpLocks/>
            </p:cNvGrpSpPr>
            <p:nvPr/>
          </p:nvGrpSpPr>
          <p:grpSpPr bwMode="auto">
            <a:xfrm>
              <a:off x="4449" y="3289"/>
              <a:ext cx="44" cy="72"/>
              <a:chOff x="4449" y="3289"/>
              <a:chExt cx="44" cy="72"/>
            </a:xfrm>
          </p:grpSpPr>
          <p:sp>
            <p:nvSpPr>
              <p:cNvPr id="23876" name="Rectangle 384"/>
              <p:cNvSpPr>
                <a:spLocks noChangeArrowheads="1"/>
              </p:cNvSpPr>
              <p:nvPr/>
            </p:nvSpPr>
            <p:spPr bwMode="auto">
              <a:xfrm>
                <a:off x="4467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7" name="Freeform 385"/>
              <p:cNvSpPr>
                <a:spLocks/>
              </p:cNvSpPr>
              <p:nvPr/>
            </p:nvSpPr>
            <p:spPr bwMode="auto">
              <a:xfrm>
                <a:off x="4449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3" name="Rectangle 387"/>
            <p:cNvSpPr>
              <a:spLocks noChangeArrowheads="1"/>
            </p:cNvSpPr>
            <p:nvPr/>
          </p:nvSpPr>
          <p:spPr bwMode="auto">
            <a:xfrm>
              <a:off x="4399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4" name="Rectangle 388"/>
            <p:cNvSpPr>
              <a:spLocks noChangeArrowheads="1"/>
            </p:cNvSpPr>
            <p:nvPr/>
          </p:nvSpPr>
          <p:spPr bwMode="auto">
            <a:xfrm>
              <a:off x="4450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24</a:t>
              </a:r>
              <a:endParaRPr lang="en-US" altLang="en-US"/>
            </a:p>
          </p:txBody>
        </p:sp>
        <p:grpSp>
          <p:nvGrpSpPr>
            <p:cNvPr id="23665" name="Group 391"/>
            <p:cNvGrpSpPr>
              <a:grpSpLocks/>
            </p:cNvGrpSpPr>
            <p:nvPr/>
          </p:nvGrpSpPr>
          <p:grpSpPr bwMode="auto">
            <a:xfrm>
              <a:off x="4739" y="3289"/>
              <a:ext cx="43" cy="72"/>
              <a:chOff x="4739" y="3289"/>
              <a:chExt cx="43" cy="72"/>
            </a:xfrm>
          </p:grpSpPr>
          <p:sp>
            <p:nvSpPr>
              <p:cNvPr id="23874" name="Rectangle 389"/>
              <p:cNvSpPr>
                <a:spLocks noChangeArrowheads="1"/>
              </p:cNvSpPr>
              <p:nvPr/>
            </p:nvSpPr>
            <p:spPr bwMode="auto">
              <a:xfrm>
                <a:off x="4756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5" name="Freeform 390"/>
              <p:cNvSpPr>
                <a:spLocks/>
              </p:cNvSpPr>
              <p:nvPr/>
            </p:nvSpPr>
            <p:spPr bwMode="auto">
              <a:xfrm>
                <a:off x="4739" y="3289"/>
                <a:ext cx="43" cy="28"/>
              </a:xfrm>
              <a:custGeom>
                <a:avLst/>
                <a:gdLst>
                  <a:gd name="T0" fmla="*/ 2 w 88"/>
                  <a:gd name="T1" fmla="*/ 2 h 56"/>
                  <a:gd name="T2" fmla="*/ 1 w 88"/>
                  <a:gd name="T3" fmla="*/ 0 h 56"/>
                  <a:gd name="T4" fmla="*/ 0 w 88"/>
                  <a:gd name="T5" fmla="*/ 2 h 56"/>
                  <a:gd name="T6" fmla="*/ 2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4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6" name="Rectangle 392"/>
            <p:cNvSpPr>
              <a:spLocks noChangeArrowheads="1"/>
            </p:cNvSpPr>
            <p:nvPr/>
          </p:nvSpPr>
          <p:spPr bwMode="auto">
            <a:xfrm>
              <a:off x="4688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67" name="Rectangle 393"/>
            <p:cNvSpPr>
              <a:spLocks noChangeArrowheads="1"/>
            </p:cNvSpPr>
            <p:nvPr/>
          </p:nvSpPr>
          <p:spPr bwMode="auto">
            <a:xfrm>
              <a:off x="4739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28</a:t>
              </a:r>
              <a:endParaRPr lang="en-US" altLang="en-US"/>
            </a:p>
          </p:txBody>
        </p:sp>
        <p:grpSp>
          <p:nvGrpSpPr>
            <p:cNvPr id="23668" name="Group 396"/>
            <p:cNvGrpSpPr>
              <a:grpSpLocks/>
            </p:cNvGrpSpPr>
            <p:nvPr/>
          </p:nvGrpSpPr>
          <p:grpSpPr bwMode="auto">
            <a:xfrm>
              <a:off x="5028" y="3289"/>
              <a:ext cx="44" cy="72"/>
              <a:chOff x="5028" y="3289"/>
              <a:chExt cx="44" cy="72"/>
            </a:xfrm>
          </p:grpSpPr>
          <p:sp>
            <p:nvSpPr>
              <p:cNvPr id="23872" name="Rectangle 394"/>
              <p:cNvSpPr>
                <a:spLocks noChangeArrowheads="1"/>
              </p:cNvSpPr>
              <p:nvPr/>
            </p:nvSpPr>
            <p:spPr bwMode="auto">
              <a:xfrm>
                <a:off x="504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3" name="Freeform 395"/>
              <p:cNvSpPr>
                <a:spLocks/>
              </p:cNvSpPr>
              <p:nvPr/>
            </p:nvSpPr>
            <p:spPr bwMode="auto">
              <a:xfrm>
                <a:off x="5028" y="3289"/>
                <a:ext cx="44" cy="28"/>
              </a:xfrm>
              <a:custGeom>
                <a:avLst/>
                <a:gdLst>
                  <a:gd name="T0" fmla="*/ 3 w 87"/>
                  <a:gd name="T1" fmla="*/ 2 h 56"/>
                  <a:gd name="T2" fmla="*/ 2 w 87"/>
                  <a:gd name="T3" fmla="*/ 0 h 56"/>
                  <a:gd name="T4" fmla="*/ 0 w 87"/>
                  <a:gd name="T5" fmla="*/ 2 h 56"/>
                  <a:gd name="T6" fmla="*/ 3 w 87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6">
                    <a:moveTo>
                      <a:pt x="87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7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69" name="Rectangle 397"/>
            <p:cNvSpPr>
              <a:spLocks noChangeArrowheads="1"/>
            </p:cNvSpPr>
            <p:nvPr/>
          </p:nvSpPr>
          <p:spPr bwMode="auto">
            <a:xfrm>
              <a:off x="4977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0" name="Rectangle 398"/>
            <p:cNvSpPr>
              <a:spLocks noChangeArrowheads="1"/>
            </p:cNvSpPr>
            <p:nvPr/>
          </p:nvSpPr>
          <p:spPr bwMode="auto">
            <a:xfrm>
              <a:off x="502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32</a:t>
              </a:r>
              <a:endParaRPr lang="en-US" altLang="en-US"/>
            </a:p>
          </p:txBody>
        </p:sp>
        <p:grpSp>
          <p:nvGrpSpPr>
            <p:cNvPr id="23671" name="Group 401"/>
            <p:cNvGrpSpPr>
              <a:grpSpLocks/>
            </p:cNvGrpSpPr>
            <p:nvPr/>
          </p:nvGrpSpPr>
          <p:grpSpPr bwMode="auto">
            <a:xfrm>
              <a:off x="5317" y="3289"/>
              <a:ext cx="44" cy="72"/>
              <a:chOff x="5317" y="3289"/>
              <a:chExt cx="44" cy="72"/>
            </a:xfrm>
          </p:grpSpPr>
          <p:sp>
            <p:nvSpPr>
              <p:cNvPr id="23870" name="Rectangle 399"/>
              <p:cNvSpPr>
                <a:spLocks noChangeArrowheads="1"/>
              </p:cNvSpPr>
              <p:nvPr/>
            </p:nvSpPr>
            <p:spPr bwMode="auto">
              <a:xfrm>
                <a:off x="5335" y="3315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71" name="Freeform 400"/>
              <p:cNvSpPr>
                <a:spLocks/>
              </p:cNvSpPr>
              <p:nvPr/>
            </p:nvSpPr>
            <p:spPr bwMode="auto">
              <a:xfrm>
                <a:off x="5317" y="3289"/>
                <a:ext cx="44" cy="28"/>
              </a:xfrm>
              <a:custGeom>
                <a:avLst/>
                <a:gdLst>
                  <a:gd name="T0" fmla="*/ 3 w 88"/>
                  <a:gd name="T1" fmla="*/ 2 h 56"/>
                  <a:gd name="T2" fmla="*/ 2 w 88"/>
                  <a:gd name="T3" fmla="*/ 0 h 56"/>
                  <a:gd name="T4" fmla="*/ 0 w 88"/>
                  <a:gd name="T5" fmla="*/ 2 h 56"/>
                  <a:gd name="T6" fmla="*/ 3 w 88"/>
                  <a:gd name="T7" fmla="*/ 2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6">
                    <a:moveTo>
                      <a:pt x="88" y="56"/>
                    </a:moveTo>
                    <a:lnTo>
                      <a:pt x="43" y="0"/>
                    </a:lnTo>
                    <a:lnTo>
                      <a:pt x="0" y="56"/>
                    </a:lnTo>
                    <a:lnTo>
                      <a:pt x="88" y="56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2" name="Rectangle 402"/>
            <p:cNvSpPr>
              <a:spLocks noChangeArrowheads="1"/>
            </p:cNvSpPr>
            <p:nvPr/>
          </p:nvSpPr>
          <p:spPr bwMode="auto">
            <a:xfrm>
              <a:off x="5266" y="3337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3" name="Rectangle 403"/>
            <p:cNvSpPr>
              <a:spLocks noChangeArrowheads="1"/>
            </p:cNvSpPr>
            <p:nvPr/>
          </p:nvSpPr>
          <p:spPr bwMode="auto">
            <a:xfrm>
              <a:off x="5318" y="3354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sp>
          <p:nvSpPr>
            <p:cNvPr id="23674" name="Rectangle 404"/>
            <p:cNvSpPr>
              <a:spLocks noChangeArrowheads="1"/>
            </p:cNvSpPr>
            <p:nvPr/>
          </p:nvSpPr>
          <p:spPr bwMode="auto">
            <a:xfrm>
              <a:off x="3676" y="3385"/>
              <a:ext cx="188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5" name="Rectangle 405"/>
            <p:cNvSpPr>
              <a:spLocks noChangeArrowheads="1"/>
            </p:cNvSpPr>
            <p:nvPr/>
          </p:nvSpPr>
          <p:spPr bwMode="auto">
            <a:xfrm>
              <a:off x="3726" y="3402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mit</a:t>
              </a:r>
              <a:endParaRPr lang="en-US" altLang="en-US"/>
            </a:p>
          </p:txBody>
        </p:sp>
        <p:grpSp>
          <p:nvGrpSpPr>
            <p:cNvPr id="23676" name="Group 416"/>
            <p:cNvGrpSpPr>
              <a:grpSpLocks/>
            </p:cNvGrpSpPr>
            <p:nvPr/>
          </p:nvGrpSpPr>
          <p:grpSpPr bwMode="auto">
            <a:xfrm>
              <a:off x="3864" y="3457"/>
              <a:ext cx="1446" cy="80"/>
              <a:chOff x="3864" y="3457"/>
              <a:chExt cx="1446" cy="80"/>
            </a:xfrm>
          </p:grpSpPr>
          <p:sp>
            <p:nvSpPr>
              <p:cNvPr id="23860" name="Rectangle 406"/>
              <p:cNvSpPr>
                <a:spLocks noChangeArrowheads="1"/>
              </p:cNvSpPr>
              <p:nvPr/>
            </p:nvSpPr>
            <p:spPr bwMode="auto">
              <a:xfrm>
                <a:off x="3864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1" name="Rectangle 407"/>
              <p:cNvSpPr>
                <a:spLocks noChangeArrowheads="1"/>
              </p:cNvSpPr>
              <p:nvPr/>
            </p:nvSpPr>
            <p:spPr bwMode="auto">
              <a:xfrm>
                <a:off x="4008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862" name="Rectangle 408"/>
              <p:cNvSpPr>
                <a:spLocks noChangeArrowheads="1"/>
              </p:cNvSpPr>
              <p:nvPr/>
            </p:nvSpPr>
            <p:spPr bwMode="auto">
              <a:xfrm>
                <a:off x="4153" y="3462"/>
                <a:ext cx="289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3" name="Rectangle 409"/>
              <p:cNvSpPr>
                <a:spLocks noChangeArrowheads="1"/>
              </p:cNvSpPr>
              <p:nvPr/>
            </p:nvSpPr>
            <p:spPr bwMode="auto">
              <a:xfrm>
                <a:off x="4297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64" name="Rectangle 410"/>
              <p:cNvSpPr>
                <a:spLocks noChangeArrowheads="1"/>
              </p:cNvSpPr>
              <p:nvPr/>
            </p:nvSpPr>
            <p:spPr bwMode="auto">
              <a:xfrm>
                <a:off x="4442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5" name="Rectangle 411"/>
              <p:cNvSpPr>
                <a:spLocks noChangeArrowheads="1"/>
              </p:cNvSpPr>
              <p:nvPr/>
            </p:nvSpPr>
            <p:spPr bwMode="auto">
              <a:xfrm>
                <a:off x="4586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866" name="Rectangle 412"/>
              <p:cNvSpPr>
                <a:spLocks noChangeArrowheads="1"/>
              </p:cNvSpPr>
              <p:nvPr/>
            </p:nvSpPr>
            <p:spPr bwMode="auto">
              <a:xfrm>
                <a:off x="4731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7" name="Rectangle 413"/>
              <p:cNvSpPr>
                <a:spLocks noChangeArrowheads="1"/>
              </p:cNvSpPr>
              <p:nvPr/>
            </p:nvSpPr>
            <p:spPr bwMode="auto">
              <a:xfrm>
                <a:off x="4875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3</a:t>
                </a:r>
                <a:endParaRPr lang="en-US" altLang="en-US"/>
              </a:p>
            </p:txBody>
          </p:sp>
          <p:sp>
            <p:nvSpPr>
              <p:cNvPr id="23868" name="Rectangle 414"/>
              <p:cNvSpPr>
                <a:spLocks noChangeArrowheads="1"/>
              </p:cNvSpPr>
              <p:nvPr/>
            </p:nvSpPr>
            <p:spPr bwMode="auto">
              <a:xfrm>
                <a:off x="5020" y="3462"/>
                <a:ext cx="290" cy="73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69" name="Rectangle 415"/>
              <p:cNvSpPr>
                <a:spLocks noChangeArrowheads="1"/>
              </p:cNvSpPr>
              <p:nvPr/>
            </p:nvSpPr>
            <p:spPr bwMode="auto">
              <a:xfrm>
                <a:off x="5164" y="3457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</p:grpSp>
        <p:grpSp>
          <p:nvGrpSpPr>
            <p:cNvPr id="23677" name="Group 41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58" name="Rectangle 41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9" name="Freeform 41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78" name="Rectangle 42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79" name="Rectangle 42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680" name="Group 42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56" name="Rectangle 42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7" name="Freeform 42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1" name="Rectangle 42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2" name="Rectangle 42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683" name="Group 42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54" name="Rectangle 42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5" name="Freeform 42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4" name="Rectangle 43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5" name="Rectangle 43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686" name="Group 43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52" name="Rectangle 43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3" name="Freeform 43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87" name="Rectangle 43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88" name="Rectangle 43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689" name="Group 43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50" name="Rectangle 43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51" name="Freeform 43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0" name="Rectangle 44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1" name="Rectangle 44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692" name="Group 44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48" name="Rectangle 44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9" name="Freeform 44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693" name="Rectangle 44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4" name="Rectangle 44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695" name="Rectangle 44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6" name="Rectangle 44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697" name="Rectangle 44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698" name="Rectangle 45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699" name="Rectangle 45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0" name="Rectangle 45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01" name="Rectangle 45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2" name="Rectangle 45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03" name="Rectangle 45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4" name="Rectangle 45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sp>
          <p:nvSpPr>
            <p:cNvPr id="23705" name="Rectangle 457"/>
            <p:cNvSpPr>
              <a:spLocks noChangeArrowheads="1"/>
            </p:cNvSpPr>
            <p:nvPr/>
          </p:nvSpPr>
          <p:spPr bwMode="auto">
            <a:xfrm>
              <a:off x="3864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6" name="Rectangle 458"/>
            <p:cNvSpPr>
              <a:spLocks noChangeArrowheads="1"/>
            </p:cNvSpPr>
            <p:nvPr/>
          </p:nvSpPr>
          <p:spPr bwMode="auto">
            <a:xfrm>
              <a:off x="4008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0</a:t>
              </a:r>
              <a:endParaRPr lang="en-US" altLang="en-US"/>
            </a:p>
          </p:txBody>
        </p:sp>
        <p:sp>
          <p:nvSpPr>
            <p:cNvPr id="23707" name="Rectangle 459"/>
            <p:cNvSpPr>
              <a:spLocks noChangeArrowheads="1"/>
            </p:cNvSpPr>
            <p:nvPr/>
          </p:nvSpPr>
          <p:spPr bwMode="auto">
            <a:xfrm>
              <a:off x="4153" y="3462"/>
              <a:ext cx="289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08" name="Rectangle 460"/>
            <p:cNvSpPr>
              <a:spLocks noChangeArrowheads="1"/>
            </p:cNvSpPr>
            <p:nvPr/>
          </p:nvSpPr>
          <p:spPr bwMode="auto">
            <a:xfrm>
              <a:off x="4297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2</a:t>
              </a:r>
              <a:endParaRPr lang="en-US" altLang="en-US"/>
            </a:p>
          </p:txBody>
        </p:sp>
        <p:sp>
          <p:nvSpPr>
            <p:cNvPr id="23709" name="Rectangle 461"/>
            <p:cNvSpPr>
              <a:spLocks noChangeArrowheads="1"/>
            </p:cNvSpPr>
            <p:nvPr/>
          </p:nvSpPr>
          <p:spPr bwMode="auto">
            <a:xfrm>
              <a:off x="4442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0" name="Rectangle 462"/>
            <p:cNvSpPr>
              <a:spLocks noChangeArrowheads="1"/>
            </p:cNvSpPr>
            <p:nvPr/>
          </p:nvSpPr>
          <p:spPr bwMode="auto">
            <a:xfrm>
              <a:off x="4586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1</a:t>
              </a:r>
              <a:endParaRPr lang="en-US" altLang="en-US"/>
            </a:p>
          </p:txBody>
        </p:sp>
        <p:sp>
          <p:nvSpPr>
            <p:cNvPr id="23711" name="Rectangle 463"/>
            <p:cNvSpPr>
              <a:spLocks noChangeArrowheads="1"/>
            </p:cNvSpPr>
            <p:nvPr/>
          </p:nvSpPr>
          <p:spPr bwMode="auto">
            <a:xfrm>
              <a:off x="4731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2" name="Rectangle 464"/>
            <p:cNvSpPr>
              <a:spLocks noChangeArrowheads="1"/>
            </p:cNvSpPr>
            <p:nvPr/>
          </p:nvSpPr>
          <p:spPr bwMode="auto">
            <a:xfrm>
              <a:off x="4875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</a:t>
              </a:r>
              <a:endParaRPr lang="en-US" altLang="en-US"/>
            </a:p>
          </p:txBody>
        </p:sp>
        <p:sp>
          <p:nvSpPr>
            <p:cNvPr id="23713" name="Rectangle 465"/>
            <p:cNvSpPr>
              <a:spLocks noChangeArrowheads="1"/>
            </p:cNvSpPr>
            <p:nvPr/>
          </p:nvSpPr>
          <p:spPr bwMode="auto">
            <a:xfrm>
              <a:off x="5020" y="3462"/>
              <a:ext cx="290" cy="73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4" name="Rectangle 466"/>
            <p:cNvSpPr>
              <a:spLocks noChangeArrowheads="1"/>
            </p:cNvSpPr>
            <p:nvPr/>
          </p:nvSpPr>
          <p:spPr bwMode="auto">
            <a:xfrm>
              <a:off x="5164" y="3457"/>
              <a:ext cx="43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9</a:t>
              </a:r>
              <a:endParaRPr lang="en-US" altLang="en-US"/>
            </a:p>
          </p:txBody>
        </p:sp>
        <p:grpSp>
          <p:nvGrpSpPr>
            <p:cNvPr id="23715" name="Group 469"/>
            <p:cNvGrpSpPr>
              <a:grpSpLocks/>
            </p:cNvGrpSpPr>
            <p:nvPr/>
          </p:nvGrpSpPr>
          <p:grpSpPr bwMode="auto">
            <a:xfrm>
              <a:off x="3866" y="3535"/>
              <a:ext cx="44" cy="71"/>
              <a:chOff x="3866" y="3535"/>
              <a:chExt cx="44" cy="71"/>
            </a:xfrm>
          </p:grpSpPr>
          <p:sp>
            <p:nvSpPr>
              <p:cNvPr id="23846" name="Rectangle 467"/>
              <p:cNvSpPr>
                <a:spLocks noChangeArrowheads="1"/>
              </p:cNvSpPr>
              <p:nvPr/>
            </p:nvSpPr>
            <p:spPr bwMode="auto">
              <a:xfrm>
                <a:off x="3884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7" name="Freeform 468"/>
              <p:cNvSpPr>
                <a:spLocks/>
              </p:cNvSpPr>
              <p:nvPr/>
            </p:nvSpPr>
            <p:spPr bwMode="auto">
              <a:xfrm>
                <a:off x="3866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6" name="Rectangle 470"/>
            <p:cNvSpPr>
              <a:spLocks noChangeArrowheads="1"/>
            </p:cNvSpPr>
            <p:nvPr/>
          </p:nvSpPr>
          <p:spPr bwMode="auto">
            <a:xfrm>
              <a:off x="381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17" name="Rectangle 471"/>
            <p:cNvSpPr>
              <a:spLocks noChangeArrowheads="1"/>
            </p:cNvSpPr>
            <p:nvPr/>
          </p:nvSpPr>
          <p:spPr bwMode="auto">
            <a:xfrm>
              <a:off x="386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36</a:t>
              </a:r>
              <a:endParaRPr lang="en-US" altLang="en-US"/>
            </a:p>
          </p:txBody>
        </p:sp>
        <p:grpSp>
          <p:nvGrpSpPr>
            <p:cNvPr id="23718" name="Group 474"/>
            <p:cNvGrpSpPr>
              <a:grpSpLocks/>
            </p:cNvGrpSpPr>
            <p:nvPr/>
          </p:nvGrpSpPr>
          <p:grpSpPr bwMode="auto">
            <a:xfrm>
              <a:off x="4155" y="3535"/>
              <a:ext cx="44" cy="71"/>
              <a:chOff x="4155" y="3535"/>
              <a:chExt cx="44" cy="71"/>
            </a:xfrm>
          </p:grpSpPr>
          <p:sp>
            <p:nvSpPr>
              <p:cNvPr id="23844" name="Rectangle 472"/>
              <p:cNvSpPr>
                <a:spLocks noChangeArrowheads="1"/>
              </p:cNvSpPr>
              <p:nvPr/>
            </p:nvSpPr>
            <p:spPr bwMode="auto">
              <a:xfrm>
                <a:off x="4173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5" name="Freeform 473"/>
              <p:cNvSpPr>
                <a:spLocks/>
              </p:cNvSpPr>
              <p:nvPr/>
            </p:nvSpPr>
            <p:spPr bwMode="auto">
              <a:xfrm>
                <a:off x="4155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19" name="Rectangle 475"/>
            <p:cNvSpPr>
              <a:spLocks noChangeArrowheads="1"/>
            </p:cNvSpPr>
            <p:nvPr/>
          </p:nvSpPr>
          <p:spPr bwMode="auto">
            <a:xfrm>
              <a:off x="4105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0" name="Rectangle 476"/>
            <p:cNvSpPr>
              <a:spLocks noChangeArrowheads="1"/>
            </p:cNvSpPr>
            <p:nvPr/>
          </p:nvSpPr>
          <p:spPr bwMode="auto">
            <a:xfrm>
              <a:off x="4156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40</a:t>
              </a:r>
              <a:endParaRPr lang="en-US" altLang="en-US"/>
            </a:p>
          </p:txBody>
        </p:sp>
        <p:grpSp>
          <p:nvGrpSpPr>
            <p:cNvPr id="23721" name="Group 479"/>
            <p:cNvGrpSpPr>
              <a:grpSpLocks/>
            </p:cNvGrpSpPr>
            <p:nvPr/>
          </p:nvGrpSpPr>
          <p:grpSpPr bwMode="auto">
            <a:xfrm>
              <a:off x="4444" y="3535"/>
              <a:ext cx="44" cy="71"/>
              <a:chOff x="4444" y="3535"/>
              <a:chExt cx="44" cy="71"/>
            </a:xfrm>
          </p:grpSpPr>
          <p:sp>
            <p:nvSpPr>
              <p:cNvPr id="23842" name="Rectangle 477"/>
              <p:cNvSpPr>
                <a:spLocks noChangeArrowheads="1"/>
              </p:cNvSpPr>
              <p:nvPr/>
            </p:nvSpPr>
            <p:spPr bwMode="auto">
              <a:xfrm>
                <a:off x="4462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3" name="Freeform 478"/>
              <p:cNvSpPr>
                <a:spLocks/>
              </p:cNvSpPr>
              <p:nvPr/>
            </p:nvSpPr>
            <p:spPr bwMode="auto">
              <a:xfrm>
                <a:off x="4444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2" name="Rectangle 480"/>
            <p:cNvSpPr>
              <a:spLocks noChangeArrowheads="1"/>
            </p:cNvSpPr>
            <p:nvPr/>
          </p:nvSpPr>
          <p:spPr bwMode="auto">
            <a:xfrm>
              <a:off x="4394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3" name="Rectangle 481"/>
            <p:cNvSpPr>
              <a:spLocks noChangeArrowheads="1"/>
            </p:cNvSpPr>
            <p:nvPr/>
          </p:nvSpPr>
          <p:spPr bwMode="auto">
            <a:xfrm>
              <a:off x="4445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44</a:t>
              </a:r>
              <a:endParaRPr lang="en-US" altLang="en-US"/>
            </a:p>
          </p:txBody>
        </p:sp>
        <p:grpSp>
          <p:nvGrpSpPr>
            <p:cNvPr id="23724" name="Group 484"/>
            <p:cNvGrpSpPr>
              <a:grpSpLocks/>
            </p:cNvGrpSpPr>
            <p:nvPr/>
          </p:nvGrpSpPr>
          <p:grpSpPr bwMode="auto">
            <a:xfrm>
              <a:off x="4734" y="3535"/>
              <a:ext cx="43" cy="71"/>
              <a:chOff x="4734" y="3535"/>
              <a:chExt cx="43" cy="71"/>
            </a:xfrm>
          </p:grpSpPr>
          <p:sp>
            <p:nvSpPr>
              <p:cNvPr id="23840" name="Rectangle 482"/>
              <p:cNvSpPr>
                <a:spLocks noChangeArrowheads="1"/>
              </p:cNvSpPr>
              <p:nvPr/>
            </p:nvSpPr>
            <p:spPr bwMode="auto">
              <a:xfrm>
                <a:off x="4751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41" name="Freeform 483"/>
              <p:cNvSpPr>
                <a:spLocks/>
              </p:cNvSpPr>
              <p:nvPr/>
            </p:nvSpPr>
            <p:spPr bwMode="auto">
              <a:xfrm>
                <a:off x="4734" y="3535"/>
                <a:ext cx="43" cy="27"/>
              </a:xfrm>
              <a:custGeom>
                <a:avLst/>
                <a:gdLst>
                  <a:gd name="T0" fmla="*/ 2 w 88"/>
                  <a:gd name="T1" fmla="*/ 1 h 55"/>
                  <a:gd name="T2" fmla="*/ 1 w 88"/>
                  <a:gd name="T3" fmla="*/ 0 h 55"/>
                  <a:gd name="T4" fmla="*/ 0 w 88"/>
                  <a:gd name="T5" fmla="*/ 1 h 55"/>
                  <a:gd name="T6" fmla="*/ 2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5" name="Rectangle 485"/>
            <p:cNvSpPr>
              <a:spLocks noChangeArrowheads="1"/>
            </p:cNvSpPr>
            <p:nvPr/>
          </p:nvSpPr>
          <p:spPr bwMode="auto">
            <a:xfrm>
              <a:off x="4683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6" name="Rectangle 486"/>
            <p:cNvSpPr>
              <a:spLocks noChangeArrowheads="1"/>
            </p:cNvSpPr>
            <p:nvPr/>
          </p:nvSpPr>
          <p:spPr bwMode="auto">
            <a:xfrm>
              <a:off x="4734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48</a:t>
              </a:r>
              <a:endParaRPr lang="en-US" altLang="en-US"/>
            </a:p>
          </p:txBody>
        </p:sp>
        <p:grpSp>
          <p:nvGrpSpPr>
            <p:cNvPr id="23727" name="Group 489"/>
            <p:cNvGrpSpPr>
              <a:grpSpLocks/>
            </p:cNvGrpSpPr>
            <p:nvPr/>
          </p:nvGrpSpPr>
          <p:grpSpPr bwMode="auto">
            <a:xfrm>
              <a:off x="5023" y="3535"/>
              <a:ext cx="44" cy="71"/>
              <a:chOff x="5023" y="3535"/>
              <a:chExt cx="44" cy="71"/>
            </a:xfrm>
          </p:grpSpPr>
          <p:sp>
            <p:nvSpPr>
              <p:cNvPr id="23838" name="Rectangle 487"/>
              <p:cNvSpPr>
                <a:spLocks noChangeArrowheads="1"/>
              </p:cNvSpPr>
              <p:nvPr/>
            </p:nvSpPr>
            <p:spPr bwMode="auto">
              <a:xfrm>
                <a:off x="504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9" name="Freeform 488"/>
              <p:cNvSpPr>
                <a:spLocks/>
              </p:cNvSpPr>
              <p:nvPr/>
            </p:nvSpPr>
            <p:spPr bwMode="auto">
              <a:xfrm>
                <a:off x="5023" y="3535"/>
                <a:ext cx="44" cy="27"/>
              </a:xfrm>
              <a:custGeom>
                <a:avLst/>
                <a:gdLst>
                  <a:gd name="T0" fmla="*/ 3 w 87"/>
                  <a:gd name="T1" fmla="*/ 1 h 55"/>
                  <a:gd name="T2" fmla="*/ 2 w 87"/>
                  <a:gd name="T3" fmla="*/ 0 h 55"/>
                  <a:gd name="T4" fmla="*/ 0 w 87"/>
                  <a:gd name="T5" fmla="*/ 1 h 55"/>
                  <a:gd name="T6" fmla="*/ 3 w 87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28" name="Rectangle 490"/>
            <p:cNvSpPr>
              <a:spLocks noChangeArrowheads="1"/>
            </p:cNvSpPr>
            <p:nvPr/>
          </p:nvSpPr>
          <p:spPr bwMode="auto">
            <a:xfrm>
              <a:off x="4972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29" name="Rectangle 491"/>
            <p:cNvSpPr>
              <a:spLocks noChangeArrowheads="1"/>
            </p:cNvSpPr>
            <p:nvPr/>
          </p:nvSpPr>
          <p:spPr bwMode="auto">
            <a:xfrm>
              <a:off x="5023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52</a:t>
              </a:r>
              <a:endParaRPr lang="en-US" altLang="en-US"/>
            </a:p>
          </p:txBody>
        </p:sp>
        <p:grpSp>
          <p:nvGrpSpPr>
            <p:cNvPr id="23730" name="Group 494"/>
            <p:cNvGrpSpPr>
              <a:grpSpLocks/>
            </p:cNvGrpSpPr>
            <p:nvPr/>
          </p:nvGrpSpPr>
          <p:grpSpPr bwMode="auto">
            <a:xfrm>
              <a:off x="5312" y="3535"/>
              <a:ext cx="44" cy="71"/>
              <a:chOff x="5312" y="3535"/>
              <a:chExt cx="44" cy="71"/>
            </a:xfrm>
          </p:grpSpPr>
          <p:sp>
            <p:nvSpPr>
              <p:cNvPr id="23836" name="Rectangle 492"/>
              <p:cNvSpPr>
                <a:spLocks noChangeArrowheads="1"/>
              </p:cNvSpPr>
              <p:nvPr/>
            </p:nvSpPr>
            <p:spPr bwMode="auto">
              <a:xfrm>
                <a:off x="5330" y="3561"/>
                <a:ext cx="8" cy="45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7" name="Freeform 493"/>
              <p:cNvSpPr>
                <a:spLocks/>
              </p:cNvSpPr>
              <p:nvPr/>
            </p:nvSpPr>
            <p:spPr bwMode="auto">
              <a:xfrm>
                <a:off x="5312" y="3535"/>
                <a:ext cx="44" cy="27"/>
              </a:xfrm>
              <a:custGeom>
                <a:avLst/>
                <a:gdLst>
                  <a:gd name="T0" fmla="*/ 3 w 88"/>
                  <a:gd name="T1" fmla="*/ 1 h 55"/>
                  <a:gd name="T2" fmla="*/ 2 w 88"/>
                  <a:gd name="T3" fmla="*/ 0 h 55"/>
                  <a:gd name="T4" fmla="*/ 0 w 88"/>
                  <a:gd name="T5" fmla="*/ 1 h 55"/>
                  <a:gd name="T6" fmla="*/ 3 w 88"/>
                  <a:gd name="T7" fmla="*/ 1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1" name="Rectangle 495"/>
            <p:cNvSpPr>
              <a:spLocks noChangeArrowheads="1"/>
            </p:cNvSpPr>
            <p:nvPr/>
          </p:nvSpPr>
          <p:spPr bwMode="auto">
            <a:xfrm>
              <a:off x="5261" y="3582"/>
              <a:ext cx="145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2" name="Rectangle 496"/>
            <p:cNvSpPr>
              <a:spLocks noChangeArrowheads="1"/>
            </p:cNvSpPr>
            <p:nvPr/>
          </p:nvSpPr>
          <p:spPr bwMode="auto">
            <a:xfrm>
              <a:off x="5312" y="3599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sp>
          <p:nvSpPr>
            <p:cNvPr id="23733" name="Rectangle 497"/>
            <p:cNvSpPr>
              <a:spLocks noChangeArrowheads="1"/>
            </p:cNvSpPr>
            <p:nvPr/>
          </p:nvSpPr>
          <p:spPr bwMode="auto">
            <a:xfrm>
              <a:off x="3652" y="3606"/>
              <a:ext cx="188" cy="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4" name="Rectangle 498"/>
            <p:cNvSpPr>
              <a:spLocks noChangeArrowheads="1"/>
            </p:cNvSpPr>
            <p:nvPr/>
          </p:nvSpPr>
          <p:spPr bwMode="auto">
            <a:xfrm>
              <a:off x="3702" y="3624"/>
              <a:ext cx="130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hmc</a:t>
              </a:r>
              <a:endParaRPr lang="en-US" altLang="en-US"/>
            </a:p>
          </p:txBody>
        </p:sp>
        <p:grpSp>
          <p:nvGrpSpPr>
            <p:cNvPr id="23735" name="Group 509"/>
            <p:cNvGrpSpPr>
              <a:grpSpLocks/>
            </p:cNvGrpSpPr>
            <p:nvPr/>
          </p:nvGrpSpPr>
          <p:grpSpPr bwMode="auto">
            <a:xfrm>
              <a:off x="3864" y="3698"/>
              <a:ext cx="1446" cy="80"/>
              <a:chOff x="3864" y="3698"/>
              <a:chExt cx="1446" cy="80"/>
            </a:xfrm>
          </p:grpSpPr>
          <p:sp>
            <p:nvSpPr>
              <p:cNvPr id="23826" name="Rectangle 499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7" name="Rectangle 500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828" name="Rectangle 501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9" name="Rectangle 502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830" name="Rectangle 503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1" name="Rectangle 504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832" name="Rectangle 505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3" name="Rectangle 506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834" name="Rectangle 507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35" name="Rectangle 508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</p:grpSp>
        <p:grpSp>
          <p:nvGrpSpPr>
            <p:cNvPr id="23736" name="Group 512"/>
            <p:cNvGrpSpPr>
              <a:grpSpLocks/>
            </p:cNvGrpSpPr>
            <p:nvPr/>
          </p:nvGrpSpPr>
          <p:grpSpPr bwMode="auto">
            <a:xfrm>
              <a:off x="3866" y="3775"/>
              <a:ext cx="44" cy="72"/>
              <a:chOff x="3866" y="3775"/>
              <a:chExt cx="44" cy="72"/>
            </a:xfrm>
          </p:grpSpPr>
          <p:sp>
            <p:nvSpPr>
              <p:cNvPr id="23824" name="Rectangle 510"/>
              <p:cNvSpPr>
                <a:spLocks noChangeArrowheads="1"/>
              </p:cNvSpPr>
              <p:nvPr/>
            </p:nvSpPr>
            <p:spPr bwMode="auto">
              <a:xfrm>
                <a:off x="3884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5" name="Freeform 511"/>
              <p:cNvSpPr>
                <a:spLocks/>
              </p:cNvSpPr>
              <p:nvPr/>
            </p:nvSpPr>
            <p:spPr bwMode="auto">
              <a:xfrm>
                <a:off x="3866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37" name="Rectangle 513"/>
            <p:cNvSpPr>
              <a:spLocks noChangeArrowheads="1"/>
            </p:cNvSpPr>
            <p:nvPr/>
          </p:nvSpPr>
          <p:spPr bwMode="auto">
            <a:xfrm>
              <a:off x="381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38" name="Rectangle 514"/>
            <p:cNvSpPr>
              <a:spLocks noChangeArrowheads="1"/>
            </p:cNvSpPr>
            <p:nvPr/>
          </p:nvSpPr>
          <p:spPr bwMode="auto">
            <a:xfrm>
              <a:off x="386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56</a:t>
              </a:r>
              <a:endParaRPr lang="en-US" altLang="en-US"/>
            </a:p>
          </p:txBody>
        </p:sp>
        <p:grpSp>
          <p:nvGrpSpPr>
            <p:cNvPr id="23739" name="Group 517"/>
            <p:cNvGrpSpPr>
              <a:grpSpLocks/>
            </p:cNvGrpSpPr>
            <p:nvPr/>
          </p:nvGrpSpPr>
          <p:grpSpPr bwMode="auto">
            <a:xfrm>
              <a:off x="4155" y="3775"/>
              <a:ext cx="44" cy="72"/>
              <a:chOff x="4155" y="3775"/>
              <a:chExt cx="44" cy="72"/>
            </a:xfrm>
          </p:grpSpPr>
          <p:sp>
            <p:nvSpPr>
              <p:cNvPr id="23822" name="Rectangle 515"/>
              <p:cNvSpPr>
                <a:spLocks noChangeArrowheads="1"/>
              </p:cNvSpPr>
              <p:nvPr/>
            </p:nvSpPr>
            <p:spPr bwMode="auto">
              <a:xfrm>
                <a:off x="4173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3" name="Freeform 516"/>
              <p:cNvSpPr>
                <a:spLocks/>
              </p:cNvSpPr>
              <p:nvPr/>
            </p:nvSpPr>
            <p:spPr bwMode="auto">
              <a:xfrm>
                <a:off x="4155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4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0" name="Rectangle 518"/>
            <p:cNvSpPr>
              <a:spLocks noChangeArrowheads="1"/>
            </p:cNvSpPr>
            <p:nvPr/>
          </p:nvSpPr>
          <p:spPr bwMode="auto">
            <a:xfrm>
              <a:off x="4105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1" name="Rectangle 519"/>
            <p:cNvSpPr>
              <a:spLocks noChangeArrowheads="1"/>
            </p:cNvSpPr>
            <p:nvPr/>
          </p:nvSpPr>
          <p:spPr bwMode="auto">
            <a:xfrm>
              <a:off x="4156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60</a:t>
              </a:r>
              <a:endParaRPr lang="en-US" altLang="en-US"/>
            </a:p>
          </p:txBody>
        </p:sp>
        <p:grpSp>
          <p:nvGrpSpPr>
            <p:cNvPr id="23742" name="Group 522"/>
            <p:cNvGrpSpPr>
              <a:grpSpLocks/>
            </p:cNvGrpSpPr>
            <p:nvPr/>
          </p:nvGrpSpPr>
          <p:grpSpPr bwMode="auto">
            <a:xfrm>
              <a:off x="4444" y="3775"/>
              <a:ext cx="44" cy="72"/>
              <a:chOff x="4444" y="3775"/>
              <a:chExt cx="44" cy="72"/>
            </a:xfrm>
          </p:grpSpPr>
          <p:sp>
            <p:nvSpPr>
              <p:cNvPr id="23820" name="Rectangle 520"/>
              <p:cNvSpPr>
                <a:spLocks noChangeArrowheads="1"/>
              </p:cNvSpPr>
              <p:nvPr/>
            </p:nvSpPr>
            <p:spPr bwMode="auto">
              <a:xfrm>
                <a:off x="4462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21" name="Freeform 521"/>
              <p:cNvSpPr>
                <a:spLocks/>
              </p:cNvSpPr>
              <p:nvPr/>
            </p:nvSpPr>
            <p:spPr bwMode="auto">
              <a:xfrm>
                <a:off x="4444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3" name="Rectangle 523"/>
            <p:cNvSpPr>
              <a:spLocks noChangeArrowheads="1"/>
            </p:cNvSpPr>
            <p:nvPr/>
          </p:nvSpPr>
          <p:spPr bwMode="auto">
            <a:xfrm>
              <a:off x="4394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4" name="Rectangle 524"/>
            <p:cNvSpPr>
              <a:spLocks noChangeArrowheads="1"/>
            </p:cNvSpPr>
            <p:nvPr/>
          </p:nvSpPr>
          <p:spPr bwMode="auto">
            <a:xfrm>
              <a:off x="4445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64</a:t>
              </a:r>
              <a:endParaRPr lang="en-US" altLang="en-US"/>
            </a:p>
          </p:txBody>
        </p:sp>
        <p:grpSp>
          <p:nvGrpSpPr>
            <p:cNvPr id="23745" name="Group 527"/>
            <p:cNvGrpSpPr>
              <a:grpSpLocks/>
            </p:cNvGrpSpPr>
            <p:nvPr/>
          </p:nvGrpSpPr>
          <p:grpSpPr bwMode="auto">
            <a:xfrm>
              <a:off x="4734" y="3775"/>
              <a:ext cx="43" cy="72"/>
              <a:chOff x="4734" y="3775"/>
              <a:chExt cx="43" cy="72"/>
            </a:xfrm>
          </p:grpSpPr>
          <p:sp>
            <p:nvSpPr>
              <p:cNvPr id="23818" name="Rectangle 525"/>
              <p:cNvSpPr>
                <a:spLocks noChangeArrowheads="1"/>
              </p:cNvSpPr>
              <p:nvPr/>
            </p:nvSpPr>
            <p:spPr bwMode="auto">
              <a:xfrm>
                <a:off x="4751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9" name="Freeform 526"/>
              <p:cNvSpPr>
                <a:spLocks/>
              </p:cNvSpPr>
              <p:nvPr/>
            </p:nvSpPr>
            <p:spPr bwMode="auto">
              <a:xfrm>
                <a:off x="4734" y="3775"/>
                <a:ext cx="43" cy="28"/>
              </a:xfrm>
              <a:custGeom>
                <a:avLst/>
                <a:gdLst>
                  <a:gd name="T0" fmla="*/ 2 w 88"/>
                  <a:gd name="T1" fmla="*/ 2 h 55"/>
                  <a:gd name="T2" fmla="*/ 1 w 88"/>
                  <a:gd name="T3" fmla="*/ 0 h 55"/>
                  <a:gd name="T4" fmla="*/ 0 w 88"/>
                  <a:gd name="T5" fmla="*/ 2 h 55"/>
                  <a:gd name="T6" fmla="*/ 2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6" name="Rectangle 528"/>
            <p:cNvSpPr>
              <a:spLocks noChangeArrowheads="1"/>
            </p:cNvSpPr>
            <p:nvPr/>
          </p:nvSpPr>
          <p:spPr bwMode="auto">
            <a:xfrm>
              <a:off x="4683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47" name="Rectangle 529"/>
            <p:cNvSpPr>
              <a:spLocks noChangeArrowheads="1"/>
            </p:cNvSpPr>
            <p:nvPr/>
          </p:nvSpPr>
          <p:spPr bwMode="auto">
            <a:xfrm>
              <a:off x="4734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68</a:t>
              </a:r>
              <a:endParaRPr lang="en-US" altLang="en-US"/>
            </a:p>
          </p:txBody>
        </p:sp>
        <p:grpSp>
          <p:nvGrpSpPr>
            <p:cNvPr id="23748" name="Group 532"/>
            <p:cNvGrpSpPr>
              <a:grpSpLocks/>
            </p:cNvGrpSpPr>
            <p:nvPr/>
          </p:nvGrpSpPr>
          <p:grpSpPr bwMode="auto">
            <a:xfrm>
              <a:off x="5023" y="3775"/>
              <a:ext cx="44" cy="72"/>
              <a:chOff x="5023" y="3775"/>
              <a:chExt cx="44" cy="72"/>
            </a:xfrm>
          </p:grpSpPr>
          <p:sp>
            <p:nvSpPr>
              <p:cNvPr id="23816" name="Rectangle 530"/>
              <p:cNvSpPr>
                <a:spLocks noChangeArrowheads="1"/>
              </p:cNvSpPr>
              <p:nvPr/>
            </p:nvSpPr>
            <p:spPr bwMode="auto">
              <a:xfrm>
                <a:off x="504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7" name="Freeform 531"/>
              <p:cNvSpPr>
                <a:spLocks/>
              </p:cNvSpPr>
              <p:nvPr/>
            </p:nvSpPr>
            <p:spPr bwMode="auto">
              <a:xfrm>
                <a:off x="5023" y="3775"/>
                <a:ext cx="44" cy="28"/>
              </a:xfrm>
              <a:custGeom>
                <a:avLst/>
                <a:gdLst>
                  <a:gd name="T0" fmla="*/ 3 w 87"/>
                  <a:gd name="T1" fmla="*/ 2 h 55"/>
                  <a:gd name="T2" fmla="*/ 2 w 87"/>
                  <a:gd name="T3" fmla="*/ 0 h 55"/>
                  <a:gd name="T4" fmla="*/ 0 w 87"/>
                  <a:gd name="T5" fmla="*/ 2 h 55"/>
                  <a:gd name="T6" fmla="*/ 3 w 87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7" h="55">
                    <a:moveTo>
                      <a:pt x="87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7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49" name="Rectangle 533"/>
            <p:cNvSpPr>
              <a:spLocks noChangeArrowheads="1"/>
            </p:cNvSpPr>
            <p:nvPr/>
          </p:nvSpPr>
          <p:spPr bwMode="auto">
            <a:xfrm>
              <a:off x="4972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0" name="Rectangle 534"/>
            <p:cNvSpPr>
              <a:spLocks noChangeArrowheads="1"/>
            </p:cNvSpPr>
            <p:nvPr/>
          </p:nvSpPr>
          <p:spPr bwMode="auto">
            <a:xfrm>
              <a:off x="5023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72</a:t>
              </a:r>
              <a:endParaRPr lang="en-US" altLang="en-US"/>
            </a:p>
          </p:txBody>
        </p:sp>
        <p:grpSp>
          <p:nvGrpSpPr>
            <p:cNvPr id="23751" name="Group 537"/>
            <p:cNvGrpSpPr>
              <a:grpSpLocks/>
            </p:cNvGrpSpPr>
            <p:nvPr/>
          </p:nvGrpSpPr>
          <p:grpSpPr bwMode="auto">
            <a:xfrm>
              <a:off x="5312" y="3775"/>
              <a:ext cx="44" cy="72"/>
              <a:chOff x="5312" y="3775"/>
              <a:chExt cx="44" cy="72"/>
            </a:xfrm>
          </p:grpSpPr>
          <p:sp>
            <p:nvSpPr>
              <p:cNvPr id="23814" name="Rectangle 535"/>
              <p:cNvSpPr>
                <a:spLocks noChangeArrowheads="1"/>
              </p:cNvSpPr>
              <p:nvPr/>
            </p:nvSpPr>
            <p:spPr bwMode="auto">
              <a:xfrm>
                <a:off x="5330" y="3801"/>
                <a:ext cx="8" cy="46"/>
              </a:xfrm>
              <a:prstGeom prst="rect">
                <a:avLst/>
              </a:pr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815" name="Freeform 536"/>
              <p:cNvSpPr>
                <a:spLocks/>
              </p:cNvSpPr>
              <p:nvPr/>
            </p:nvSpPr>
            <p:spPr bwMode="auto">
              <a:xfrm>
                <a:off x="5312" y="3775"/>
                <a:ext cx="44" cy="28"/>
              </a:xfrm>
              <a:custGeom>
                <a:avLst/>
                <a:gdLst>
                  <a:gd name="T0" fmla="*/ 3 w 88"/>
                  <a:gd name="T1" fmla="*/ 2 h 55"/>
                  <a:gd name="T2" fmla="*/ 2 w 88"/>
                  <a:gd name="T3" fmla="*/ 0 h 55"/>
                  <a:gd name="T4" fmla="*/ 0 w 88"/>
                  <a:gd name="T5" fmla="*/ 2 h 55"/>
                  <a:gd name="T6" fmla="*/ 3 w 88"/>
                  <a:gd name="T7" fmla="*/ 2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8" h="55">
                    <a:moveTo>
                      <a:pt x="88" y="55"/>
                    </a:moveTo>
                    <a:lnTo>
                      <a:pt x="43" y="0"/>
                    </a:lnTo>
                    <a:lnTo>
                      <a:pt x="0" y="55"/>
                    </a:lnTo>
                    <a:lnTo>
                      <a:pt x="88" y="55"/>
                    </a:lnTo>
                    <a:close/>
                  </a:path>
                </a:pathLst>
              </a:custGeom>
              <a:solidFill>
                <a:srgbClr val="00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752" name="Rectangle 538"/>
            <p:cNvSpPr>
              <a:spLocks noChangeArrowheads="1"/>
            </p:cNvSpPr>
            <p:nvPr/>
          </p:nvSpPr>
          <p:spPr bwMode="auto">
            <a:xfrm>
              <a:off x="5261" y="3823"/>
              <a:ext cx="145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3753" name="Rectangle 539"/>
            <p:cNvSpPr>
              <a:spLocks noChangeArrowheads="1"/>
            </p:cNvSpPr>
            <p:nvPr/>
          </p:nvSpPr>
          <p:spPr bwMode="auto">
            <a:xfrm>
              <a:off x="5312" y="3840"/>
              <a:ext cx="87" cy="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r>
                <a:rPr lang="en-US" altLang="en-US" sz="900">
                  <a:solidFill>
                    <a:srgbClr val="000066"/>
                  </a:solidFill>
                  <a:latin typeface="Courier New" pitchFamily="49" charset="0"/>
                </a:rPr>
                <a:t>76</a:t>
              </a:r>
              <a:endParaRPr lang="en-US" altLang="en-US"/>
            </a:p>
          </p:txBody>
        </p:sp>
        <p:grpSp>
          <p:nvGrpSpPr>
            <p:cNvPr id="23754" name="Group 599"/>
            <p:cNvGrpSpPr>
              <a:grpSpLocks/>
            </p:cNvGrpSpPr>
            <p:nvPr/>
          </p:nvGrpSpPr>
          <p:grpSpPr bwMode="auto">
            <a:xfrm>
              <a:off x="3310" y="3232"/>
              <a:ext cx="2096" cy="707"/>
              <a:chOff x="3310" y="3232"/>
              <a:chExt cx="2096" cy="707"/>
            </a:xfrm>
          </p:grpSpPr>
          <p:sp>
            <p:nvSpPr>
              <p:cNvPr id="23755" name="Rectangle 54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6" name="Rectangle 54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57" name="Rectangle 54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58" name="Rectangle 54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4</a:t>
                </a:r>
                <a:endParaRPr lang="en-US" altLang="en-US"/>
              </a:p>
            </p:txBody>
          </p:sp>
          <p:sp>
            <p:nvSpPr>
              <p:cNvPr id="23759" name="Rectangle 54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0" name="Rectangle 54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61" name="Rectangle 54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2" name="Rectangle 54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2</a:t>
                </a:r>
                <a:endParaRPr lang="en-US" altLang="en-US"/>
              </a:p>
            </p:txBody>
          </p:sp>
          <p:sp>
            <p:nvSpPr>
              <p:cNvPr id="23763" name="Rectangle 54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4" name="Rectangle 54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0</a:t>
                </a:r>
                <a:endParaRPr lang="en-US" altLang="en-US"/>
              </a:p>
            </p:txBody>
          </p:sp>
          <p:sp>
            <p:nvSpPr>
              <p:cNvPr id="23765" name="Rectangle 550"/>
              <p:cNvSpPr>
                <a:spLocks noChangeArrowheads="1"/>
              </p:cNvSpPr>
              <p:nvPr/>
            </p:nvSpPr>
            <p:spPr bwMode="auto">
              <a:xfrm>
                <a:off x="3864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6" name="Rectangle 551"/>
              <p:cNvSpPr>
                <a:spLocks noChangeArrowheads="1"/>
              </p:cNvSpPr>
              <p:nvPr/>
            </p:nvSpPr>
            <p:spPr bwMode="auto">
              <a:xfrm>
                <a:off x="4008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9</a:t>
                </a:r>
                <a:endParaRPr lang="en-US" altLang="en-US"/>
              </a:p>
            </p:txBody>
          </p:sp>
          <p:sp>
            <p:nvSpPr>
              <p:cNvPr id="23767" name="Rectangle 552"/>
              <p:cNvSpPr>
                <a:spLocks noChangeArrowheads="1"/>
              </p:cNvSpPr>
              <p:nvPr/>
            </p:nvSpPr>
            <p:spPr bwMode="auto">
              <a:xfrm>
                <a:off x="4153" y="3703"/>
                <a:ext cx="289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68" name="Rectangle 553"/>
              <p:cNvSpPr>
                <a:spLocks noChangeArrowheads="1"/>
              </p:cNvSpPr>
              <p:nvPr/>
            </p:nvSpPr>
            <p:spPr bwMode="auto">
              <a:xfrm>
                <a:off x="4297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69" name="Rectangle 554"/>
              <p:cNvSpPr>
                <a:spLocks noChangeArrowheads="1"/>
              </p:cNvSpPr>
              <p:nvPr/>
            </p:nvSpPr>
            <p:spPr bwMode="auto">
              <a:xfrm>
                <a:off x="4442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0" name="Rectangle 555"/>
              <p:cNvSpPr>
                <a:spLocks noChangeArrowheads="1"/>
              </p:cNvSpPr>
              <p:nvPr/>
            </p:nvSpPr>
            <p:spPr bwMode="auto">
              <a:xfrm>
                <a:off x="4586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</a:t>
                </a:r>
                <a:endParaRPr lang="en-US" altLang="en-US"/>
              </a:p>
            </p:txBody>
          </p:sp>
          <p:sp>
            <p:nvSpPr>
              <p:cNvPr id="23771" name="Rectangle 556"/>
              <p:cNvSpPr>
                <a:spLocks noChangeArrowheads="1"/>
              </p:cNvSpPr>
              <p:nvPr/>
            </p:nvSpPr>
            <p:spPr bwMode="auto">
              <a:xfrm>
                <a:off x="4731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2" name="Rectangle 557"/>
              <p:cNvSpPr>
                <a:spLocks noChangeArrowheads="1"/>
              </p:cNvSpPr>
              <p:nvPr/>
            </p:nvSpPr>
            <p:spPr bwMode="auto">
              <a:xfrm>
                <a:off x="4875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sp>
            <p:nvSpPr>
              <p:cNvPr id="23773" name="Rectangle 558"/>
              <p:cNvSpPr>
                <a:spLocks noChangeArrowheads="1"/>
              </p:cNvSpPr>
              <p:nvPr/>
            </p:nvSpPr>
            <p:spPr bwMode="auto">
              <a:xfrm>
                <a:off x="5020" y="3703"/>
                <a:ext cx="290" cy="72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66"/>
                </a:solidFill>
                <a:miter lim="800000"/>
                <a:headEnd/>
                <a:tailEnd/>
              </a:ln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4" name="Rectangle 559"/>
              <p:cNvSpPr>
                <a:spLocks noChangeArrowheads="1"/>
              </p:cNvSpPr>
              <p:nvPr/>
            </p:nvSpPr>
            <p:spPr bwMode="auto">
              <a:xfrm>
                <a:off x="5164" y="3698"/>
                <a:ext cx="43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1</a:t>
                </a:r>
                <a:endParaRPr lang="en-US" altLang="en-US"/>
              </a:p>
            </p:txBody>
          </p:sp>
          <p:grpSp>
            <p:nvGrpSpPr>
              <p:cNvPr id="23775" name="Group 562"/>
              <p:cNvGrpSpPr>
                <a:grpSpLocks/>
              </p:cNvGrpSpPr>
              <p:nvPr/>
            </p:nvGrpSpPr>
            <p:grpSpPr bwMode="auto">
              <a:xfrm>
                <a:off x="3866" y="3775"/>
                <a:ext cx="44" cy="72"/>
                <a:chOff x="3866" y="3775"/>
                <a:chExt cx="44" cy="72"/>
              </a:xfrm>
            </p:grpSpPr>
            <p:sp>
              <p:nvSpPr>
                <p:cNvPr id="23812" name="Rectangle 560"/>
                <p:cNvSpPr>
                  <a:spLocks noChangeArrowheads="1"/>
                </p:cNvSpPr>
                <p:nvPr/>
              </p:nvSpPr>
              <p:spPr bwMode="auto">
                <a:xfrm>
                  <a:off x="3884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3" name="Freeform 561"/>
                <p:cNvSpPr>
                  <a:spLocks/>
                </p:cNvSpPr>
                <p:nvPr/>
              </p:nvSpPr>
              <p:spPr bwMode="auto">
                <a:xfrm>
                  <a:off x="3866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6" name="Rectangle 563"/>
              <p:cNvSpPr>
                <a:spLocks noChangeArrowheads="1"/>
              </p:cNvSpPr>
              <p:nvPr/>
            </p:nvSpPr>
            <p:spPr bwMode="auto">
              <a:xfrm>
                <a:off x="381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77" name="Rectangle 564"/>
              <p:cNvSpPr>
                <a:spLocks noChangeArrowheads="1"/>
              </p:cNvSpPr>
              <p:nvPr/>
            </p:nvSpPr>
            <p:spPr bwMode="auto">
              <a:xfrm>
                <a:off x="386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56</a:t>
                </a:r>
                <a:endParaRPr lang="en-US" altLang="en-US"/>
              </a:p>
            </p:txBody>
          </p:sp>
          <p:grpSp>
            <p:nvGrpSpPr>
              <p:cNvPr id="23778" name="Group 567"/>
              <p:cNvGrpSpPr>
                <a:grpSpLocks/>
              </p:cNvGrpSpPr>
              <p:nvPr/>
            </p:nvGrpSpPr>
            <p:grpSpPr bwMode="auto">
              <a:xfrm>
                <a:off x="4155" y="3775"/>
                <a:ext cx="44" cy="72"/>
                <a:chOff x="4155" y="3775"/>
                <a:chExt cx="44" cy="72"/>
              </a:xfrm>
            </p:grpSpPr>
            <p:sp>
              <p:nvSpPr>
                <p:cNvPr id="23810" name="Rectangle 565"/>
                <p:cNvSpPr>
                  <a:spLocks noChangeArrowheads="1"/>
                </p:cNvSpPr>
                <p:nvPr/>
              </p:nvSpPr>
              <p:spPr bwMode="auto">
                <a:xfrm>
                  <a:off x="4173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11" name="Freeform 566"/>
                <p:cNvSpPr>
                  <a:spLocks/>
                </p:cNvSpPr>
                <p:nvPr/>
              </p:nvSpPr>
              <p:spPr bwMode="auto">
                <a:xfrm>
                  <a:off x="4155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4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79" name="Rectangle 568"/>
              <p:cNvSpPr>
                <a:spLocks noChangeArrowheads="1"/>
              </p:cNvSpPr>
              <p:nvPr/>
            </p:nvSpPr>
            <p:spPr bwMode="auto">
              <a:xfrm>
                <a:off x="4105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0" name="Rectangle 569"/>
              <p:cNvSpPr>
                <a:spLocks noChangeArrowheads="1"/>
              </p:cNvSpPr>
              <p:nvPr/>
            </p:nvSpPr>
            <p:spPr bwMode="auto">
              <a:xfrm>
                <a:off x="4156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60</a:t>
                </a:r>
                <a:endParaRPr lang="en-US" altLang="en-US"/>
              </a:p>
            </p:txBody>
          </p:sp>
          <p:grpSp>
            <p:nvGrpSpPr>
              <p:cNvPr id="23781" name="Group 572"/>
              <p:cNvGrpSpPr>
                <a:grpSpLocks/>
              </p:cNvGrpSpPr>
              <p:nvPr/>
            </p:nvGrpSpPr>
            <p:grpSpPr bwMode="auto">
              <a:xfrm>
                <a:off x="4444" y="3775"/>
                <a:ext cx="44" cy="72"/>
                <a:chOff x="4444" y="3775"/>
                <a:chExt cx="44" cy="72"/>
              </a:xfrm>
            </p:grpSpPr>
            <p:sp>
              <p:nvSpPr>
                <p:cNvPr id="23808" name="Rectangle 570"/>
                <p:cNvSpPr>
                  <a:spLocks noChangeArrowheads="1"/>
                </p:cNvSpPr>
                <p:nvPr/>
              </p:nvSpPr>
              <p:spPr bwMode="auto">
                <a:xfrm>
                  <a:off x="4462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9" name="Freeform 571"/>
                <p:cNvSpPr>
                  <a:spLocks/>
                </p:cNvSpPr>
                <p:nvPr/>
              </p:nvSpPr>
              <p:spPr bwMode="auto">
                <a:xfrm>
                  <a:off x="4444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2" name="Rectangle 573"/>
              <p:cNvSpPr>
                <a:spLocks noChangeArrowheads="1"/>
              </p:cNvSpPr>
              <p:nvPr/>
            </p:nvSpPr>
            <p:spPr bwMode="auto">
              <a:xfrm>
                <a:off x="4394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3" name="Rectangle 574"/>
              <p:cNvSpPr>
                <a:spLocks noChangeArrowheads="1"/>
              </p:cNvSpPr>
              <p:nvPr/>
            </p:nvSpPr>
            <p:spPr bwMode="auto">
              <a:xfrm>
                <a:off x="4445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64</a:t>
                </a:r>
                <a:endParaRPr lang="en-US" altLang="en-US"/>
              </a:p>
            </p:txBody>
          </p:sp>
          <p:grpSp>
            <p:nvGrpSpPr>
              <p:cNvPr id="23784" name="Group 577"/>
              <p:cNvGrpSpPr>
                <a:grpSpLocks/>
              </p:cNvGrpSpPr>
              <p:nvPr/>
            </p:nvGrpSpPr>
            <p:grpSpPr bwMode="auto">
              <a:xfrm>
                <a:off x="4734" y="3775"/>
                <a:ext cx="43" cy="72"/>
                <a:chOff x="4734" y="3775"/>
                <a:chExt cx="43" cy="72"/>
              </a:xfrm>
            </p:grpSpPr>
            <p:sp>
              <p:nvSpPr>
                <p:cNvPr id="23806" name="Rectangle 575"/>
                <p:cNvSpPr>
                  <a:spLocks noChangeArrowheads="1"/>
                </p:cNvSpPr>
                <p:nvPr/>
              </p:nvSpPr>
              <p:spPr bwMode="auto">
                <a:xfrm>
                  <a:off x="4751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7" name="Freeform 576"/>
                <p:cNvSpPr>
                  <a:spLocks/>
                </p:cNvSpPr>
                <p:nvPr/>
              </p:nvSpPr>
              <p:spPr bwMode="auto">
                <a:xfrm>
                  <a:off x="4734" y="3775"/>
                  <a:ext cx="43" cy="28"/>
                </a:xfrm>
                <a:custGeom>
                  <a:avLst/>
                  <a:gdLst>
                    <a:gd name="T0" fmla="*/ 2 w 88"/>
                    <a:gd name="T1" fmla="*/ 2 h 55"/>
                    <a:gd name="T2" fmla="*/ 1 w 88"/>
                    <a:gd name="T3" fmla="*/ 0 h 55"/>
                    <a:gd name="T4" fmla="*/ 0 w 88"/>
                    <a:gd name="T5" fmla="*/ 2 h 55"/>
                    <a:gd name="T6" fmla="*/ 2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5" name="Rectangle 578"/>
              <p:cNvSpPr>
                <a:spLocks noChangeArrowheads="1"/>
              </p:cNvSpPr>
              <p:nvPr/>
            </p:nvSpPr>
            <p:spPr bwMode="auto">
              <a:xfrm>
                <a:off x="4683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6" name="Rectangle 579"/>
              <p:cNvSpPr>
                <a:spLocks noChangeArrowheads="1"/>
              </p:cNvSpPr>
              <p:nvPr/>
            </p:nvSpPr>
            <p:spPr bwMode="auto">
              <a:xfrm>
                <a:off x="4734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68</a:t>
                </a:r>
                <a:endParaRPr lang="en-US" altLang="en-US"/>
              </a:p>
            </p:txBody>
          </p:sp>
          <p:grpSp>
            <p:nvGrpSpPr>
              <p:cNvPr id="23787" name="Group 582"/>
              <p:cNvGrpSpPr>
                <a:grpSpLocks/>
              </p:cNvGrpSpPr>
              <p:nvPr/>
            </p:nvGrpSpPr>
            <p:grpSpPr bwMode="auto">
              <a:xfrm>
                <a:off x="5023" y="3775"/>
                <a:ext cx="44" cy="72"/>
                <a:chOff x="5023" y="3775"/>
                <a:chExt cx="44" cy="72"/>
              </a:xfrm>
            </p:grpSpPr>
            <p:sp>
              <p:nvSpPr>
                <p:cNvPr id="23804" name="Rectangle 580"/>
                <p:cNvSpPr>
                  <a:spLocks noChangeArrowheads="1"/>
                </p:cNvSpPr>
                <p:nvPr/>
              </p:nvSpPr>
              <p:spPr bwMode="auto">
                <a:xfrm>
                  <a:off x="504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5" name="Freeform 581"/>
                <p:cNvSpPr>
                  <a:spLocks/>
                </p:cNvSpPr>
                <p:nvPr/>
              </p:nvSpPr>
              <p:spPr bwMode="auto">
                <a:xfrm>
                  <a:off x="5023" y="3775"/>
                  <a:ext cx="44" cy="28"/>
                </a:xfrm>
                <a:custGeom>
                  <a:avLst/>
                  <a:gdLst>
                    <a:gd name="T0" fmla="*/ 3 w 87"/>
                    <a:gd name="T1" fmla="*/ 2 h 55"/>
                    <a:gd name="T2" fmla="*/ 2 w 87"/>
                    <a:gd name="T3" fmla="*/ 0 h 55"/>
                    <a:gd name="T4" fmla="*/ 0 w 87"/>
                    <a:gd name="T5" fmla="*/ 2 h 55"/>
                    <a:gd name="T6" fmla="*/ 3 w 87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7" h="55">
                      <a:moveTo>
                        <a:pt x="87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7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88" name="Rectangle 583"/>
              <p:cNvSpPr>
                <a:spLocks noChangeArrowheads="1"/>
              </p:cNvSpPr>
              <p:nvPr/>
            </p:nvSpPr>
            <p:spPr bwMode="auto">
              <a:xfrm>
                <a:off x="4972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89" name="Rectangle 584"/>
              <p:cNvSpPr>
                <a:spLocks noChangeArrowheads="1"/>
              </p:cNvSpPr>
              <p:nvPr/>
            </p:nvSpPr>
            <p:spPr bwMode="auto">
              <a:xfrm>
                <a:off x="5023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72</a:t>
                </a:r>
                <a:endParaRPr lang="en-US" altLang="en-US"/>
              </a:p>
            </p:txBody>
          </p:sp>
          <p:grpSp>
            <p:nvGrpSpPr>
              <p:cNvPr id="23790" name="Group 587"/>
              <p:cNvGrpSpPr>
                <a:grpSpLocks/>
              </p:cNvGrpSpPr>
              <p:nvPr/>
            </p:nvGrpSpPr>
            <p:grpSpPr bwMode="auto">
              <a:xfrm>
                <a:off x="5312" y="3775"/>
                <a:ext cx="44" cy="72"/>
                <a:chOff x="5312" y="3775"/>
                <a:chExt cx="44" cy="72"/>
              </a:xfrm>
            </p:grpSpPr>
            <p:sp>
              <p:nvSpPr>
                <p:cNvPr id="23802" name="Rectangle 585"/>
                <p:cNvSpPr>
                  <a:spLocks noChangeArrowheads="1"/>
                </p:cNvSpPr>
                <p:nvPr/>
              </p:nvSpPr>
              <p:spPr bwMode="auto">
                <a:xfrm>
                  <a:off x="5330" y="3801"/>
                  <a:ext cx="8" cy="46"/>
                </a:xfrm>
                <a:prstGeom prst="rect">
                  <a:avLst/>
                </a:pr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23803" name="Freeform 586"/>
                <p:cNvSpPr>
                  <a:spLocks/>
                </p:cNvSpPr>
                <p:nvPr/>
              </p:nvSpPr>
              <p:spPr bwMode="auto">
                <a:xfrm>
                  <a:off x="5312" y="3775"/>
                  <a:ext cx="44" cy="28"/>
                </a:xfrm>
                <a:custGeom>
                  <a:avLst/>
                  <a:gdLst>
                    <a:gd name="T0" fmla="*/ 3 w 88"/>
                    <a:gd name="T1" fmla="*/ 2 h 55"/>
                    <a:gd name="T2" fmla="*/ 2 w 88"/>
                    <a:gd name="T3" fmla="*/ 0 h 55"/>
                    <a:gd name="T4" fmla="*/ 0 w 88"/>
                    <a:gd name="T5" fmla="*/ 2 h 55"/>
                    <a:gd name="T6" fmla="*/ 3 w 88"/>
                    <a:gd name="T7" fmla="*/ 2 h 5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55">
                      <a:moveTo>
                        <a:pt x="88" y="55"/>
                      </a:moveTo>
                      <a:lnTo>
                        <a:pt x="43" y="0"/>
                      </a:lnTo>
                      <a:lnTo>
                        <a:pt x="0" y="55"/>
                      </a:lnTo>
                      <a:lnTo>
                        <a:pt x="88" y="5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791" name="Rectangle 588"/>
              <p:cNvSpPr>
                <a:spLocks noChangeArrowheads="1"/>
              </p:cNvSpPr>
              <p:nvPr/>
            </p:nvSpPr>
            <p:spPr bwMode="auto">
              <a:xfrm>
                <a:off x="5261" y="3823"/>
                <a:ext cx="145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3792" name="Rectangle 589"/>
              <p:cNvSpPr>
                <a:spLocks noChangeArrowheads="1"/>
              </p:cNvSpPr>
              <p:nvPr/>
            </p:nvSpPr>
            <p:spPr bwMode="auto">
              <a:xfrm>
                <a:off x="5312" y="3840"/>
                <a:ext cx="87" cy="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r>
                  <a:rPr lang="en-US" altLang="en-US" sz="900">
                    <a:solidFill>
                      <a:srgbClr val="000066"/>
                    </a:solidFill>
                    <a:latin typeface="Courier New" pitchFamily="49" charset="0"/>
                  </a:rPr>
                  <a:t>76</a:t>
                </a:r>
                <a:endParaRPr lang="en-US" altLang="en-US"/>
              </a:p>
            </p:txBody>
          </p:sp>
          <p:grpSp>
            <p:nvGrpSpPr>
              <p:cNvPr id="23793" name="Group 592"/>
              <p:cNvGrpSpPr>
                <a:grpSpLocks/>
              </p:cNvGrpSpPr>
              <p:nvPr/>
            </p:nvGrpSpPr>
            <p:grpSpPr bwMode="auto">
              <a:xfrm>
                <a:off x="3310" y="3232"/>
                <a:ext cx="555" cy="318"/>
                <a:chOff x="3310" y="3232"/>
                <a:chExt cx="555" cy="318"/>
              </a:xfrm>
            </p:grpSpPr>
            <p:sp>
              <p:nvSpPr>
                <p:cNvPr id="23800" name="Freeform 590"/>
                <p:cNvSpPr>
                  <a:spLocks/>
                </p:cNvSpPr>
                <p:nvPr/>
              </p:nvSpPr>
              <p:spPr bwMode="auto">
                <a:xfrm>
                  <a:off x="3310" y="3249"/>
                  <a:ext cx="511" cy="301"/>
                </a:xfrm>
                <a:custGeom>
                  <a:avLst/>
                  <a:gdLst>
                    <a:gd name="T0" fmla="*/ 0 w 1023"/>
                    <a:gd name="T1" fmla="*/ 19 h 600"/>
                    <a:gd name="T2" fmla="*/ 0 w 1023"/>
                    <a:gd name="T3" fmla="*/ 18 h 600"/>
                    <a:gd name="T4" fmla="*/ 0 w 1023"/>
                    <a:gd name="T5" fmla="*/ 18 h 600"/>
                    <a:gd name="T6" fmla="*/ 1 w 1023"/>
                    <a:gd name="T7" fmla="*/ 16 h 600"/>
                    <a:gd name="T8" fmla="*/ 2 w 1023"/>
                    <a:gd name="T9" fmla="*/ 14 h 600"/>
                    <a:gd name="T10" fmla="*/ 2 w 1023"/>
                    <a:gd name="T11" fmla="*/ 14 h 600"/>
                    <a:gd name="T12" fmla="*/ 3 w 1023"/>
                    <a:gd name="T13" fmla="*/ 13 h 600"/>
                    <a:gd name="T14" fmla="*/ 4 w 1023"/>
                    <a:gd name="T15" fmla="*/ 11 h 600"/>
                    <a:gd name="T16" fmla="*/ 6 w 1023"/>
                    <a:gd name="T17" fmla="*/ 10 h 600"/>
                    <a:gd name="T18" fmla="*/ 8 w 1023"/>
                    <a:gd name="T19" fmla="*/ 9 h 600"/>
                    <a:gd name="T20" fmla="*/ 7 w 1023"/>
                    <a:gd name="T21" fmla="*/ 9 h 600"/>
                    <a:gd name="T22" fmla="*/ 10 w 1023"/>
                    <a:gd name="T23" fmla="*/ 7 h 600"/>
                    <a:gd name="T24" fmla="*/ 12 w 1023"/>
                    <a:gd name="T25" fmla="*/ 6 h 600"/>
                    <a:gd name="T26" fmla="*/ 14 w 1023"/>
                    <a:gd name="T27" fmla="*/ 5 h 600"/>
                    <a:gd name="T28" fmla="*/ 17 w 1023"/>
                    <a:gd name="T29" fmla="*/ 4 h 600"/>
                    <a:gd name="T30" fmla="*/ 20 w 1023"/>
                    <a:gd name="T31" fmla="*/ 3 h 600"/>
                    <a:gd name="T32" fmla="*/ 23 w 1023"/>
                    <a:gd name="T33" fmla="*/ 2 h 600"/>
                    <a:gd name="T34" fmla="*/ 24 w 1023"/>
                    <a:gd name="T35" fmla="*/ 2 h 600"/>
                    <a:gd name="T36" fmla="*/ 25 w 1023"/>
                    <a:gd name="T37" fmla="*/ 2 h 600"/>
                    <a:gd name="T38" fmla="*/ 28 w 1023"/>
                    <a:gd name="T39" fmla="*/ 1 h 600"/>
                    <a:gd name="T40" fmla="*/ 31 w 1023"/>
                    <a:gd name="T41" fmla="*/ 1 h 600"/>
                    <a:gd name="T42" fmla="*/ 30 w 1023"/>
                    <a:gd name="T43" fmla="*/ 1 h 600"/>
                    <a:gd name="T44" fmla="*/ 27 w 1023"/>
                    <a:gd name="T45" fmla="*/ 1 h 600"/>
                    <a:gd name="T46" fmla="*/ 24 w 1023"/>
                    <a:gd name="T47" fmla="*/ 1 h 600"/>
                    <a:gd name="T48" fmla="*/ 22 w 1023"/>
                    <a:gd name="T49" fmla="*/ 2 h 600"/>
                    <a:gd name="T50" fmla="*/ 20 w 1023"/>
                    <a:gd name="T51" fmla="*/ 3 h 600"/>
                    <a:gd name="T52" fmla="*/ 17 w 1023"/>
                    <a:gd name="T53" fmla="*/ 3 h 600"/>
                    <a:gd name="T54" fmla="*/ 14 w 1023"/>
                    <a:gd name="T55" fmla="*/ 4 h 600"/>
                    <a:gd name="T56" fmla="*/ 12 w 1023"/>
                    <a:gd name="T57" fmla="*/ 6 h 600"/>
                    <a:gd name="T58" fmla="*/ 9 w 1023"/>
                    <a:gd name="T59" fmla="*/ 7 h 600"/>
                    <a:gd name="T60" fmla="*/ 7 w 1023"/>
                    <a:gd name="T61" fmla="*/ 8 h 600"/>
                    <a:gd name="T62" fmla="*/ 6 w 1023"/>
                    <a:gd name="T63" fmla="*/ 9 h 600"/>
                    <a:gd name="T64" fmla="*/ 4 w 1023"/>
                    <a:gd name="T65" fmla="*/ 10 h 600"/>
                    <a:gd name="T66" fmla="*/ 3 w 1023"/>
                    <a:gd name="T67" fmla="*/ 12 h 600"/>
                    <a:gd name="T68" fmla="*/ 2 w 1023"/>
                    <a:gd name="T69" fmla="*/ 13 h 600"/>
                    <a:gd name="T70" fmla="*/ 1 w 1023"/>
                    <a:gd name="T71" fmla="*/ 14 h 600"/>
                    <a:gd name="T72" fmla="*/ 0 w 1023"/>
                    <a:gd name="T73" fmla="*/ 16 h 600"/>
                    <a:gd name="T74" fmla="*/ 0 w 1023"/>
                    <a:gd name="T75" fmla="*/ 18 h 600"/>
                    <a:gd name="T76" fmla="*/ 0 w 1023"/>
                    <a:gd name="T77" fmla="*/ 18 h 600"/>
                    <a:gd name="T78" fmla="*/ 0 w 1023"/>
                    <a:gd name="T79" fmla="*/ 19 h 60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1023" h="600">
                      <a:moveTo>
                        <a:pt x="0" y="600"/>
                      </a:moveTo>
                      <a:lnTo>
                        <a:pt x="16" y="600"/>
                      </a:lnTo>
                      <a:lnTo>
                        <a:pt x="17" y="574"/>
                      </a:lnTo>
                      <a:lnTo>
                        <a:pt x="22" y="547"/>
                      </a:lnTo>
                      <a:lnTo>
                        <a:pt x="14" y="547"/>
                      </a:lnTo>
                      <a:lnTo>
                        <a:pt x="21" y="550"/>
                      </a:lnTo>
                      <a:lnTo>
                        <a:pt x="29" y="524"/>
                      </a:lnTo>
                      <a:lnTo>
                        <a:pt x="39" y="498"/>
                      </a:lnTo>
                      <a:lnTo>
                        <a:pt x="51" y="472"/>
                      </a:lnTo>
                      <a:lnTo>
                        <a:pt x="65" y="447"/>
                      </a:lnTo>
                      <a:lnTo>
                        <a:pt x="82" y="420"/>
                      </a:lnTo>
                      <a:lnTo>
                        <a:pt x="75" y="417"/>
                      </a:lnTo>
                      <a:lnTo>
                        <a:pt x="80" y="423"/>
                      </a:lnTo>
                      <a:lnTo>
                        <a:pt x="99" y="398"/>
                      </a:lnTo>
                      <a:lnTo>
                        <a:pt x="121" y="373"/>
                      </a:lnTo>
                      <a:lnTo>
                        <a:pt x="144" y="349"/>
                      </a:lnTo>
                      <a:lnTo>
                        <a:pt x="170" y="325"/>
                      </a:lnTo>
                      <a:lnTo>
                        <a:pt x="197" y="302"/>
                      </a:lnTo>
                      <a:lnTo>
                        <a:pt x="227" y="279"/>
                      </a:lnTo>
                      <a:lnTo>
                        <a:pt x="258" y="257"/>
                      </a:lnTo>
                      <a:lnTo>
                        <a:pt x="252" y="252"/>
                      </a:lnTo>
                      <a:lnTo>
                        <a:pt x="255" y="259"/>
                      </a:lnTo>
                      <a:lnTo>
                        <a:pt x="289" y="238"/>
                      </a:lnTo>
                      <a:lnTo>
                        <a:pt x="323" y="217"/>
                      </a:lnTo>
                      <a:lnTo>
                        <a:pt x="359" y="197"/>
                      </a:lnTo>
                      <a:lnTo>
                        <a:pt x="397" y="178"/>
                      </a:lnTo>
                      <a:lnTo>
                        <a:pt x="435" y="159"/>
                      </a:lnTo>
                      <a:lnTo>
                        <a:pt x="475" y="141"/>
                      </a:lnTo>
                      <a:lnTo>
                        <a:pt x="517" y="124"/>
                      </a:lnTo>
                      <a:lnTo>
                        <a:pt x="559" y="109"/>
                      </a:lnTo>
                      <a:lnTo>
                        <a:pt x="603" y="94"/>
                      </a:lnTo>
                      <a:lnTo>
                        <a:pt x="647" y="80"/>
                      </a:lnTo>
                      <a:lnTo>
                        <a:pt x="692" y="68"/>
                      </a:lnTo>
                      <a:lnTo>
                        <a:pt x="738" y="57"/>
                      </a:lnTo>
                      <a:lnTo>
                        <a:pt x="785" y="47"/>
                      </a:lnTo>
                      <a:lnTo>
                        <a:pt x="782" y="39"/>
                      </a:lnTo>
                      <a:lnTo>
                        <a:pt x="782" y="47"/>
                      </a:lnTo>
                      <a:lnTo>
                        <a:pt x="829" y="38"/>
                      </a:lnTo>
                      <a:lnTo>
                        <a:pt x="876" y="31"/>
                      </a:lnTo>
                      <a:lnTo>
                        <a:pt x="924" y="24"/>
                      </a:lnTo>
                      <a:lnTo>
                        <a:pt x="973" y="19"/>
                      </a:lnTo>
                      <a:lnTo>
                        <a:pt x="1023" y="16"/>
                      </a:lnTo>
                      <a:lnTo>
                        <a:pt x="1022" y="0"/>
                      </a:lnTo>
                      <a:lnTo>
                        <a:pt x="973" y="3"/>
                      </a:lnTo>
                      <a:lnTo>
                        <a:pt x="924" y="8"/>
                      </a:lnTo>
                      <a:lnTo>
                        <a:pt x="876" y="15"/>
                      </a:lnTo>
                      <a:lnTo>
                        <a:pt x="829" y="22"/>
                      </a:lnTo>
                      <a:lnTo>
                        <a:pt x="782" y="31"/>
                      </a:lnTo>
                      <a:lnTo>
                        <a:pt x="779" y="32"/>
                      </a:lnTo>
                      <a:lnTo>
                        <a:pt x="732" y="42"/>
                      </a:lnTo>
                      <a:lnTo>
                        <a:pt x="686" y="53"/>
                      </a:lnTo>
                      <a:lnTo>
                        <a:pt x="641" y="65"/>
                      </a:lnTo>
                      <a:lnTo>
                        <a:pt x="597" y="79"/>
                      </a:lnTo>
                      <a:lnTo>
                        <a:pt x="553" y="94"/>
                      </a:lnTo>
                      <a:lnTo>
                        <a:pt x="511" y="109"/>
                      </a:lnTo>
                      <a:lnTo>
                        <a:pt x="469" y="126"/>
                      </a:lnTo>
                      <a:lnTo>
                        <a:pt x="429" y="143"/>
                      </a:lnTo>
                      <a:lnTo>
                        <a:pt x="391" y="163"/>
                      </a:lnTo>
                      <a:lnTo>
                        <a:pt x="353" y="182"/>
                      </a:lnTo>
                      <a:lnTo>
                        <a:pt x="317" y="202"/>
                      </a:lnTo>
                      <a:lnTo>
                        <a:pt x="283" y="223"/>
                      </a:lnTo>
                      <a:lnTo>
                        <a:pt x="249" y="244"/>
                      </a:lnTo>
                      <a:lnTo>
                        <a:pt x="247" y="246"/>
                      </a:lnTo>
                      <a:lnTo>
                        <a:pt x="216" y="268"/>
                      </a:lnTo>
                      <a:lnTo>
                        <a:pt x="186" y="291"/>
                      </a:lnTo>
                      <a:lnTo>
                        <a:pt x="159" y="314"/>
                      </a:lnTo>
                      <a:lnTo>
                        <a:pt x="133" y="338"/>
                      </a:lnTo>
                      <a:lnTo>
                        <a:pt x="110" y="362"/>
                      </a:lnTo>
                      <a:lnTo>
                        <a:pt x="88" y="387"/>
                      </a:lnTo>
                      <a:lnTo>
                        <a:pt x="69" y="412"/>
                      </a:lnTo>
                      <a:lnTo>
                        <a:pt x="67" y="414"/>
                      </a:lnTo>
                      <a:lnTo>
                        <a:pt x="50" y="441"/>
                      </a:lnTo>
                      <a:lnTo>
                        <a:pt x="36" y="466"/>
                      </a:lnTo>
                      <a:lnTo>
                        <a:pt x="23" y="492"/>
                      </a:lnTo>
                      <a:lnTo>
                        <a:pt x="13" y="518"/>
                      </a:lnTo>
                      <a:lnTo>
                        <a:pt x="6" y="544"/>
                      </a:lnTo>
                      <a:lnTo>
                        <a:pt x="6" y="547"/>
                      </a:lnTo>
                      <a:lnTo>
                        <a:pt x="1" y="574"/>
                      </a:lnTo>
                      <a:lnTo>
                        <a:pt x="0" y="60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801" name="Freeform 591"/>
                <p:cNvSpPr>
                  <a:spLocks/>
                </p:cNvSpPr>
                <p:nvPr/>
              </p:nvSpPr>
              <p:spPr bwMode="auto">
                <a:xfrm>
                  <a:off x="3820" y="3232"/>
                  <a:ext cx="45" cy="44"/>
                </a:xfrm>
                <a:custGeom>
                  <a:avLst/>
                  <a:gdLst>
                    <a:gd name="T0" fmla="*/ 1 w 88"/>
                    <a:gd name="T1" fmla="*/ 3 h 88"/>
                    <a:gd name="T2" fmla="*/ 3 w 88"/>
                    <a:gd name="T3" fmla="*/ 2 h 88"/>
                    <a:gd name="T4" fmla="*/ 0 w 88"/>
                    <a:gd name="T5" fmla="*/ 0 h 88"/>
                    <a:gd name="T6" fmla="*/ 1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2" y="88"/>
                      </a:moveTo>
                      <a:lnTo>
                        <a:pt x="88" y="41"/>
                      </a:lnTo>
                      <a:lnTo>
                        <a:pt x="0" y="0"/>
                      </a:lnTo>
                      <a:lnTo>
                        <a:pt x="2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4" name="Group 595"/>
              <p:cNvGrpSpPr>
                <a:grpSpLocks/>
              </p:cNvGrpSpPr>
              <p:nvPr/>
            </p:nvGrpSpPr>
            <p:grpSpPr bwMode="auto">
              <a:xfrm>
                <a:off x="3342" y="3453"/>
                <a:ext cx="517" cy="66"/>
                <a:chOff x="3342" y="3453"/>
                <a:chExt cx="517" cy="66"/>
              </a:xfrm>
            </p:grpSpPr>
            <p:sp>
              <p:nvSpPr>
                <p:cNvPr id="23798" name="Freeform 593"/>
                <p:cNvSpPr>
                  <a:spLocks/>
                </p:cNvSpPr>
                <p:nvPr/>
              </p:nvSpPr>
              <p:spPr bwMode="auto">
                <a:xfrm>
                  <a:off x="3342" y="3453"/>
                  <a:ext cx="473" cy="48"/>
                </a:xfrm>
                <a:custGeom>
                  <a:avLst/>
                  <a:gdLst>
                    <a:gd name="T0" fmla="*/ 0 w 946"/>
                    <a:gd name="T1" fmla="*/ 0 h 97"/>
                    <a:gd name="T2" fmla="*/ 5 w 946"/>
                    <a:gd name="T3" fmla="*/ 0 h 97"/>
                    <a:gd name="T4" fmla="*/ 8 w 946"/>
                    <a:gd name="T5" fmla="*/ 0 h 97"/>
                    <a:gd name="T6" fmla="*/ 10 w 946"/>
                    <a:gd name="T7" fmla="*/ 0 h 97"/>
                    <a:gd name="T8" fmla="*/ 13 w 946"/>
                    <a:gd name="T9" fmla="*/ 1 h 97"/>
                    <a:gd name="T10" fmla="*/ 14 w 946"/>
                    <a:gd name="T11" fmla="*/ 1 h 97"/>
                    <a:gd name="T12" fmla="*/ 15 w 946"/>
                    <a:gd name="T13" fmla="*/ 1 h 97"/>
                    <a:gd name="T14" fmla="*/ 16 w 946"/>
                    <a:gd name="T15" fmla="*/ 1 h 97"/>
                    <a:gd name="T16" fmla="*/ 15 w 946"/>
                    <a:gd name="T17" fmla="*/ 1 h 97"/>
                    <a:gd name="T18" fmla="*/ 16 w 946"/>
                    <a:gd name="T19" fmla="*/ 1 h 97"/>
                    <a:gd name="T20" fmla="*/ 16 w 946"/>
                    <a:gd name="T21" fmla="*/ 1 h 97"/>
                    <a:gd name="T22" fmla="*/ 17 w 946"/>
                    <a:gd name="T23" fmla="*/ 1 h 97"/>
                    <a:gd name="T24" fmla="*/ 16 w 946"/>
                    <a:gd name="T25" fmla="*/ 1 h 97"/>
                    <a:gd name="T26" fmla="*/ 16 w 946"/>
                    <a:gd name="T27" fmla="*/ 1 h 97"/>
                    <a:gd name="T28" fmla="*/ 16 w 946"/>
                    <a:gd name="T29" fmla="*/ 1 h 97"/>
                    <a:gd name="T30" fmla="*/ 16 w 946"/>
                    <a:gd name="T31" fmla="*/ 1 h 97"/>
                    <a:gd name="T32" fmla="*/ 17 w 946"/>
                    <a:gd name="T33" fmla="*/ 1 h 97"/>
                    <a:gd name="T34" fmla="*/ 17 w 946"/>
                    <a:gd name="T35" fmla="*/ 1 h 97"/>
                    <a:gd name="T36" fmla="*/ 17 w 946"/>
                    <a:gd name="T37" fmla="*/ 2 h 97"/>
                    <a:gd name="T38" fmla="*/ 18 w 946"/>
                    <a:gd name="T39" fmla="*/ 2 h 97"/>
                    <a:gd name="T40" fmla="*/ 18 w 946"/>
                    <a:gd name="T41" fmla="*/ 2 h 97"/>
                    <a:gd name="T42" fmla="*/ 20 w 946"/>
                    <a:gd name="T43" fmla="*/ 2 h 97"/>
                    <a:gd name="T44" fmla="*/ 22 w 946"/>
                    <a:gd name="T45" fmla="*/ 2 h 97"/>
                    <a:gd name="T46" fmla="*/ 24 w 946"/>
                    <a:gd name="T47" fmla="*/ 2 h 97"/>
                    <a:gd name="T48" fmla="*/ 26 w 946"/>
                    <a:gd name="T49" fmla="*/ 2 h 97"/>
                    <a:gd name="T50" fmla="*/ 29 w 946"/>
                    <a:gd name="T51" fmla="*/ 3 h 97"/>
                    <a:gd name="T52" fmla="*/ 30 w 946"/>
                    <a:gd name="T53" fmla="*/ 2 h 97"/>
                    <a:gd name="T54" fmla="*/ 27 w 946"/>
                    <a:gd name="T55" fmla="*/ 2 h 97"/>
                    <a:gd name="T56" fmla="*/ 25 w 946"/>
                    <a:gd name="T57" fmla="*/ 2 h 97"/>
                    <a:gd name="T58" fmla="*/ 23 w 946"/>
                    <a:gd name="T59" fmla="*/ 2 h 97"/>
                    <a:gd name="T60" fmla="*/ 21 w 946"/>
                    <a:gd name="T61" fmla="*/ 2 h 97"/>
                    <a:gd name="T62" fmla="*/ 19 w 946"/>
                    <a:gd name="T63" fmla="*/ 1 h 97"/>
                    <a:gd name="T64" fmla="*/ 18 w 946"/>
                    <a:gd name="T65" fmla="*/ 1 h 97"/>
                    <a:gd name="T66" fmla="*/ 18 w 946"/>
                    <a:gd name="T67" fmla="*/ 1 h 97"/>
                    <a:gd name="T68" fmla="*/ 17 w 946"/>
                    <a:gd name="T69" fmla="*/ 1 h 97"/>
                    <a:gd name="T70" fmla="*/ 17 w 946"/>
                    <a:gd name="T71" fmla="*/ 1 h 97"/>
                    <a:gd name="T72" fmla="*/ 17 w 946"/>
                    <a:gd name="T73" fmla="*/ 1 h 97"/>
                    <a:gd name="T74" fmla="*/ 17 w 946"/>
                    <a:gd name="T75" fmla="*/ 1 h 97"/>
                    <a:gd name="T76" fmla="*/ 17 w 946"/>
                    <a:gd name="T77" fmla="*/ 1 h 97"/>
                    <a:gd name="T78" fmla="*/ 17 w 946"/>
                    <a:gd name="T79" fmla="*/ 1 h 97"/>
                    <a:gd name="T80" fmla="*/ 17 w 946"/>
                    <a:gd name="T81" fmla="*/ 1 h 97"/>
                    <a:gd name="T82" fmla="*/ 17 w 946"/>
                    <a:gd name="T83" fmla="*/ 1 h 97"/>
                    <a:gd name="T84" fmla="*/ 17 w 946"/>
                    <a:gd name="T85" fmla="*/ 1 h 97"/>
                    <a:gd name="T86" fmla="*/ 16 w 946"/>
                    <a:gd name="T87" fmla="*/ 1 h 97"/>
                    <a:gd name="T88" fmla="*/ 16 w 946"/>
                    <a:gd name="T89" fmla="*/ 0 h 97"/>
                    <a:gd name="T90" fmla="*/ 15 w 946"/>
                    <a:gd name="T91" fmla="*/ 0 h 97"/>
                    <a:gd name="T92" fmla="*/ 15 w 946"/>
                    <a:gd name="T93" fmla="*/ 0 h 97"/>
                    <a:gd name="T94" fmla="*/ 14 w 946"/>
                    <a:gd name="T95" fmla="*/ 0 h 97"/>
                    <a:gd name="T96" fmla="*/ 12 w 946"/>
                    <a:gd name="T97" fmla="*/ 0 h 97"/>
                    <a:gd name="T98" fmla="*/ 9 w 946"/>
                    <a:gd name="T99" fmla="*/ 0 h 97"/>
                    <a:gd name="T100" fmla="*/ 6 w 946"/>
                    <a:gd name="T101" fmla="*/ 0 h 97"/>
                    <a:gd name="T102" fmla="*/ 3 w 946"/>
                    <a:gd name="T103" fmla="*/ 0 h 97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0" t="0" r="r" b="b"/>
                  <a:pathLst>
                    <a:path w="946" h="97">
                      <a:moveTo>
                        <a:pt x="0" y="0"/>
                      </a:moveTo>
                      <a:lnTo>
                        <a:pt x="0" y="16"/>
                      </a:lnTo>
                      <a:lnTo>
                        <a:pt x="96" y="17"/>
                      </a:lnTo>
                      <a:lnTo>
                        <a:pt x="143" y="18"/>
                      </a:lnTo>
                      <a:lnTo>
                        <a:pt x="189" y="19"/>
                      </a:lnTo>
                      <a:lnTo>
                        <a:pt x="234" y="22"/>
                      </a:lnTo>
                      <a:lnTo>
                        <a:pt x="277" y="24"/>
                      </a:lnTo>
                      <a:lnTo>
                        <a:pt x="317" y="27"/>
                      </a:lnTo>
                      <a:lnTo>
                        <a:pt x="355" y="30"/>
                      </a:lnTo>
                      <a:lnTo>
                        <a:pt x="390" y="32"/>
                      </a:lnTo>
                      <a:lnTo>
                        <a:pt x="421" y="36"/>
                      </a:lnTo>
                      <a:lnTo>
                        <a:pt x="435" y="37"/>
                      </a:lnTo>
                      <a:lnTo>
                        <a:pt x="449" y="39"/>
                      </a:lnTo>
                      <a:lnTo>
                        <a:pt x="462" y="41"/>
                      </a:lnTo>
                      <a:lnTo>
                        <a:pt x="473" y="42"/>
                      </a:lnTo>
                      <a:lnTo>
                        <a:pt x="483" y="44"/>
                      </a:lnTo>
                      <a:lnTo>
                        <a:pt x="483" y="36"/>
                      </a:lnTo>
                      <a:lnTo>
                        <a:pt x="480" y="44"/>
                      </a:lnTo>
                      <a:lnTo>
                        <a:pt x="489" y="45"/>
                      </a:lnTo>
                      <a:lnTo>
                        <a:pt x="496" y="47"/>
                      </a:lnTo>
                      <a:lnTo>
                        <a:pt x="502" y="49"/>
                      </a:lnTo>
                      <a:lnTo>
                        <a:pt x="507" y="51"/>
                      </a:lnTo>
                      <a:lnTo>
                        <a:pt x="511" y="53"/>
                      </a:lnTo>
                      <a:lnTo>
                        <a:pt x="514" y="45"/>
                      </a:lnTo>
                      <a:lnTo>
                        <a:pt x="509" y="51"/>
                      </a:lnTo>
                      <a:lnTo>
                        <a:pt x="511" y="53"/>
                      </a:lnTo>
                      <a:lnTo>
                        <a:pt x="516" y="47"/>
                      </a:lnTo>
                      <a:lnTo>
                        <a:pt x="509" y="50"/>
                      </a:lnTo>
                      <a:lnTo>
                        <a:pt x="508" y="47"/>
                      </a:lnTo>
                      <a:lnTo>
                        <a:pt x="509" y="49"/>
                      </a:lnTo>
                      <a:lnTo>
                        <a:pt x="510" y="51"/>
                      </a:lnTo>
                      <a:lnTo>
                        <a:pt x="510" y="54"/>
                      </a:lnTo>
                      <a:lnTo>
                        <a:pt x="512" y="56"/>
                      </a:lnTo>
                      <a:lnTo>
                        <a:pt x="514" y="58"/>
                      </a:lnTo>
                      <a:lnTo>
                        <a:pt x="516" y="60"/>
                      </a:lnTo>
                      <a:lnTo>
                        <a:pt x="519" y="62"/>
                      </a:lnTo>
                      <a:lnTo>
                        <a:pt x="523" y="63"/>
                      </a:lnTo>
                      <a:lnTo>
                        <a:pt x="528" y="65"/>
                      </a:lnTo>
                      <a:lnTo>
                        <a:pt x="534" y="67"/>
                      </a:lnTo>
                      <a:lnTo>
                        <a:pt x="549" y="70"/>
                      </a:lnTo>
                      <a:lnTo>
                        <a:pt x="552" y="70"/>
                      </a:lnTo>
                      <a:lnTo>
                        <a:pt x="571" y="73"/>
                      </a:lnTo>
                      <a:lnTo>
                        <a:pt x="593" y="77"/>
                      </a:lnTo>
                      <a:lnTo>
                        <a:pt x="618" y="79"/>
                      </a:lnTo>
                      <a:lnTo>
                        <a:pt x="646" y="82"/>
                      </a:lnTo>
                      <a:lnTo>
                        <a:pt x="678" y="85"/>
                      </a:lnTo>
                      <a:lnTo>
                        <a:pt x="711" y="87"/>
                      </a:lnTo>
                      <a:lnTo>
                        <a:pt x="746" y="90"/>
                      </a:lnTo>
                      <a:lnTo>
                        <a:pt x="783" y="92"/>
                      </a:lnTo>
                      <a:lnTo>
                        <a:pt x="822" y="93"/>
                      </a:lnTo>
                      <a:lnTo>
                        <a:pt x="862" y="95"/>
                      </a:lnTo>
                      <a:lnTo>
                        <a:pt x="903" y="96"/>
                      </a:lnTo>
                      <a:lnTo>
                        <a:pt x="946" y="97"/>
                      </a:lnTo>
                      <a:lnTo>
                        <a:pt x="946" y="81"/>
                      </a:lnTo>
                      <a:lnTo>
                        <a:pt x="903" y="80"/>
                      </a:lnTo>
                      <a:lnTo>
                        <a:pt x="862" y="79"/>
                      </a:lnTo>
                      <a:lnTo>
                        <a:pt x="822" y="77"/>
                      </a:lnTo>
                      <a:lnTo>
                        <a:pt x="783" y="76"/>
                      </a:lnTo>
                      <a:lnTo>
                        <a:pt x="746" y="74"/>
                      </a:lnTo>
                      <a:lnTo>
                        <a:pt x="711" y="71"/>
                      </a:lnTo>
                      <a:lnTo>
                        <a:pt x="678" y="69"/>
                      </a:lnTo>
                      <a:lnTo>
                        <a:pt x="646" y="66"/>
                      </a:lnTo>
                      <a:lnTo>
                        <a:pt x="618" y="63"/>
                      </a:lnTo>
                      <a:lnTo>
                        <a:pt x="593" y="61"/>
                      </a:lnTo>
                      <a:lnTo>
                        <a:pt x="571" y="57"/>
                      </a:lnTo>
                      <a:lnTo>
                        <a:pt x="552" y="54"/>
                      </a:lnTo>
                      <a:lnTo>
                        <a:pt x="552" y="62"/>
                      </a:lnTo>
                      <a:lnTo>
                        <a:pt x="555" y="55"/>
                      </a:lnTo>
                      <a:lnTo>
                        <a:pt x="540" y="52"/>
                      </a:lnTo>
                      <a:lnTo>
                        <a:pt x="534" y="50"/>
                      </a:lnTo>
                      <a:lnTo>
                        <a:pt x="529" y="48"/>
                      </a:lnTo>
                      <a:lnTo>
                        <a:pt x="525" y="47"/>
                      </a:lnTo>
                      <a:lnTo>
                        <a:pt x="522" y="45"/>
                      </a:lnTo>
                      <a:lnTo>
                        <a:pt x="519" y="52"/>
                      </a:lnTo>
                      <a:lnTo>
                        <a:pt x="525" y="47"/>
                      </a:lnTo>
                      <a:lnTo>
                        <a:pt x="523" y="45"/>
                      </a:lnTo>
                      <a:lnTo>
                        <a:pt x="525" y="48"/>
                      </a:lnTo>
                      <a:lnTo>
                        <a:pt x="518" y="51"/>
                      </a:lnTo>
                      <a:lnTo>
                        <a:pt x="526" y="51"/>
                      </a:lnTo>
                      <a:lnTo>
                        <a:pt x="525" y="49"/>
                      </a:lnTo>
                      <a:lnTo>
                        <a:pt x="524" y="47"/>
                      </a:lnTo>
                      <a:lnTo>
                        <a:pt x="524" y="44"/>
                      </a:lnTo>
                      <a:lnTo>
                        <a:pt x="522" y="42"/>
                      </a:lnTo>
                      <a:lnTo>
                        <a:pt x="520" y="40"/>
                      </a:lnTo>
                      <a:lnTo>
                        <a:pt x="517" y="38"/>
                      </a:lnTo>
                      <a:lnTo>
                        <a:pt x="513" y="36"/>
                      </a:lnTo>
                      <a:lnTo>
                        <a:pt x="508" y="34"/>
                      </a:lnTo>
                      <a:lnTo>
                        <a:pt x="502" y="32"/>
                      </a:lnTo>
                      <a:lnTo>
                        <a:pt x="495" y="30"/>
                      </a:lnTo>
                      <a:lnTo>
                        <a:pt x="486" y="29"/>
                      </a:lnTo>
                      <a:lnTo>
                        <a:pt x="483" y="28"/>
                      </a:lnTo>
                      <a:lnTo>
                        <a:pt x="473" y="26"/>
                      </a:lnTo>
                      <a:lnTo>
                        <a:pt x="462" y="25"/>
                      </a:lnTo>
                      <a:lnTo>
                        <a:pt x="449" y="23"/>
                      </a:lnTo>
                      <a:lnTo>
                        <a:pt x="435" y="21"/>
                      </a:lnTo>
                      <a:lnTo>
                        <a:pt x="421" y="19"/>
                      </a:lnTo>
                      <a:lnTo>
                        <a:pt x="390" y="15"/>
                      </a:lnTo>
                      <a:lnTo>
                        <a:pt x="355" y="13"/>
                      </a:lnTo>
                      <a:lnTo>
                        <a:pt x="317" y="10"/>
                      </a:lnTo>
                      <a:lnTo>
                        <a:pt x="277" y="7"/>
                      </a:lnTo>
                      <a:lnTo>
                        <a:pt x="234" y="5"/>
                      </a:lnTo>
                      <a:lnTo>
                        <a:pt x="189" y="3"/>
                      </a:lnTo>
                      <a:lnTo>
                        <a:pt x="143" y="2"/>
                      </a:lnTo>
                      <a:lnTo>
                        <a:pt x="96" y="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9" name="Freeform 594"/>
                <p:cNvSpPr>
                  <a:spLocks/>
                </p:cNvSpPr>
                <p:nvPr/>
              </p:nvSpPr>
              <p:spPr bwMode="auto">
                <a:xfrm>
                  <a:off x="3815" y="3475"/>
                  <a:ext cx="44" cy="44"/>
                </a:xfrm>
                <a:custGeom>
                  <a:avLst/>
                  <a:gdLst>
                    <a:gd name="T0" fmla="*/ 0 w 88"/>
                    <a:gd name="T1" fmla="*/ 3 h 88"/>
                    <a:gd name="T2" fmla="*/ 3 w 88"/>
                    <a:gd name="T3" fmla="*/ 2 h 88"/>
                    <a:gd name="T4" fmla="*/ 1 w 88"/>
                    <a:gd name="T5" fmla="*/ 0 h 88"/>
                    <a:gd name="T6" fmla="*/ 0 w 88"/>
                    <a:gd name="T7" fmla="*/ 3 h 88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8" h="88">
                      <a:moveTo>
                        <a:pt x="0" y="88"/>
                      </a:moveTo>
                      <a:lnTo>
                        <a:pt x="88" y="46"/>
                      </a:lnTo>
                      <a:lnTo>
                        <a:pt x="1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3795" name="Group 598"/>
              <p:cNvGrpSpPr>
                <a:grpSpLocks/>
              </p:cNvGrpSpPr>
              <p:nvPr/>
            </p:nvGrpSpPr>
            <p:grpSpPr bwMode="auto">
              <a:xfrm>
                <a:off x="3310" y="3598"/>
                <a:ext cx="549" cy="161"/>
                <a:chOff x="3310" y="3598"/>
                <a:chExt cx="549" cy="161"/>
              </a:xfrm>
            </p:grpSpPr>
            <p:sp>
              <p:nvSpPr>
                <p:cNvPr id="23796" name="Freeform 596"/>
                <p:cNvSpPr>
                  <a:spLocks/>
                </p:cNvSpPr>
                <p:nvPr/>
              </p:nvSpPr>
              <p:spPr bwMode="auto">
                <a:xfrm>
                  <a:off x="3310" y="3598"/>
                  <a:ext cx="506" cy="143"/>
                </a:xfrm>
                <a:custGeom>
                  <a:avLst/>
                  <a:gdLst>
                    <a:gd name="T0" fmla="*/ 1 w 1012"/>
                    <a:gd name="T1" fmla="*/ 4 h 288"/>
                    <a:gd name="T2" fmla="*/ 1 w 1012"/>
                    <a:gd name="T3" fmla="*/ 3 h 288"/>
                    <a:gd name="T4" fmla="*/ 1 w 1012"/>
                    <a:gd name="T5" fmla="*/ 3 h 288"/>
                    <a:gd name="T6" fmla="*/ 3 w 1012"/>
                    <a:gd name="T7" fmla="*/ 2 h 288"/>
                    <a:gd name="T8" fmla="*/ 3 w 1012"/>
                    <a:gd name="T9" fmla="*/ 2 h 288"/>
                    <a:gd name="T10" fmla="*/ 5 w 1012"/>
                    <a:gd name="T11" fmla="*/ 1 h 288"/>
                    <a:gd name="T12" fmla="*/ 6 w 1012"/>
                    <a:gd name="T13" fmla="*/ 0 h 288"/>
                    <a:gd name="T14" fmla="*/ 8 w 1012"/>
                    <a:gd name="T15" fmla="*/ 0 h 288"/>
                    <a:gd name="T16" fmla="*/ 11 w 1012"/>
                    <a:gd name="T17" fmla="*/ 0 h 288"/>
                    <a:gd name="T18" fmla="*/ 13 w 1012"/>
                    <a:gd name="T19" fmla="*/ 0 h 288"/>
                    <a:gd name="T20" fmla="*/ 14 w 1012"/>
                    <a:gd name="T21" fmla="*/ 1 h 288"/>
                    <a:gd name="T22" fmla="*/ 16 w 1012"/>
                    <a:gd name="T23" fmla="*/ 1 h 288"/>
                    <a:gd name="T24" fmla="*/ 17 w 1012"/>
                    <a:gd name="T25" fmla="*/ 2 h 288"/>
                    <a:gd name="T26" fmla="*/ 18 w 1012"/>
                    <a:gd name="T27" fmla="*/ 3 h 288"/>
                    <a:gd name="T28" fmla="*/ 18 w 1012"/>
                    <a:gd name="T29" fmla="*/ 3 h 288"/>
                    <a:gd name="T30" fmla="*/ 19 w 1012"/>
                    <a:gd name="T31" fmla="*/ 4 h 288"/>
                    <a:gd name="T32" fmla="*/ 18 w 1012"/>
                    <a:gd name="T33" fmla="*/ 4 h 288"/>
                    <a:gd name="T34" fmla="*/ 19 w 1012"/>
                    <a:gd name="T35" fmla="*/ 5 h 288"/>
                    <a:gd name="T36" fmla="*/ 19 w 1012"/>
                    <a:gd name="T37" fmla="*/ 5 h 288"/>
                    <a:gd name="T38" fmla="*/ 20 w 1012"/>
                    <a:gd name="T39" fmla="*/ 6 h 288"/>
                    <a:gd name="T40" fmla="*/ 22 w 1012"/>
                    <a:gd name="T41" fmla="*/ 7 h 288"/>
                    <a:gd name="T42" fmla="*/ 25 w 1012"/>
                    <a:gd name="T43" fmla="*/ 7 h 288"/>
                    <a:gd name="T44" fmla="*/ 27 w 1012"/>
                    <a:gd name="T45" fmla="*/ 8 h 288"/>
                    <a:gd name="T46" fmla="*/ 31 w 1012"/>
                    <a:gd name="T47" fmla="*/ 8 h 288"/>
                    <a:gd name="T48" fmla="*/ 31 w 1012"/>
                    <a:gd name="T49" fmla="*/ 8 h 288"/>
                    <a:gd name="T50" fmla="*/ 27 w 1012"/>
                    <a:gd name="T51" fmla="*/ 7 h 288"/>
                    <a:gd name="T52" fmla="*/ 26 w 1012"/>
                    <a:gd name="T53" fmla="*/ 7 h 288"/>
                    <a:gd name="T54" fmla="*/ 23 w 1012"/>
                    <a:gd name="T55" fmla="*/ 6 h 288"/>
                    <a:gd name="T56" fmla="*/ 20 w 1012"/>
                    <a:gd name="T57" fmla="*/ 6 h 288"/>
                    <a:gd name="T58" fmla="*/ 20 w 1012"/>
                    <a:gd name="T59" fmla="*/ 5 h 288"/>
                    <a:gd name="T60" fmla="*/ 19 w 1012"/>
                    <a:gd name="T61" fmla="*/ 5 h 288"/>
                    <a:gd name="T62" fmla="*/ 19 w 1012"/>
                    <a:gd name="T63" fmla="*/ 4 h 288"/>
                    <a:gd name="T64" fmla="*/ 19 w 1012"/>
                    <a:gd name="T65" fmla="*/ 4 h 288"/>
                    <a:gd name="T66" fmla="*/ 19 w 1012"/>
                    <a:gd name="T67" fmla="*/ 4 h 288"/>
                    <a:gd name="T68" fmla="*/ 18 w 1012"/>
                    <a:gd name="T69" fmla="*/ 3 h 288"/>
                    <a:gd name="T70" fmla="*/ 18 w 1012"/>
                    <a:gd name="T71" fmla="*/ 2 h 288"/>
                    <a:gd name="T72" fmla="*/ 17 w 1012"/>
                    <a:gd name="T73" fmla="*/ 1 h 288"/>
                    <a:gd name="T74" fmla="*/ 15 w 1012"/>
                    <a:gd name="T75" fmla="*/ 0 h 288"/>
                    <a:gd name="T76" fmla="*/ 13 w 1012"/>
                    <a:gd name="T77" fmla="*/ 0 h 288"/>
                    <a:gd name="T78" fmla="*/ 11 w 1012"/>
                    <a:gd name="T79" fmla="*/ 0 h 288"/>
                    <a:gd name="T80" fmla="*/ 8 w 1012"/>
                    <a:gd name="T81" fmla="*/ 0 h 288"/>
                    <a:gd name="T82" fmla="*/ 6 w 1012"/>
                    <a:gd name="T83" fmla="*/ 0 h 288"/>
                    <a:gd name="T84" fmla="*/ 4 w 1012"/>
                    <a:gd name="T85" fmla="*/ 1 h 288"/>
                    <a:gd name="T86" fmla="*/ 2 w 1012"/>
                    <a:gd name="T87" fmla="*/ 2 h 288"/>
                    <a:gd name="T88" fmla="*/ 1 w 1012"/>
                    <a:gd name="T89" fmla="*/ 2 h 288"/>
                    <a:gd name="T90" fmla="*/ 1 w 1012"/>
                    <a:gd name="T91" fmla="*/ 3 h 288"/>
                    <a:gd name="T92" fmla="*/ 1 w 1012"/>
                    <a:gd name="T93" fmla="*/ 4 h 288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</a:gdLst>
                  <a:ahLst/>
                  <a:cxnLst>
                    <a:cxn ang="T94">
                      <a:pos x="T0" y="T1"/>
                    </a:cxn>
                    <a:cxn ang="T95">
                      <a:pos x="T2" y="T3"/>
                    </a:cxn>
                    <a:cxn ang="T96">
                      <a:pos x="T4" y="T5"/>
                    </a:cxn>
                    <a:cxn ang="T97">
                      <a:pos x="T6" y="T7"/>
                    </a:cxn>
                    <a:cxn ang="T98">
                      <a:pos x="T8" y="T9"/>
                    </a:cxn>
                    <a:cxn ang="T99">
                      <a:pos x="T10" y="T11"/>
                    </a:cxn>
                    <a:cxn ang="T100">
                      <a:pos x="T12" y="T13"/>
                    </a:cxn>
                    <a:cxn ang="T101">
                      <a:pos x="T14" y="T15"/>
                    </a:cxn>
                    <a:cxn ang="T102">
                      <a:pos x="T16" y="T17"/>
                    </a:cxn>
                    <a:cxn ang="T103">
                      <a:pos x="T18" y="T19"/>
                    </a:cxn>
                    <a:cxn ang="T104">
                      <a:pos x="T20" y="T21"/>
                    </a:cxn>
                    <a:cxn ang="T105">
                      <a:pos x="T22" y="T23"/>
                    </a:cxn>
                    <a:cxn ang="T106">
                      <a:pos x="T24" y="T25"/>
                    </a:cxn>
                    <a:cxn ang="T107">
                      <a:pos x="T26" y="T27"/>
                    </a:cxn>
                    <a:cxn ang="T108">
                      <a:pos x="T28" y="T29"/>
                    </a:cxn>
                    <a:cxn ang="T109">
                      <a:pos x="T30" y="T31"/>
                    </a:cxn>
                    <a:cxn ang="T110">
                      <a:pos x="T32" y="T33"/>
                    </a:cxn>
                    <a:cxn ang="T111">
                      <a:pos x="T34" y="T35"/>
                    </a:cxn>
                    <a:cxn ang="T112">
                      <a:pos x="T36" y="T37"/>
                    </a:cxn>
                    <a:cxn ang="T113">
                      <a:pos x="T38" y="T39"/>
                    </a:cxn>
                    <a:cxn ang="T114">
                      <a:pos x="T40" y="T41"/>
                    </a:cxn>
                    <a:cxn ang="T115">
                      <a:pos x="T42" y="T43"/>
                    </a:cxn>
                    <a:cxn ang="T116">
                      <a:pos x="T44" y="T45"/>
                    </a:cxn>
                    <a:cxn ang="T117">
                      <a:pos x="T46" y="T47"/>
                    </a:cxn>
                    <a:cxn ang="T118">
                      <a:pos x="T48" y="T49"/>
                    </a:cxn>
                    <a:cxn ang="T119">
                      <a:pos x="T50" y="T51"/>
                    </a:cxn>
                    <a:cxn ang="T120">
                      <a:pos x="T52" y="T53"/>
                    </a:cxn>
                    <a:cxn ang="T121">
                      <a:pos x="T54" y="T55"/>
                    </a:cxn>
                    <a:cxn ang="T122">
                      <a:pos x="T56" y="T57"/>
                    </a:cxn>
                    <a:cxn ang="T123">
                      <a:pos x="T58" y="T59"/>
                    </a:cxn>
                    <a:cxn ang="T124">
                      <a:pos x="T60" y="T61"/>
                    </a:cxn>
                    <a:cxn ang="T125">
                      <a:pos x="T62" y="T63"/>
                    </a:cxn>
                    <a:cxn ang="T126">
                      <a:pos x="T64" y="T65"/>
                    </a:cxn>
                    <a:cxn ang="T127">
                      <a:pos x="T66" y="T67"/>
                    </a:cxn>
                    <a:cxn ang="T128">
                      <a:pos x="T68" y="T69"/>
                    </a:cxn>
                    <a:cxn ang="T129">
                      <a:pos x="T70" y="T71"/>
                    </a:cxn>
                    <a:cxn ang="T130">
                      <a:pos x="T72" y="T73"/>
                    </a:cxn>
                    <a:cxn ang="T131">
                      <a:pos x="T74" y="T75"/>
                    </a:cxn>
                    <a:cxn ang="T132">
                      <a:pos x="T76" y="T77"/>
                    </a:cxn>
                    <a:cxn ang="T133">
                      <a:pos x="T78" y="T79"/>
                    </a:cxn>
                    <a:cxn ang="T134">
                      <a:pos x="T80" y="T81"/>
                    </a:cxn>
                    <a:cxn ang="T135">
                      <a:pos x="T82" y="T83"/>
                    </a:cxn>
                    <a:cxn ang="T136">
                      <a:pos x="T84" y="T85"/>
                    </a:cxn>
                    <a:cxn ang="T137">
                      <a:pos x="T86" y="T87"/>
                    </a:cxn>
                    <a:cxn ang="T138">
                      <a:pos x="T88" y="T89"/>
                    </a:cxn>
                    <a:cxn ang="T139">
                      <a:pos x="T90" y="T91"/>
                    </a:cxn>
                    <a:cxn ang="T140">
                      <a:pos x="T92" y="T93"/>
                    </a:cxn>
                  </a:cxnLst>
                  <a:rect l="0" t="0" r="r" b="b"/>
                  <a:pathLst>
                    <a:path w="1012" h="288">
                      <a:moveTo>
                        <a:pt x="0" y="145"/>
                      </a:moveTo>
                      <a:lnTo>
                        <a:pt x="16" y="145"/>
                      </a:lnTo>
                      <a:lnTo>
                        <a:pt x="18" y="132"/>
                      </a:lnTo>
                      <a:lnTo>
                        <a:pt x="10" y="132"/>
                      </a:lnTo>
                      <a:lnTo>
                        <a:pt x="17" y="135"/>
                      </a:lnTo>
                      <a:lnTo>
                        <a:pt x="22" y="123"/>
                      </a:lnTo>
                      <a:lnTo>
                        <a:pt x="31" y="110"/>
                      </a:lnTo>
                      <a:lnTo>
                        <a:pt x="22" y="107"/>
                      </a:lnTo>
                      <a:lnTo>
                        <a:pt x="29" y="113"/>
                      </a:lnTo>
                      <a:lnTo>
                        <a:pt x="39" y="101"/>
                      </a:lnTo>
                      <a:lnTo>
                        <a:pt x="52" y="89"/>
                      </a:lnTo>
                      <a:lnTo>
                        <a:pt x="67" y="78"/>
                      </a:lnTo>
                      <a:lnTo>
                        <a:pt x="62" y="72"/>
                      </a:lnTo>
                      <a:lnTo>
                        <a:pt x="65" y="80"/>
                      </a:lnTo>
                      <a:lnTo>
                        <a:pt x="82" y="69"/>
                      </a:lnTo>
                      <a:lnTo>
                        <a:pt x="101" y="59"/>
                      </a:lnTo>
                      <a:lnTo>
                        <a:pt x="122" y="50"/>
                      </a:lnTo>
                      <a:lnTo>
                        <a:pt x="144" y="42"/>
                      </a:lnTo>
                      <a:lnTo>
                        <a:pt x="168" y="34"/>
                      </a:lnTo>
                      <a:lnTo>
                        <a:pt x="193" y="28"/>
                      </a:lnTo>
                      <a:lnTo>
                        <a:pt x="190" y="21"/>
                      </a:lnTo>
                      <a:lnTo>
                        <a:pt x="190" y="29"/>
                      </a:lnTo>
                      <a:lnTo>
                        <a:pt x="215" y="24"/>
                      </a:lnTo>
                      <a:lnTo>
                        <a:pt x="241" y="20"/>
                      </a:lnTo>
                      <a:lnTo>
                        <a:pt x="268" y="18"/>
                      </a:lnTo>
                      <a:lnTo>
                        <a:pt x="295" y="17"/>
                      </a:lnTo>
                      <a:lnTo>
                        <a:pt x="322" y="18"/>
                      </a:lnTo>
                      <a:lnTo>
                        <a:pt x="348" y="20"/>
                      </a:lnTo>
                      <a:lnTo>
                        <a:pt x="375" y="24"/>
                      </a:lnTo>
                      <a:lnTo>
                        <a:pt x="400" y="29"/>
                      </a:lnTo>
                      <a:lnTo>
                        <a:pt x="400" y="21"/>
                      </a:lnTo>
                      <a:lnTo>
                        <a:pt x="397" y="28"/>
                      </a:lnTo>
                      <a:lnTo>
                        <a:pt x="422" y="34"/>
                      </a:lnTo>
                      <a:lnTo>
                        <a:pt x="445" y="42"/>
                      </a:lnTo>
                      <a:lnTo>
                        <a:pt x="468" y="50"/>
                      </a:lnTo>
                      <a:lnTo>
                        <a:pt x="489" y="59"/>
                      </a:lnTo>
                      <a:lnTo>
                        <a:pt x="509" y="69"/>
                      </a:lnTo>
                      <a:lnTo>
                        <a:pt x="526" y="80"/>
                      </a:lnTo>
                      <a:lnTo>
                        <a:pt x="529" y="72"/>
                      </a:lnTo>
                      <a:lnTo>
                        <a:pt x="524" y="78"/>
                      </a:lnTo>
                      <a:lnTo>
                        <a:pt x="539" y="89"/>
                      </a:lnTo>
                      <a:lnTo>
                        <a:pt x="552" y="101"/>
                      </a:lnTo>
                      <a:lnTo>
                        <a:pt x="562" y="113"/>
                      </a:lnTo>
                      <a:lnTo>
                        <a:pt x="568" y="108"/>
                      </a:lnTo>
                      <a:lnTo>
                        <a:pt x="560" y="111"/>
                      </a:lnTo>
                      <a:lnTo>
                        <a:pt x="568" y="123"/>
                      </a:lnTo>
                      <a:lnTo>
                        <a:pt x="573" y="136"/>
                      </a:lnTo>
                      <a:lnTo>
                        <a:pt x="580" y="133"/>
                      </a:lnTo>
                      <a:lnTo>
                        <a:pt x="572" y="133"/>
                      </a:lnTo>
                      <a:lnTo>
                        <a:pt x="574" y="146"/>
                      </a:lnTo>
                      <a:lnTo>
                        <a:pt x="575" y="152"/>
                      </a:lnTo>
                      <a:lnTo>
                        <a:pt x="575" y="155"/>
                      </a:lnTo>
                      <a:lnTo>
                        <a:pt x="577" y="160"/>
                      </a:lnTo>
                      <a:lnTo>
                        <a:pt x="580" y="166"/>
                      </a:lnTo>
                      <a:lnTo>
                        <a:pt x="582" y="168"/>
                      </a:lnTo>
                      <a:lnTo>
                        <a:pt x="586" y="174"/>
                      </a:lnTo>
                      <a:lnTo>
                        <a:pt x="591" y="179"/>
                      </a:lnTo>
                      <a:lnTo>
                        <a:pt x="597" y="185"/>
                      </a:lnTo>
                      <a:lnTo>
                        <a:pt x="612" y="196"/>
                      </a:lnTo>
                      <a:lnTo>
                        <a:pt x="614" y="198"/>
                      </a:lnTo>
                      <a:lnTo>
                        <a:pt x="633" y="208"/>
                      </a:lnTo>
                      <a:lnTo>
                        <a:pt x="655" y="219"/>
                      </a:lnTo>
                      <a:lnTo>
                        <a:pt x="680" y="228"/>
                      </a:lnTo>
                      <a:lnTo>
                        <a:pt x="708" y="238"/>
                      </a:lnTo>
                      <a:lnTo>
                        <a:pt x="739" y="246"/>
                      </a:lnTo>
                      <a:lnTo>
                        <a:pt x="773" y="255"/>
                      </a:lnTo>
                      <a:lnTo>
                        <a:pt x="808" y="262"/>
                      </a:lnTo>
                      <a:lnTo>
                        <a:pt x="811" y="263"/>
                      </a:lnTo>
                      <a:lnTo>
                        <a:pt x="848" y="269"/>
                      </a:lnTo>
                      <a:lnTo>
                        <a:pt x="887" y="275"/>
                      </a:lnTo>
                      <a:lnTo>
                        <a:pt x="927" y="281"/>
                      </a:lnTo>
                      <a:lnTo>
                        <a:pt x="968" y="285"/>
                      </a:lnTo>
                      <a:lnTo>
                        <a:pt x="1011" y="288"/>
                      </a:lnTo>
                      <a:lnTo>
                        <a:pt x="1012" y="271"/>
                      </a:lnTo>
                      <a:lnTo>
                        <a:pt x="968" y="268"/>
                      </a:lnTo>
                      <a:lnTo>
                        <a:pt x="927" y="264"/>
                      </a:lnTo>
                      <a:lnTo>
                        <a:pt x="887" y="259"/>
                      </a:lnTo>
                      <a:lnTo>
                        <a:pt x="848" y="253"/>
                      </a:lnTo>
                      <a:lnTo>
                        <a:pt x="811" y="247"/>
                      </a:lnTo>
                      <a:lnTo>
                        <a:pt x="811" y="255"/>
                      </a:lnTo>
                      <a:lnTo>
                        <a:pt x="814" y="247"/>
                      </a:lnTo>
                      <a:lnTo>
                        <a:pt x="779" y="240"/>
                      </a:lnTo>
                      <a:lnTo>
                        <a:pt x="746" y="231"/>
                      </a:lnTo>
                      <a:lnTo>
                        <a:pt x="714" y="223"/>
                      </a:lnTo>
                      <a:lnTo>
                        <a:pt x="686" y="213"/>
                      </a:lnTo>
                      <a:lnTo>
                        <a:pt x="661" y="204"/>
                      </a:lnTo>
                      <a:lnTo>
                        <a:pt x="639" y="193"/>
                      </a:lnTo>
                      <a:lnTo>
                        <a:pt x="620" y="183"/>
                      </a:lnTo>
                      <a:lnTo>
                        <a:pt x="617" y="190"/>
                      </a:lnTo>
                      <a:lnTo>
                        <a:pt x="623" y="185"/>
                      </a:lnTo>
                      <a:lnTo>
                        <a:pt x="608" y="174"/>
                      </a:lnTo>
                      <a:lnTo>
                        <a:pt x="602" y="168"/>
                      </a:lnTo>
                      <a:lnTo>
                        <a:pt x="597" y="163"/>
                      </a:lnTo>
                      <a:lnTo>
                        <a:pt x="593" y="157"/>
                      </a:lnTo>
                      <a:lnTo>
                        <a:pt x="587" y="163"/>
                      </a:lnTo>
                      <a:lnTo>
                        <a:pt x="595" y="160"/>
                      </a:lnTo>
                      <a:lnTo>
                        <a:pt x="592" y="154"/>
                      </a:lnTo>
                      <a:lnTo>
                        <a:pt x="590" y="149"/>
                      </a:lnTo>
                      <a:lnTo>
                        <a:pt x="583" y="152"/>
                      </a:lnTo>
                      <a:lnTo>
                        <a:pt x="591" y="152"/>
                      </a:lnTo>
                      <a:lnTo>
                        <a:pt x="590" y="146"/>
                      </a:lnTo>
                      <a:lnTo>
                        <a:pt x="588" y="133"/>
                      </a:lnTo>
                      <a:lnTo>
                        <a:pt x="588" y="130"/>
                      </a:lnTo>
                      <a:lnTo>
                        <a:pt x="583" y="117"/>
                      </a:lnTo>
                      <a:lnTo>
                        <a:pt x="575" y="105"/>
                      </a:lnTo>
                      <a:lnTo>
                        <a:pt x="573" y="102"/>
                      </a:lnTo>
                      <a:lnTo>
                        <a:pt x="563" y="90"/>
                      </a:lnTo>
                      <a:lnTo>
                        <a:pt x="550" y="78"/>
                      </a:lnTo>
                      <a:lnTo>
                        <a:pt x="535" y="67"/>
                      </a:lnTo>
                      <a:lnTo>
                        <a:pt x="532" y="65"/>
                      </a:lnTo>
                      <a:lnTo>
                        <a:pt x="515" y="54"/>
                      </a:lnTo>
                      <a:lnTo>
                        <a:pt x="495" y="44"/>
                      </a:lnTo>
                      <a:lnTo>
                        <a:pt x="474" y="35"/>
                      </a:lnTo>
                      <a:lnTo>
                        <a:pt x="451" y="27"/>
                      </a:lnTo>
                      <a:lnTo>
                        <a:pt x="428" y="19"/>
                      </a:lnTo>
                      <a:lnTo>
                        <a:pt x="403" y="13"/>
                      </a:lnTo>
                      <a:lnTo>
                        <a:pt x="400" y="13"/>
                      </a:lnTo>
                      <a:lnTo>
                        <a:pt x="375" y="8"/>
                      </a:lnTo>
                      <a:lnTo>
                        <a:pt x="348" y="3"/>
                      </a:lnTo>
                      <a:lnTo>
                        <a:pt x="322" y="1"/>
                      </a:lnTo>
                      <a:lnTo>
                        <a:pt x="295" y="0"/>
                      </a:lnTo>
                      <a:lnTo>
                        <a:pt x="268" y="1"/>
                      </a:lnTo>
                      <a:lnTo>
                        <a:pt x="241" y="3"/>
                      </a:lnTo>
                      <a:lnTo>
                        <a:pt x="215" y="8"/>
                      </a:lnTo>
                      <a:lnTo>
                        <a:pt x="190" y="13"/>
                      </a:lnTo>
                      <a:lnTo>
                        <a:pt x="187" y="13"/>
                      </a:lnTo>
                      <a:lnTo>
                        <a:pt x="162" y="19"/>
                      </a:lnTo>
                      <a:lnTo>
                        <a:pt x="138" y="27"/>
                      </a:lnTo>
                      <a:lnTo>
                        <a:pt x="116" y="35"/>
                      </a:lnTo>
                      <a:lnTo>
                        <a:pt x="95" y="44"/>
                      </a:lnTo>
                      <a:lnTo>
                        <a:pt x="76" y="54"/>
                      </a:lnTo>
                      <a:lnTo>
                        <a:pt x="59" y="65"/>
                      </a:lnTo>
                      <a:lnTo>
                        <a:pt x="56" y="67"/>
                      </a:lnTo>
                      <a:lnTo>
                        <a:pt x="41" y="78"/>
                      </a:lnTo>
                      <a:lnTo>
                        <a:pt x="28" y="90"/>
                      </a:lnTo>
                      <a:lnTo>
                        <a:pt x="17" y="102"/>
                      </a:lnTo>
                      <a:lnTo>
                        <a:pt x="15" y="104"/>
                      </a:lnTo>
                      <a:lnTo>
                        <a:pt x="7" y="117"/>
                      </a:lnTo>
                      <a:lnTo>
                        <a:pt x="2" y="129"/>
                      </a:lnTo>
                      <a:lnTo>
                        <a:pt x="2" y="132"/>
                      </a:lnTo>
                      <a:lnTo>
                        <a:pt x="0" y="145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797" name="Freeform 597"/>
                <p:cNvSpPr>
                  <a:spLocks/>
                </p:cNvSpPr>
                <p:nvPr/>
              </p:nvSpPr>
              <p:spPr bwMode="auto">
                <a:xfrm>
                  <a:off x="3815" y="3715"/>
                  <a:ext cx="44" cy="44"/>
                </a:xfrm>
                <a:custGeom>
                  <a:avLst/>
                  <a:gdLst>
                    <a:gd name="T0" fmla="*/ 0 w 89"/>
                    <a:gd name="T1" fmla="*/ 2 h 89"/>
                    <a:gd name="T2" fmla="*/ 2 w 89"/>
                    <a:gd name="T3" fmla="*/ 1 h 89"/>
                    <a:gd name="T4" fmla="*/ 0 w 89"/>
                    <a:gd name="T5" fmla="*/ 0 h 89"/>
                    <a:gd name="T6" fmla="*/ 0 w 89"/>
                    <a:gd name="T7" fmla="*/ 2 h 89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89" h="89">
                      <a:moveTo>
                        <a:pt x="0" y="89"/>
                      </a:moveTo>
                      <a:lnTo>
                        <a:pt x="89" y="49"/>
                      </a:lnTo>
                      <a:lnTo>
                        <a:pt x="3" y="0"/>
                      </a:lnTo>
                      <a:lnTo>
                        <a:pt x="0" y="89"/>
                      </a:lnTo>
                      <a:close/>
                    </a:path>
                  </a:pathLst>
                </a:custGeom>
                <a:solidFill>
                  <a:srgbClr val="000066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835275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4580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4586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4650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51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2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4653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54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655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6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57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4658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4659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4660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1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4662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4587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4588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4632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45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6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4647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48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49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4633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4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4635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6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4637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8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4639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0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4641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2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4643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44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4589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4590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4614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27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4628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4629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30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4631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4615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6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4617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18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4619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0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4621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2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4623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4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4625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6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4591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4592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4596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4609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4610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1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4612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4613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4597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598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4599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0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4601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2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4603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4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4605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6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4607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08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4593" name="AutoShape 79"/>
            <p:cNvCxnSpPr>
              <a:cxnSpLocks noChangeShapeType="1"/>
              <a:stCxn id="24661" idx="0"/>
              <a:endCxn id="24645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4" name="AutoShape 80"/>
            <p:cNvCxnSpPr>
              <a:cxnSpLocks noChangeShapeType="1"/>
              <a:stCxn id="24660" idx="6"/>
              <a:endCxn id="24627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595" name="AutoShape 81"/>
            <p:cNvCxnSpPr>
              <a:cxnSpLocks noChangeShapeType="1"/>
              <a:stCxn id="24662" idx="0"/>
              <a:endCxn id="24609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17522" name="Rectangle 82"/>
          <p:cNvSpPr>
            <a:spLocks noChangeArrowheads="1"/>
          </p:cNvSpPr>
          <p:nvPr/>
        </p:nvSpPr>
        <p:spPr bwMode="auto">
          <a:xfrm>
            <a:off x="8188325" y="4038603"/>
            <a:ext cx="4984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17523" name="Rectangle 83"/>
          <p:cNvSpPr>
            <a:spLocks noChangeArrowheads="1"/>
          </p:cNvSpPr>
          <p:nvPr/>
        </p:nvSpPr>
        <p:spPr bwMode="auto">
          <a:xfrm>
            <a:off x="8239125" y="43846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5" name="Rectangle 85"/>
          <p:cNvSpPr>
            <a:spLocks noChangeArrowheads="1"/>
          </p:cNvSpPr>
          <p:nvPr/>
        </p:nvSpPr>
        <p:spPr bwMode="auto">
          <a:xfrm>
            <a:off x="8229600" y="47244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6" name="Rectangle 86"/>
          <p:cNvSpPr>
            <a:spLocks noChangeArrowheads="1"/>
          </p:cNvSpPr>
          <p:nvPr/>
        </p:nvSpPr>
        <p:spPr bwMode="auto">
          <a:xfrm>
            <a:off x="8220075" y="5070478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17527" name="Rectangle 87"/>
          <p:cNvSpPr>
            <a:spLocks noChangeArrowheads="1"/>
          </p:cNvSpPr>
          <p:nvPr/>
        </p:nvSpPr>
        <p:spPr bwMode="auto">
          <a:xfrm>
            <a:off x="8210550" y="5410203"/>
            <a:ext cx="39687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2" grpId="0" build="p" autoUpdateAnimBg="0"/>
      <p:bldP spid="317523" grpId="0" build="p" autoUpdateAnimBg="0"/>
      <p:bldP spid="317525" grpId="0" build="p" autoUpdateAnimBg="0"/>
      <p:bldP spid="317526" grpId="0" build="p" autoUpdateAnimBg="0"/>
      <p:bldP spid="3175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Basic Data Types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Integral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general registers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Signed vs. unsigned depends on instructions used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byte	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	1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char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word	</a:t>
            </a:r>
            <a:r>
              <a:rPr lang="en-US" dirty="0">
                <a:latin typeface="Courier New" pitchFamily="49" charset="0"/>
              </a:rPr>
              <a:t>w</a:t>
            </a:r>
            <a:r>
              <a:rPr lang="en-US" dirty="0"/>
              <a:t>	2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short</a:t>
            </a:r>
            <a:endParaRPr lang="en-US" dirty="0"/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 word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4	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int</a:t>
            </a:r>
            <a:endParaRPr lang="en-US" dirty="0">
              <a:latin typeface="Courier New" pitchFamily="49" charset="0"/>
            </a:endParaRP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quad word</a:t>
            </a:r>
            <a:r>
              <a:rPr lang="en-US" dirty="0">
                <a:latin typeface="Courier New" pitchFamily="49" charset="0"/>
              </a:rPr>
              <a:t>	q	</a:t>
            </a:r>
            <a:r>
              <a:rPr lang="en-US" dirty="0"/>
              <a:t>8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[</a:t>
            </a:r>
            <a:r>
              <a:rPr lang="en-US" dirty="0">
                <a:latin typeface="Courier New" pitchFamily="49" charset="0"/>
              </a:rPr>
              <a:t>unsigned</a:t>
            </a:r>
            <a:r>
              <a:rPr lang="en-US" dirty="0"/>
              <a:t>]</a:t>
            </a:r>
            <a:r>
              <a:rPr lang="en-US" dirty="0">
                <a:latin typeface="Courier New" pitchFamily="49" charset="0"/>
              </a:rPr>
              <a:t> long</a:t>
            </a:r>
            <a:endParaRPr lang="en-US" dirty="0"/>
          </a:p>
          <a:p>
            <a:pPr marL="223838" indent="-223838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Floating Point</a:t>
            </a:r>
          </a:p>
          <a:p>
            <a:pPr marL="560388" lvl="1" indent="-222250" defTabSz="895350" eaLnBrk="1" hangingPunct="1"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Stored &amp; operated on in </a:t>
            </a:r>
            <a:r>
              <a:rPr lang="en-US" i="1" dirty="0"/>
              <a:t>floating-point</a:t>
            </a:r>
            <a:r>
              <a:rPr lang="en-US" dirty="0"/>
              <a:t> registers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Intel	GAS	Bytes	C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Single	</a:t>
            </a:r>
            <a:r>
              <a:rPr lang="en-US" dirty="0">
                <a:latin typeface="Courier New" pitchFamily="49" charset="0"/>
              </a:rPr>
              <a:t>s</a:t>
            </a:r>
            <a:r>
              <a:rPr lang="en-US" dirty="0"/>
              <a:t>	4	</a:t>
            </a:r>
            <a:r>
              <a:rPr lang="en-US" dirty="0">
                <a:latin typeface="Courier New" pitchFamily="49" charset="0"/>
              </a:rPr>
              <a:t>float</a:t>
            </a:r>
          </a:p>
          <a:p>
            <a:pPr marL="839788" lvl="2" indent="-165100" defTabSz="895350" eaLnBrk="1" hangingPunct="1">
              <a:buNone/>
              <a:tabLst>
                <a:tab pos="2400300" algn="l"/>
                <a:tab pos="3429000" algn="l"/>
                <a:tab pos="4521200" algn="l"/>
                <a:tab pos="6578600" algn="l"/>
              </a:tabLst>
              <a:defRPr/>
            </a:pPr>
            <a:r>
              <a:rPr lang="en-US" dirty="0"/>
              <a:t>Double	</a:t>
            </a:r>
            <a:r>
              <a:rPr lang="en-US" dirty="0">
                <a:latin typeface="Courier New" pitchFamily="49" charset="0"/>
              </a:rPr>
              <a:t>l</a:t>
            </a:r>
            <a:r>
              <a:rPr lang="en-US" dirty="0"/>
              <a:t>	8	</a:t>
            </a:r>
            <a:r>
              <a:rPr lang="en-US" dirty="0">
                <a:latin typeface="Courier New" pitchFamily="49" charset="0"/>
              </a:rPr>
              <a:t>double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Strange Referencing Examples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657600"/>
            <a:ext cx="11076516" cy="2787649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dirty="0"/>
              <a:t>	Reference	Address		</a:t>
            </a:r>
            <a:r>
              <a:rPr lang="en-US" sz="2000" dirty="0"/>
              <a:t>Value	Guaranteed?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univ[2][3]	56+4*3  = 68		1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univ[1][5]	16+4*5  = 36		0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univ[2][-1]	56+4*-1 = 52		9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univ[3][-1]	??		??	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>
                <a:latin typeface="Courier New" pitchFamily="49" charset="0"/>
              </a:rPr>
              <a:t>univ[1][12]	16+4*12 = 64		7 	</a:t>
            </a:r>
            <a:endParaRPr lang="en-US" sz="1800" dirty="0"/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Code does not do any bounds checking</a:t>
            </a:r>
          </a:p>
          <a:p>
            <a:pPr marL="560388" lvl="1" indent="-222250" defTabSz="895350" eaLnBrk="1" hangingPunct="1">
              <a:tabLst>
                <a:tab pos="1943100" algn="l"/>
                <a:tab pos="4229100" algn="l"/>
                <a:tab pos="6229350" algn="l"/>
              </a:tabLst>
              <a:defRPr/>
            </a:pPr>
            <a:r>
              <a:rPr lang="en-US" sz="1800" dirty="0"/>
              <a:t>Ordering of elements in different arrays not guaranteed</a:t>
            </a: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1747838" y="1066800"/>
            <a:ext cx="8312150" cy="2590800"/>
            <a:chOff x="189" y="1824"/>
            <a:chExt cx="5236" cy="1632"/>
          </a:xfrm>
        </p:grpSpPr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189" y="2112"/>
              <a:ext cx="1251" cy="960"/>
              <a:chOff x="189" y="2112"/>
              <a:chExt cx="1251" cy="960"/>
            </a:xfrm>
          </p:grpSpPr>
          <p:sp>
            <p:nvSpPr>
              <p:cNvPr id="25669" name="Rectangle 6"/>
              <p:cNvSpPr>
                <a:spLocks noChangeArrowheads="1"/>
              </p:cNvSpPr>
              <p:nvPr/>
            </p:nvSpPr>
            <p:spPr bwMode="auto">
              <a:xfrm>
                <a:off x="864" y="235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70" name="Line 7"/>
              <p:cNvSpPr>
                <a:spLocks noChangeShapeType="1"/>
              </p:cNvSpPr>
              <p:nvPr/>
            </p:nvSpPr>
            <p:spPr bwMode="auto">
              <a:xfrm flipV="1">
                <a:off x="576" y="244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1" name="Text Box 8"/>
              <p:cNvSpPr txBox="1">
                <a:spLocks noChangeArrowheads="1"/>
              </p:cNvSpPr>
              <p:nvPr/>
            </p:nvSpPr>
            <p:spPr bwMode="auto">
              <a:xfrm>
                <a:off x="201" y="2313"/>
                <a:ext cx="375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160</a:t>
                </a:r>
              </a:p>
            </p:txBody>
          </p:sp>
          <p:sp>
            <p:nvSpPr>
              <p:cNvPr id="25672" name="Rectangle 9"/>
              <p:cNvSpPr>
                <a:spLocks noChangeArrowheads="1"/>
              </p:cNvSpPr>
              <p:nvPr/>
            </p:nvSpPr>
            <p:spPr bwMode="auto">
              <a:xfrm>
                <a:off x="864" y="259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73" name="Rectangle 10"/>
              <p:cNvSpPr>
                <a:spLocks noChangeArrowheads="1"/>
              </p:cNvSpPr>
              <p:nvPr/>
            </p:nvSpPr>
            <p:spPr bwMode="auto">
              <a:xfrm>
                <a:off x="864" y="2832"/>
                <a:ext cx="576" cy="24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74" name="Line 11"/>
              <p:cNvSpPr>
                <a:spLocks noChangeShapeType="1"/>
              </p:cNvSpPr>
              <p:nvPr/>
            </p:nvSpPr>
            <p:spPr bwMode="auto">
              <a:xfrm flipV="1">
                <a:off x="576" y="268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5" name="Line 12"/>
              <p:cNvSpPr>
                <a:spLocks noChangeShapeType="1"/>
              </p:cNvSpPr>
              <p:nvPr/>
            </p:nvSpPr>
            <p:spPr bwMode="auto">
              <a:xfrm flipV="1">
                <a:off x="576" y="2928"/>
                <a:ext cx="28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76" name="Text Box 13"/>
              <p:cNvSpPr txBox="1">
                <a:spLocks noChangeArrowheads="1"/>
              </p:cNvSpPr>
              <p:nvPr/>
            </p:nvSpPr>
            <p:spPr bwMode="auto">
              <a:xfrm>
                <a:off x="189" y="2544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168</a:t>
                </a:r>
              </a:p>
            </p:txBody>
          </p:sp>
          <p:sp>
            <p:nvSpPr>
              <p:cNvPr id="25677" name="Text Box 14"/>
              <p:cNvSpPr txBox="1">
                <a:spLocks noChangeArrowheads="1"/>
              </p:cNvSpPr>
              <p:nvPr/>
            </p:nvSpPr>
            <p:spPr bwMode="auto">
              <a:xfrm>
                <a:off x="189" y="2832"/>
                <a:ext cx="377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>
                    <a:latin typeface="Courier New" pitchFamily="49" charset="0"/>
                  </a:rPr>
                  <a:t>176</a:t>
                </a:r>
              </a:p>
            </p:txBody>
          </p:sp>
          <p:sp>
            <p:nvSpPr>
              <p:cNvPr id="25678" name="Text Box 15"/>
              <p:cNvSpPr txBox="1">
                <a:spLocks noChangeArrowheads="1"/>
              </p:cNvSpPr>
              <p:nvPr/>
            </p:nvSpPr>
            <p:spPr bwMode="auto">
              <a:xfrm>
                <a:off x="864" y="2112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univ</a:t>
                </a:r>
              </a:p>
            </p:txBody>
          </p:sp>
          <p:sp>
            <p:nvSpPr>
              <p:cNvPr id="25679" name="Oval 16"/>
              <p:cNvSpPr>
                <a:spLocks noChangeArrowheads="1"/>
              </p:cNvSpPr>
              <p:nvPr/>
            </p:nvSpPr>
            <p:spPr bwMode="auto">
              <a:xfrm>
                <a:off x="1200" y="244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0" name="Oval 17"/>
              <p:cNvSpPr>
                <a:spLocks noChangeArrowheads="1"/>
              </p:cNvSpPr>
              <p:nvPr/>
            </p:nvSpPr>
            <p:spPr bwMode="auto">
              <a:xfrm>
                <a:off x="1200" y="268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25681" name="Oval 18"/>
              <p:cNvSpPr>
                <a:spLocks noChangeArrowheads="1"/>
              </p:cNvSpPr>
              <p:nvPr/>
            </p:nvSpPr>
            <p:spPr bwMode="auto">
              <a:xfrm>
                <a:off x="1200" y="2928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25606" name="Text Box 19"/>
            <p:cNvSpPr txBox="1">
              <a:spLocks noChangeArrowheads="1"/>
            </p:cNvSpPr>
            <p:nvPr/>
          </p:nvSpPr>
          <p:spPr bwMode="auto">
            <a:xfrm>
              <a:off x="1919" y="1824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cmu</a:t>
              </a:r>
            </a:p>
          </p:txBody>
        </p:sp>
        <p:grpSp>
          <p:nvGrpSpPr>
            <p:cNvPr id="25607" name="Group 20"/>
            <p:cNvGrpSpPr>
              <a:grpSpLocks/>
            </p:cNvGrpSpPr>
            <p:nvPr/>
          </p:nvGrpSpPr>
          <p:grpSpPr bwMode="auto">
            <a:xfrm>
              <a:off x="2256" y="2016"/>
              <a:ext cx="3169" cy="471"/>
              <a:chOff x="1680" y="1728"/>
              <a:chExt cx="3169" cy="471"/>
            </a:xfrm>
          </p:grpSpPr>
          <p:grpSp>
            <p:nvGrpSpPr>
              <p:cNvPr id="25651" name="Group 2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64" name="Rectangle 2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5" name="Rectangle 2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</a:t>
                  </a:r>
                </a:p>
              </p:txBody>
            </p:sp>
            <p:sp>
              <p:nvSpPr>
                <p:cNvPr id="25666" name="Rectangle 2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67" name="Rectangle 2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68" name="Rectangle 2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</p:grpSp>
          <p:sp>
            <p:nvSpPr>
              <p:cNvPr id="25652" name="Line 2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Text Box 2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16</a:t>
                </a:r>
              </a:p>
            </p:txBody>
          </p:sp>
          <p:sp>
            <p:nvSpPr>
              <p:cNvPr id="25654" name="Line 2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5" name="Text Box 3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20</a:t>
                </a:r>
              </a:p>
            </p:txBody>
          </p:sp>
          <p:sp>
            <p:nvSpPr>
              <p:cNvPr id="25656" name="Line 3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7" name="Text Box 3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24</a:t>
                </a:r>
              </a:p>
            </p:txBody>
          </p:sp>
          <p:sp>
            <p:nvSpPr>
              <p:cNvPr id="25658" name="Line 3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9" name="Text Box 3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28</a:t>
                </a:r>
              </a:p>
            </p:txBody>
          </p:sp>
          <p:sp>
            <p:nvSpPr>
              <p:cNvPr id="25660" name="Line 3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1" name="Text Box 3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32</a:t>
                </a:r>
              </a:p>
            </p:txBody>
          </p:sp>
          <p:sp>
            <p:nvSpPr>
              <p:cNvPr id="25662" name="Line 3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63" name="Text Box 3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</p:grpSp>
        <p:sp>
          <p:nvSpPr>
            <p:cNvPr id="25608" name="Text Box 39"/>
            <p:cNvSpPr txBox="1">
              <a:spLocks noChangeArrowheads="1"/>
            </p:cNvSpPr>
            <p:nvPr/>
          </p:nvSpPr>
          <p:spPr bwMode="auto">
            <a:xfrm>
              <a:off x="1967" y="2352"/>
              <a:ext cx="3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mit</a:t>
              </a:r>
            </a:p>
          </p:txBody>
        </p:sp>
        <p:grpSp>
          <p:nvGrpSpPr>
            <p:cNvPr id="25609" name="Group 40"/>
            <p:cNvGrpSpPr>
              <a:grpSpLocks/>
            </p:cNvGrpSpPr>
            <p:nvPr/>
          </p:nvGrpSpPr>
          <p:grpSpPr bwMode="auto">
            <a:xfrm>
              <a:off x="2246" y="2505"/>
              <a:ext cx="3169" cy="471"/>
              <a:chOff x="1680" y="1728"/>
              <a:chExt cx="3169" cy="471"/>
            </a:xfrm>
          </p:grpSpPr>
          <p:grpSp>
            <p:nvGrpSpPr>
              <p:cNvPr id="25633" name="Group 4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46" name="Rectangle 4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0</a:t>
                  </a:r>
                </a:p>
              </p:txBody>
            </p:sp>
            <p:sp>
              <p:nvSpPr>
                <p:cNvPr id="25647" name="Rectangle 4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</a:t>
                  </a:r>
                </a:p>
              </p:txBody>
            </p:sp>
            <p:sp>
              <p:nvSpPr>
                <p:cNvPr id="25648" name="Rectangle 4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49" name="Rectangle 4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</a:t>
                  </a:r>
                </a:p>
              </p:txBody>
            </p:sp>
            <p:sp>
              <p:nvSpPr>
                <p:cNvPr id="25650" name="Rectangle 4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</p:grpSp>
          <p:sp>
            <p:nvSpPr>
              <p:cNvPr id="25634" name="Line 4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5" name="Text Box 4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36</a:t>
                </a:r>
              </a:p>
            </p:txBody>
          </p:sp>
          <p:sp>
            <p:nvSpPr>
              <p:cNvPr id="25636" name="Line 4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7" name="Text Box 5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40</a:t>
                </a:r>
              </a:p>
            </p:txBody>
          </p:sp>
          <p:sp>
            <p:nvSpPr>
              <p:cNvPr id="25638" name="Line 5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39" name="Text Box 5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44</a:t>
                </a:r>
              </a:p>
            </p:txBody>
          </p:sp>
          <p:sp>
            <p:nvSpPr>
              <p:cNvPr id="25640" name="Line 5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1" name="Text Box 5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48</a:t>
                </a:r>
              </a:p>
            </p:txBody>
          </p:sp>
          <p:sp>
            <p:nvSpPr>
              <p:cNvPr id="25642" name="Line 5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3" name="Text Box 5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52</a:t>
                </a:r>
              </a:p>
            </p:txBody>
          </p:sp>
          <p:sp>
            <p:nvSpPr>
              <p:cNvPr id="25644" name="Line 5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Text Box 5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</p:grpSp>
        <p:sp>
          <p:nvSpPr>
            <p:cNvPr id="25610" name="Text Box 59"/>
            <p:cNvSpPr txBox="1">
              <a:spLocks noChangeArrowheads="1"/>
            </p:cNvSpPr>
            <p:nvPr/>
          </p:nvSpPr>
          <p:spPr bwMode="auto">
            <a:xfrm>
              <a:off x="1920" y="2793"/>
              <a:ext cx="37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hmc</a:t>
              </a:r>
            </a:p>
          </p:txBody>
        </p:sp>
        <p:grpSp>
          <p:nvGrpSpPr>
            <p:cNvPr id="25611" name="Group 60"/>
            <p:cNvGrpSpPr>
              <a:grpSpLocks/>
            </p:cNvGrpSpPr>
            <p:nvPr/>
          </p:nvGrpSpPr>
          <p:grpSpPr bwMode="auto">
            <a:xfrm>
              <a:off x="2246" y="2985"/>
              <a:ext cx="3169" cy="471"/>
              <a:chOff x="1680" y="1728"/>
              <a:chExt cx="3169" cy="471"/>
            </a:xfrm>
          </p:grpSpPr>
          <p:grpSp>
            <p:nvGrpSpPr>
              <p:cNvPr id="25615" name="Group 61"/>
              <p:cNvGrpSpPr>
                <a:grpSpLocks/>
              </p:cNvGrpSpPr>
              <p:nvPr/>
            </p:nvGrpSpPr>
            <p:grpSpPr bwMode="auto">
              <a:xfrm>
                <a:off x="1776" y="1728"/>
                <a:ext cx="2880" cy="144"/>
                <a:chOff x="1776" y="1728"/>
                <a:chExt cx="2880" cy="144"/>
              </a:xfrm>
            </p:grpSpPr>
            <p:sp>
              <p:nvSpPr>
                <p:cNvPr id="25628" name="Rectangle 62"/>
                <p:cNvSpPr>
                  <a:spLocks noChangeArrowheads="1"/>
                </p:cNvSpPr>
                <p:nvPr/>
              </p:nvSpPr>
              <p:spPr bwMode="auto">
                <a:xfrm>
                  <a:off x="1776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9</a:t>
                  </a:r>
                </a:p>
              </p:txBody>
            </p:sp>
            <p:sp>
              <p:nvSpPr>
                <p:cNvPr id="25629" name="Rectangle 63"/>
                <p:cNvSpPr>
                  <a:spLocks noChangeArrowheads="1"/>
                </p:cNvSpPr>
                <p:nvPr/>
              </p:nvSpPr>
              <p:spPr bwMode="auto">
                <a:xfrm>
                  <a:off x="2352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0" name="Rectangle 64"/>
                <p:cNvSpPr>
                  <a:spLocks noChangeArrowheads="1"/>
                </p:cNvSpPr>
                <p:nvPr/>
              </p:nvSpPr>
              <p:spPr bwMode="auto">
                <a:xfrm>
                  <a:off x="2928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</a:t>
                  </a:r>
                </a:p>
              </p:txBody>
            </p:sp>
            <p:sp>
              <p:nvSpPr>
                <p:cNvPr id="25631" name="Rectangle 65"/>
                <p:cNvSpPr>
                  <a:spLocks noChangeArrowheads="1"/>
                </p:cNvSpPr>
                <p:nvPr/>
              </p:nvSpPr>
              <p:spPr bwMode="auto">
                <a:xfrm>
                  <a:off x="3504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  <p:sp>
              <p:nvSpPr>
                <p:cNvPr id="25632" name="Rectangle 66"/>
                <p:cNvSpPr>
                  <a:spLocks noChangeArrowheads="1"/>
                </p:cNvSpPr>
                <p:nvPr/>
              </p:nvSpPr>
              <p:spPr bwMode="auto">
                <a:xfrm>
                  <a:off x="4080" y="1728"/>
                  <a:ext cx="576" cy="144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</a:t>
                  </a:r>
                </a:p>
              </p:txBody>
            </p:sp>
          </p:grpSp>
          <p:sp>
            <p:nvSpPr>
              <p:cNvPr id="25616" name="Line 67"/>
              <p:cNvSpPr>
                <a:spLocks noChangeShapeType="1"/>
              </p:cNvSpPr>
              <p:nvPr/>
            </p:nvSpPr>
            <p:spPr bwMode="auto">
              <a:xfrm flipV="1">
                <a:off x="182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7" name="Text Box 68"/>
              <p:cNvSpPr txBox="1">
                <a:spLocks noChangeArrowheads="1"/>
              </p:cNvSpPr>
              <p:nvPr/>
            </p:nvSpPr>
            <p:spPr bwMode="auto">
              <a:xfrm>
                <a:off x="168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56</a:t>
                </a:r>
              </a:p>
            </p:txBody>
          </p:sp>
          <p:sp>
            <p:nvSpPr>
              <p:cNvPr id="25618" name="Line 69"/>
              <p:cNvSpPr>
                <a:spLocks noChangeShapeType="1"/>
              </p:cNvSpPr>
              <p:nvPr/>
            </p:nvSpPr>
            <p:spPr bwMode="auto">
              <a:xfrm flipV="1">
                <a:off x="2400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19" name="Text Box 70"/>
              <p:cNvSpPr txBox="1">
                <a:spLocks noChangeArrowheads="1"/>
              </p:cNvSpPr>
              <p:nvPr/>
            </p:nvSpPr>
            <p:spPr bwMode="auto">
              <a:xfrm>
                <a:off x="2256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60</a:t>
                </a:r>
              </a:p>
            </p:txBody>
          </p:sp>
          <p:sp>
            <p:nvSpPr>
              <p:cNvPr id="25620" name="Line 71"/>
              <p:cNvSpPr>
                <a:spLocks noChangeShapeType="1"/>
              </p:cNvSpPr>
              <p:nvPr/>
            </p:nvSpPr>
            <p:spPr bwMode="auto">
              <a:xfrm flipV="1">
                <a:off x="2976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1" name="Text Box 72"/>
              <p:cNvSpPr txBox="1">
                <a:spLocks noChangeArrowheads="1"/>
              </p:cNvSpPr>
              <p:nvPr/>
            </p:nvSpPr>
            <p:spPr bwMode="auto">
              <a:xfrm>
                <a:off x="2832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64</a:t>
                </a:r>
              </a:p>
            </p:txBody>
          </p:sp>
          <p:sp>
            <p:nvSpPr>
              <p:cNvPr id="25622" name="Line 73"/>
              <p:cNvSpPr>
                <a:spLocks noChangeShapeType="1"/>
              </p:cNvSpPr>
              <p:nvPr/>
            </p:nvSpPr>
            <p:spPr bwMode="auto">
              <a:xfrm flipV="1">
                <a:off x="3552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3" name="Text Box 74"/>
              <p:cNvSpPr txBox="1">
                <a:spLocks noChangeArrowheads="1"/>
              </p:cNvSpPr>
              <p:nvPr/>
            </p:nvSpPr>
            <p:spPr bwMode="auto">
              <a:xfrm>
                <a:off x="3408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68</a:t>
                </a:r>
              </a:p>
            </p:txBody>
          </p:sp>
          <p:sp>
            <p:nvSpPr>
              <p:cNvPr id="25624" name="Line 75"/>
              <p:cNvSpPr>
                <a:spLocks noChangeShapeType="1"/>
              </p:cNvSpPr>
              <p:nvPr/>
            </p:nvSpPr>
            <p:spPr bwMode="auto">
              <a:xfrm flipV="1">
                <a:off x="4128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5" name="Text Box 76"/>
              <p:cNvSpPr txBox="1">
                <a:spLocks noChangeArrowheads="1"/>
              </p:cNvSpPr>
              <p:nvPr/>
            </p:nvSpPr>
            <p:spPr bwMode="auto">
              <a:xfrm>
                <a:off x="3984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72</a:t>
                </a:r>
              </a:p>
            </p:txBody>
          </p:sp>
          <p:sp>
            <p:nvSpPr>
              <p:cNvPr id="25626" name="Line 77"/>
              <p:cNvSpPr>
                <a:spLocks noChangeShapeType="1"/>
              </p:cNvSpPr>
              <p:nvPr/>
            </p:nvSpPr>
            <p:spPr bwMode="auto">
              <a:xfrm flipV="1">
                <a:off x="4704" y="1872"/>
                <a:ext cx="0" cy="1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27" name="Text Box 78"/>
              <p:cNvSpPr txBox="1">
                <a:spLocks noChangeArrowheads="1"/>
              </p:cNvSpPr>
              <p:nvPr/>
            </p:nvSpPr>
            <p:spPr bwMode="auto">
              <a:xfrm>
                <a:off x="4560" y="1968"/>
                <a:ext cx="289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76</a:t>
                </a:r>
              </a:p>
            </p:txBody>
          </p:sp>
        </p:grpSp>
        <p:cxnSp>
          <p:nvCxnSpPr>
            <p:cNvPr id="25612" name="AutoShape 79"/>
            <p:cNvCxnSpPr>
              <a:cxnSpLocks noChangeShapeType="1"/>
              <a:stCxn id="25680" idx="0"/>
              <a:endCxn id="25664" idx="1"/>
            </p:cNvCxnSpPr>
            <p:nvPr/>
          </p:nvCxnSpPr>
          <p:spPr bwMode="auto">
            <a:xfrm rot="-5400000">
              <a:off x="1500" y="1836"/>
              <a:ext cx="592" cy="1096"/>
            </a:xfrm>
            <a:prstGeom prst="curvedConnector2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3" name="AutoShape 80"/>
            <p:cNvCxnSpPr>
              <a:cxnSpLocks noChangeShapeType="1"/>
              <a:stCxn id="25679" idx="6"/>
              <a:endCxn id="25646" idx="1"/>
            </p:cNvCxnSpPr>
            <p:nvPr/>
          </p:nvCxnSpPr>
          <p:spPr bwMode="auto">
            <a:xfrm>
              <a:off x="1304" y="2496"/>
              <a:ext cx="1030" cy="81"/>
            </a:xfrm>
            <a:prstGeom prst="curvedConnector3">
              <a:avLst>
                <a:gd name="adj1" fmla="val 50000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614" name="AutoShape 81"/>
            <p:cNvCxnSpPr>
              <a:cxnSpLocks noChangeShapeType="1"/>
              <a:stCxn id="25681" idx="0"/>
              <a:endCxn id="25628" idx="1"/>
            </p:cNvCxnSpPr>
            <p:nvPr/>
          </p:nvCxnSpPr>
          <p:spPr bwMode="auto">
            <a:xfrm rot="5400000" flipV="1">
              <a:off x="1722" y="2446"/>
              <a:ext cx="137" cy="1086"/>
            </a:xfrm>
            <a:prstGeom prst="curvedConnector4">
              <a:avLst>
                <a:gd name="adj1" fmla="val -99269"/>
                <a:gd name="adj2" fmla="val 52579"/>
              </a:avLst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Code</a:t>
            </a:r>
          </a:p>
        </p:txBody>
      </p:sp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220788"/>
            <a:ext cx="4641849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Fixed dimensions</a:t>
            </a:r>
          </a:p>
          <a:p>
            <a:pPr lvl="1"/>
            <a:r>
              <a:rPr lang="en-US" dirty="0">
                <a:latin typeface="Calibri" pitchFamily="-96" charset="0"/>
              </a:rPr>
              <a:t>Know value of N at compile time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explicit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Traditional way to implement dynamic arrays</a:t>
            </a:r>
          </a:p>
          <a:p>
            <a:endParaRPr lang="en-US" dirty="0">
              <a:latin typeface="Calibri" pitchFamily="-96" charset="0"/>
            </a:endParaRPr>
          </a:p>
          <a:p>
            <a:r>
              <a:rPr lang="en-US" dirty="0">
                <a:latin typeface="Calibri" pitchFamily="-96" charset="0"/>
              </a:rPr>
              <a:t>Variable dimensions, implicit indexing</a:t>
            </a:r>
          </a:p>
          <a:p>
            <a:pPr lvl="1"/>
            <a:r>
              <a:rPr lang="en-US" dirty="0">
                <a:latin typeface="Calibri" pitchFamily="-96" charset="0"/>
              </a:rPr>
              <a:t>Now supported by </a:t>
            </a:r>
            <a:r>
              <a:rPr lang="en-US" dirty="0" err="1">
                <a:latin typeface="Calibri" pitchFamily="-96" charset="0"/>
              </a:rPr>
              <a:t>gcc</a:t>
            </a:r>
            <a:endParaRPr lang="en-US" dirty="0">
              <a:latin typeface="Calibri" pitchFamily="-96" charset="0"/>
            </a:endParaRP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5231907" y="500045"/>
            <a:ext cx="5302779" cy="209108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#define N 16</a:t>
            </a:r>
          </a:p>
          <a:p>
            <a:pPr algn="l" eaLnBrk="0" hangingPunct="0"/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typedef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C00000"/>
                </a:solidFill>
                <a:latin typeface="Courier New" pitchFamily="-96" charset="0"/>
              </a:rPr>
              <a:t>[N][N];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5231907" y="2857496"/>
            <a:ext cx="5302779" cy="184178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solidFill>
                  <a:srgbClr val="C00000"/>
                </a:solidFill>
                <a:latin typeface="Courier New" pitchFamily="-96" charset="0"/>
              </a:rPr>
              <a:t>#define IDX(n, i, j) ((i)*(n)+(j))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vec_ele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n, 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int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*a</a:t>
            </a:r>
            <a:r>
              <a:rPr lang="en-US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    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a[IDX(</a:t>
            </a:r>
            <a:r>
              <a:rPr lang="en-US" dirty="0" err="1">
                <a:latin typeface="Courier New" pitchFamily="-96" charset="0"/>
              </a:rPr>
              <a:t>n,i,j</a:t>
            </a:r>
            <a:r>
              <a:rPr lang="en-US" dirty="0">
                <a:latin typeface="Courier New" pitchFamily="-96" charset="0"/>
              </a:rPr>
              <a:t>)];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31282" y="5000636"/>
            <a:ext cx="531292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 err="1">
                <a:latin typeface="Courier New" pitchFamily="-96" charset="0"/>
              </a:rPr>
              <a:t>int</a:t>
            </a:r>
            <a:r>
              <a:rPr lang="pt-BR" dirty="0">
                <a:latin typeface="Courier New" pitchFamily="-96" charset="0"/>
              </a:rPr>
              <a:t>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         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77547530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16 X 16 Matrix Access</a:t>
            </a:r>
          </a:p>
        </p:txBody>
      </p:sp>
      <p:sp>
        <p:nvSpPr>
          <p:cNvPr id="107523" name="Rectangle 4"/>
          <p:cNvSpPr>
            <a:spLocks noChangeArrowheads="1"/>
          </p:cNvSpPr>
          <p:nvPr/>
        </p:nvSpPr>
        <p:spPr bwMode="auto">
          <a:xfrm>
            <a:off x="2350008" y="2905724"/>
            <a:ext cx="7790688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/* Get element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 */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fix_ele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Courier New" pitchFamily="-96" charset="0"/>
              </a:rPr>
              <a:t>fix_matrix</a:t>
            </a:r>
            <a:r>
              <a:rPr lang="en-US" dirty="0">
                <a:solidFill>
                  <a:srgbClr val="7030A0"/>
                </a:solidFill>
                <a:latin typeface="Courier New" pitchFamily="-96" charset="0"/>
              </a:rPr>
              <a:t> a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j)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a[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][j];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a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rdx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salq</a:t>
            </a:r>
            <a:r>
              <a:rPr lang="en-US" dirty="0">
                <a:latin typeface="Courier New" pitchFamily="49" charset="0"/>
              </a:rPr>
              <a:t>    $6,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           #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addq</a:t>
            </a:r>
            <a:r>
              <a:rPr lang="en-US" dirty="0">
                <a:latin typeface="Courier New" pitchFamily="49" charset="0"/>
              </a:rPr>
              <a:t>   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a + 64*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(%rdi,%rdx,4),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M[a + 64*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+ 4*j]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16, K = 4</a:t>
            </a:r>
            <a:endParaRPr lang="en-US" sz="2000" b="0" kern="0" dirty="0">
              <a:latin typeface="Calibri" pitchFamily="-96" charset="0"/>
              <a:ea typeface="ＭＳ Ｐゴシック" pitchFamily="-96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187" y="3238945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1093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n X n Matrix Access</a:t>
            </a: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351584" y="2905433"/>
            <a:ext cx="7786686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pt-BR" dirty="0">
                <a:latin typeface="Courier New" pitchFamily="-96" charset="0"/>
              </a:rPr>
              <a:t>/* Get element a[i][j] */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int </a:t>
            </a:r>
            <a:r>
              <a:rPr lang="pt-BR" dirty="0" err="1">
                <a:latin typeface="Courier New" pitchFamily="-96" charset="0"/>
              </a:rPr>
              <a:t>var_ele</a:t>
            </a:r>
            <a:r>
              <a:rPr lang="pt-BR" dirty="0">
                <a:latin typeface="Courier New" pitchFamily="-96" charset="0"/>
              </a:rPr>
              <a:t>(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n, </a:t>
            </a:r>
            <a:r>
              <a:rPr lang="pt-BR" dirty="0">
                <a:solidFill>
                  <a:srgbClr val="7030A0"/>
                </a:solidFill>
                <a:latin typeface="Courier New" pitchFamily="-96" charset="0"/>
              </a:rPr>
              <a:t>int a[n][n]</a:t>
            </a:r>
            <a:r>
              <a:rPr lang="pt-BR" dirty="0">
                <a:latin typeface="Courier New" pitchFamily="-96" charset="0"/>
              </a:rPr>
              <a:t>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i, </a:t>
            </a:r>
            <a:r>
              <a:rPr lang="pt-BR" dirty="0" err="1">
                <a:latin typeface="Courier New" pitchFamily="-96" charset="0"/>
              </a:rPr>
              <a:t>size_t</a:t>
            </a:r>
            <a:r>
              <a:rPr lang="pt-BR" dirty="0">
                <a:latin typeface="Courier New" pitchFamily="-96" charset="0"/>
              </a:rPr>
              <a:t> j) {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  return a[i][j];</a:t>
            </a:r>
          </a:p>
          <a:p>
            <a:pPr algn="l" eaLnBrk="0" hangingPunct="0"/>
            <a:r>
              <a:rPr lang="pt-BR" dirty="0">
                <a:latin typeface="Courier New" pitchFamily="-96" charset="0"/>
              </a:rPr>
              <a:t>}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50008" y="4524212"/>
            <a:ext cx="7790688" cy="13431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n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a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j in %</a:t>
            </a:r>
            <a:r>
              <a:rPr lang="en-US" dirty="0" err="1">
                <a:latin typeface="Courier New" pitchFamily="49" charset="0"/>
              </a:rPr>
              <a:t>rcx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</a:rPr>
              <a:t>imulq</a:t>
            </a:r>
            <a:r>
              <a:rPr lang="en-US" dirty="0">
                <a:latin typeface="Courier New" pitchFamily="49" charset="0"/>
              </a:rPr>
              <a:t>   %</a:t>
            </a:r>
            <a:r>
              <a:rPr lang="en-US" dirty="0" err="1">
                <a:latin typeface="Courier New" pitchFamily="49" charset="0"/>
              </a:rPr>
              <a:t>rdx</a:t>
            </a:r>
            <a:r>
              <a:rPr lang="en-US" dirty="0">
                <a:latin typeface="Courier New" pitchFamily="49" charset="0"/>
              </a:rPr>
              <a:t>,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          # 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  (%rsi,%rdi,4), %</a:t>
            </a:r>
            <a:r>
              <a:rPr lang="en-US" dirty="0" err="1">
                <a:latin typeface="Courier New" pitchFamily="49" charset="0"/>
              </a:rPr>
              <a:t>rax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movl</a:t>
            </a:r>
            <a:r>
              <a:rPr lang="en-US" dirty="0">
                <a:latin typeface="Courier New" pitchFamily="49" charset="0"/>
              </a:rPr>
              <a:t>    (%rax,%rcx,4), %</a:t>
            </a:r>
            <a:r>
              <a:rPr lang="en-US" dirty="0" err="1">
                <a:latin typeface="Courier New" pitchFamily="49" charset="0"/>
              </a:rPr>
              <a:t>eax</a:t>
            </a:r>
            <a:r>
              <a:rPr lang="en-US" dirty="0">
                <a:latin typeface="Courier New" pitchFamily="49" charset="0"/>
              </a:rPr>
              <a:t>  # a + 4*n*</a:t>
            </a:r>
            <a:r>
              <a:rPr lang="en-US" dirty="0" err="1">
                <a:latin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</a:rPr>
              <a:t> + 4*j</a:t>
            </a:r>
          </a:p>
          <a:p>
            <a:pPr algn="l">
              <a:tabLst>
                <a:tab pos="342900" algn="l"/>
                <a:tab pos="1201738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85800" y="1143000"/>
            <a:ext cx="7786687" cy="1450975"/>
          </a:xfrm>
          <a:prstGeom prst="rect">
            <a:avLst/>
          </a:prstGeom>
        </p:spPr>
        <p:txBody>
          <a:bodyPr/>
          <a:lstStyle/>
          <a:p>
            <a:pPr marL="342900" indent="-34290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-96" charset="2"/>
              <a:buChar char="¢"/>
              <a:defRPr/>
            </a:pPr>
            <a:r>
              <a:rPr lang="en-US" sz="2400" kern="0" dirty="0">
                <a:latin typeface="Calibri" pitchFamily="-96" charset="0"/>
                <a:ea typeface="ＭＳ Ｐゴシック" pitchFamily="-96" charset="-128"/>
                <a:cs typeface="ＭＳ Ｐゴシック" pitchFamily="-96" charset="-128"/>
              </a:rPr>
              <a:t>Array Elements </a:t>
            </a:r>
            <a:endParaRPr lang="en-US" sz="2000" b="0" kern="0" dirty="0">
              <a:latin typeface="Courier New" pitchFamily="-96" charset="0"/>
              <a:ea typeface="ＭＳ Ｐゴシック" pitchFamily="-96" charset="-128"/>
            </a:endParaRP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Address  </a:t>
            </a:r>
            <a:r>
              <a:rPr lang="en-US" sz="2000" kern="0" dirty="0">
                <a:latin typeface="Courier New" pitchFamily="-96" charset="0"/>
                <a:ea typeface="ＭＳ Ｐゴシック" pitchFamily="-96" charset="-128"/>
              </a:rPr>
              <a:t>A +</a:t>
            </a:r>
            <a:r>
              <a:rPr lang="en-US" sz="2000" b="0" kern="0" dirty="0">
                <a:latin typeface="Courier New" pitchFamily="-96" charset="0"/>
                <a:ea typeface="ＭＳ Ｐゴシック" pitchFamily="-96" charset="-128"/>
              </a:rPr>
              <a:t> </a:t>
            </a:r>
            <a:r>
              <a:rPr lang="en-US" sz="2000" b="0" i="1" kern="0" dirty="0" err="1">
                <a:latin typeface="Calibri" pitchFamily="-96" charset="0"/>
                <a:ea typeface="ＭＳ Ｐゴシック" pitchFamily="-96" charset="-128"/>
              </a:rPr>
              <a:t>i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(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C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)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 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+ 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j</a:t>
            </a: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 * </a:t>
            </a:r>
            <a:r>
              <a:rPr lang="en-US" sz="2000" b="0" i="1" kern="0" dirty="0">
                <a:latin typeface="Calibri" pitchFamily="-96" charset="0"/>
                <a:ea typeface="ＭＳ Ｐゴシック" pitchFamily="-96" charset="-128"/>
              </a:rPr>
              <a:t>K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</a:rPr>
              <a:t>C = n, K = 4</a:t>
            </a:r>
          </a:p>
          <a:p>
            <a:pPr marL="742950" lvl="1" indent="-285750" algn="l" eaLnBrk="1" hangingPunct="1">
              <a:lnSpc>
                <a:spcPct val="100000"/>
              </a:lnSpc>
              <a:spcBef>
                <a:spcPct val="20000"/>
              </a:spcBef>
              <a:buClr>
                <a:srgbClr val="990000"/>
              </a:buClr>
              <a:buSzPct val="110000"/>
              <a:buFont typeface="Wingdings" pitchFamily="-96" charset="2"/>
              <a:buChar char="§"/>
              <a:defRPr/>
            </a:pPr>
            <a:r>
              <a:rPr lang="en-US" sz="2000" b="0" kern="0" dirty="0">
                <a:latin typeface="Calibri" pitchFamily="-96" charset="0"/>
                <a:ea typeface="ＭＳ Ｐゴシック" pitchFamily="-96" charset="-128"/>
              </a:rPr>
              <a:t>Must perform integer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3984337619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Representation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27500"/>
            <a:ext cx="11076516" cy="3317749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Structure represented as block of memory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Big enough to hold all of the fields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Fields ordered according to declaration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Even if another ordering could yield a more compact representation</a:t>
            </a:r>
          </a:p>
          <a:p>
            <a:r>
              <a:rPr lang="en-US" dirty="0">
                <a:latin typeface="Calibri" pitchFamily="-96" charset="0"/>
                <a:cs typeface="Courier New"/>
              </a:rPr>
              <a:t>Compiler determines overall size + positions of fields</a:t>
            </a:r>
          </a:p>
          <a:p>
            <a:pPr lvl="1"/>
            <a:r>
              <a:rPr lang="en-US" b="1" dirty="0">
                <a:latin typeface="Calibri" pitchFamily="-96" charset="0"/>
                <a:cs typeface="Courier New"/>
              </a:rPr>
              <a:t>Machine-level program has no understanding of the structures in the source code 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953789407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7" name="Rectangle 3"/>
          <p:cNvSpPr>
            <a:spLocks noChangeArrowheads="1"/>
          </p:cNvSpPr>
          <p:nvPr/>
        </p:nvSpPr>
        <p:spPr bwMode="auto">
          <a:xfrm>
            <a:off x="5586485" y="4929198"/>
            <a:ext cx="5089525" cy="84459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# r in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</a:rPr>
              <a:t>idx</a:t>
            </a:r>
            <a:r>
              <a:rPr lang="en-US" dirty="0">
                <a:latin typeface="Courier New" pitchFamily="49" charset="0"/>
              </a:rPr>
              <a:t> in %</a:t>
            </a:r>
            <a:r>
              <a:rPr lang="en-US" dirty="0" err="1">
                <a:latin typeface="Courier New" pitchFamily="49" charset="0"/>
              </a:rPr>
              <a:t>rsi</a:t>
            </a:r>
            <a:r>
              <a:rPr lang="en-US" dirty="0">
                <a:latin typeface="Courier New" pitchFamily="49" charset="0"/>
              </a:rPr>
              <a:t>  </a:t>
            </a: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</a:rPr>
              <a:t>leaq</a:t>
            </a:r>
            <a:r>
              <a:rPr lang="en-US" dirty="0">
                <a:latin typeface="Courier New" pitchFamily="49" charset="0"/>
              </a:rPr>
              <a:t>  (%rdi,%rsi,4), 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033463" algn="l"/>
                <a:tab pos="3263900" algn="l"/>
              </a:tabLst>
              <a:defRPr/>
            </a:pPr>
            <a:r>
              <a:rPr lang="en-US" dirty="0">
                <a:latin typeface="Courier New" pitchFamily="49" charset="0"/>
              </a:rPr>
              <a:t>  ret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5586482" y="3170238"/>
            <a:ext cx="4325942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*</a:t>
            </a:r>
            <a:r>
              <a:rPr lang="en-US" dirty="0" err="1">
                <a:latin typeface="Courier New" pitchFamily="-96" charset="0"/>
              </a:rPr>
              <a:t>get_ap</a:t>
            </a:r>
            <a:endParaRPr lang="en-US" dirty="0">
              <a:latin typeface="Courier New" pitchFamily="-96" charset="0"/>
            </a:endParaRP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(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*r,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&amp;r-&gt;a[</a:t>
            </a:r>
            <a:r>
              <a:rPr lang="en-US" dirty="0" err="1">
                <a:latin typeface="Courier New" pitchFamily="-96" charset="0"/>
              </a:rPr>
              <a:t>idx</a:t>
            </a:r>
            <a:r>
              <a:rPr lang="en-US" dirty="0">
                <a:latin typeface="Courier New" pitchFamily="-96" charset="0"/>
              </a:rPr>
              <a:t>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11981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Structure Member</a:t>
            </a:r>
          </a:p>
        </p:txBody>
      </p:sp>
      <p:sp>
        <p:nvSpPr>
          <p:cNvPr id="323590" name="Rectangle 6"/>
          <p:cNvSpPr>
            <a:spLocks noGrp="1" noChangeArrowheads="1"/>
          </p:cNvSpPr>
          <p:nvPr>
            <p:ph idx="1"/>
          </p:nvPr>
        </p:nvSpPr>
        <p:spPr>
          <a:xfrm>
            <a:off x="387351" y="3193424"/>
            <a:ext cx="5089526" cy="3251825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Generating Pointer to Array Element</a:t>
            </a:r>
          </a:p>
          <a:p>
            <a:pPr lvl="1"/>
            <a:r>
              <a:rPr lang="en-US" dirty="0">
                <a:latin typeface="Calibri" pitchFamily="-96" charset="0"/>
              </a:rPr>
              <a:t>Offset of each structure member determined at compile time</a:t>
            </a:r>
          </a:p>
          <a:p>
            <a:pPr lvl="1"/>
            <a:r>
              <a:rPr lang="en-US" dirty="0">
                <a:latin typeface="Calibri" pitchFamily="-96" charset="0"/>
              </a:rPr>
              <a:t>Compute as </a:t>
            </a:r>
            <a:r>
              <a:rPr lang="en-US" b="1" dirty="0">
                <a:latin typeface="Courier New"/>
                <a:cs typeface="Courier New"/>
              </a:rPr>
              <a:t>r + 4*</a:t>
            </a:r>
            <a:r>
              <a:rPr lang="en-US" b="1" dirty="0" err="1">
                <a:latin typeface="Courier New"/>
                <a:cs typeface="Courier New"/>
              </a:rPr>
              <a:t>idx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8" name="Line 14"/>
          <p:cNvSpPr>
            <a:spLocks noChangeShapeType="1"/>
          </p:cNvSpPr>
          <p:nvPr/>
        </p:nvSpPr>
        <p:spPr bwMode="auto">
          <a:xfrm>
            <a:off x="6846905" y="1405921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6858437" y="1024924"/>
            <a:ext cx="1149674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ourier New" pitchFamily="-96" charset="0"/>
              </a:rPr>
              <a:t>r+4*</a:t>
            </a:r>
            <a:r>
              <a:rPr lang="en-US" dirty="0" err="1">
                <a:latin typeface="Courier New" pitchFamily="-96" charset="0"/>
              </a:rPr>
              <a:t>idx</a:t>
            </a:r>
            <a:endParaRPr lang="en-US" dirty="0">
              <a:latin typeface="Courier New" pitchFamily="-96" charset="0"/>
            </a:endParaRP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5951984" y="1826627"/>
            <a:ext cx="1739478" cy="431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 eaLnBrk="0" hangingPunct="0">
              <a:defRPr/>
            </a:pPr>
            <a:r>
              <a:rPr lang="en-US" sz="2000">
                <a:latin typeface="Courier New" pitchFamily="49" charset="0"/>
              </a:rPr>
              <a:t>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830062" y="1024921"/>
            <a:ext cx="3956900" cy="1592092"/>
            <a:chOff x="4306062" y="1024921"/>
            <a:chExt cx="3956900" cy="1592092"/>
          </a:xfrm>
        </p:grpSpPr>
        <p:sp>
          <p:nvSpPr>
            <p:cNvPr id="30" name="Line 16"/>
            <p:cNvSpPr>
              <a:spLocks noChangeShapeType="1"/>
            </p:cNvSpPr>
            <p:nvPr/>
          </p:nvSpPr>
          <p:spPr bwMode="auto">
            <a:xfrm>
              <a:off x="4436368" y="140592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17"/>
            <p:cNvSpPr>
              <a:spLocks noChangeArrowheads="1"/>
            </p:cNvSpPr>
            <p:nvPr/>
          </p:nvSpPr>
          <p:spPr bwMode="auto">
            <a:xfrm>
              <a:off x="4306062" y="1024921"/>
              <a:ext cx="322524" cy="34855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latin typeface="Courier New" pitchFamily="-96" charset="0"/>
                </a:rPr>
                <a:t>r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6161106" y="1826627"/>
              <a:ext cx="876300" cy="431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 err="1">
                  <a:latin typeface="Courier New" pitchFamily="-96" charset="0"/>
                </a:rPr>
                <a:t>i</a:t>
              </a:r>
              <a:endParaRPr lang="en-US" sz="2000" dirty="0">
                <a:latin typeface="Courier New" pitchFamily="-96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7037406" y="1826627"/>
              <a:ext cx="869944" cy="431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latin typeface="Courier New" pitchFamily="-96" charset="0"/>
                </a:rPr>
                <a:t>next</a:t>
              </a: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4354349" y="2242552"/>
              <a:ext cx="336630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0</a:t>
              </a: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>
              <a:off x="5886513" y="2239367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16</a:t>
              </a:r>
            </a:p>
          </p:txBody>
        </p:sp>
        <p:sp>
          <p:nvSpPr>
            <p:cNvPr id="26" name="Rectangle 15"/>
            <p:cNvSpPr>
              <a:spLocks noChangeArrowheads="1"/>
            </p:cNvSpPr>
            <p:nvPr/>
          </p:nvSpPr>
          <p:spPr bwMode="auto">
            <a:xfrm>
              <a:off x="6794543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24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7772444" y="2225089"/>
              <a:ext cx="490518" cy="37446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latin typeface="Courier New" pitchFamily="-96" charset="0"/>
                </a:rPr>
                <a:t>32</a:t>
              </a:r>
            </a:p>
          </p:txBody>
        </p:sp>
      </p:grp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2079628" y="1297012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a[4];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81359513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ChangeArrowheads="1"/>
          </p:cNvSpPr>
          <p:nvPr/>
        </p:nvSpPr>
        <p:spPr bwMode="auto">
          <a:xfrm>
            <a:off x="2543196" y="4898713"/>
            <a:ext cx="7159604" cy="159248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.L11: 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movslq</a:t>
            </a:r>
            <a:r>
              <a:rPr lang="cs-CZ" dirty="0">
                <a:latin typeface="Courier New" pitchFamily="49" charset="0"/>
              </a:rPr>
              <a:t>  16(%rdi),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#   i = M[r+16]	  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%</a:t>
            </a:r>
            <a:r>
              <a:rPr lang="cs-CZ" dirty="0" err="1">
                <a:latin typeface="Courier New" pitchFamily="49" charset="0"/>
              </a:rPr>
              <a:t>esi</a:t>
            </a:r>
            <a:r>
              <a:rPr lang="cs-CZ" dirty="0">
                <a:latin typeface="Courier New" pitchFamily="49" charset="0"/>
              </a:rPr>
              <a:t>, (%rdi,%rax,4) #   M[r+4*i] = val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movq</a:t>
            </a:r>
            <a:r>
              <a:rPr lang="cs-CZ" dirty="0">
                <a:latin typeface="Courier New" pitchFamily="49" charset="0"/>
              </a:rPr>
              <a:t>    24(%rdi), %rdi      #   </a:t>
            </a:r>
            <a:r>
              <a:rPr lang="cs-CZ" dirty="0" err="1">
                <a:latin typeface="Courier New" pitchFamily="49" charset="0"/>
              </a:rPr>
              <a:t>r</a:t>
            </a:r>
            <a:r>
              <a:rPr lang="cs-CZ" dirty="0">
                <a:latin typeface="Courier New" pitchFamily="49" charset="0"/>
              </a:rPr>
              <a:t> = M[r+24]</a:t>
            </a: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testq</a:t>
            </a:r>
            <a:r>
              <a:rPr lang="cs-CZ" dirty="0">
                <a:latin typeface="Courier New" pitchFamily="49" charset="0"/>
              </a:rPr>
              <a:t>   %rdi, %rdi          #   Test </a:t>
            </a:r>
            <a:r>
              <a:rPr lang="cs-CZ" dirty="0" err="1">
                <a:latin typeface="Courier New" pitchFamily="49" charset="0"/>
              </a:rPr>
              <a:t>r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114300" algn="l"/>
                <a:tab pos="1255713" algn="l"/>
                <a:tab pos="3944938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jne</a:t>
            </a:r>
            <a:r>
              <a:rPr lang="cs-CZ" dirty="0">
                <a:latin typeface="Courier New" pitchFamily="49" charset="0"/>
              </a:rPr>
              <a:t>     .L11 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!=0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</p:txBody>
      </p:sp>
      <p:sp>
        <p:nvSpPr>
          <p:cNvPr id="324612" name="Rectangle 4"/>
          <p:cNvSpPr>
            <a:spLocks noChangeArrowheads="1"/>
          </p:cNvSpPr>
          <p:nvPr/>
        </p:nvSpPr>
        <p:spPr bwMode="auto">
          <a:xfrm>
            <a:off x="828676" y="1905000"/>
            <a:ext cx="3971924" cy="234038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nn-NO" dirty="0">
                <a:latin typeface="Courier New" pitchFamily="-96" charset="0"/>
              </a:rPr>
              <a:t>void set_val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(struct rec *r, int val)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while (r != NULL) {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int i = r-&gt;i;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r-&gt;a[i] = val;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  r = r-&gt;</a:t>
            </a:r>
            <a:r>
              <a:rPr lang="nn-NO" dirty="0" err="1">
                <a:latin typeface="Courier New" pitchFamily="-96" charset="0"/>
              </a:rPr>
              <a:t>next</a:t>
            </a:r>
            <a:r>
              <a:rPr lang="nn-NO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  }</a:t>
            </a:r>
          </a:p>
          <a:p>
            <a:pPr algn="l" eaLnBrk="0" hangingPunct="0"/>
            <a:r>
              <a:rPr lang="nn-NO" dirty="0">
                <a:latin typeface="Courier New" pitchFamily="-96" charset="0"/>
              </a:rPr>
              <a:t>}</a:t>
            </a:r>
          </a:p>
        </p:txBody>
      </p:sp>
      <p:sp>
        <p:nvSpPr>
          <p:cNvPr id="12186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Following Linked List</a:t>
            </a:r>
          </a:p>
        </p:txBody>
      </p:sp>
      <p:sp>
        <p:nvSpPr>
          <p:cNvPr id="121861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C Code</a:t>
            </a: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507104"/>
              </p:ext>
            </p:extLst>
          </p:nvPr>
        </p:nvGraphicFramePr>
        <p:xfrm>
          <a:off x="5816600" y="3699508"/>
          <a:ext cx="2895600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Value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rdi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rsi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val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6324603" y="332656"/>
            <a:ext cx="3296295" cy="13431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rec</a:t>
            </a:r>
            <a:r>
              <a:rPr lang="en-US" dirty="0">
                <a:latin typeface="Courier New" pitchFamily="-96" charset="0"/>
              </a:rPr>
              <a:t>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a[3];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</a:t>
            </a:r>
            <a:r>
              <a:rPr lang="en-US" dirty="0" err="1">
                <a:latin typeface="Courier New" pitchFamily="-96" charset="0"/>
              </a:rPr>
              <a:t>struct</a:t>
            </a:r>
            <a:r>
              <a:rPr lang="en-US" dirty="0">
                <a:latin typeface="Courier New" pitchFamily="-96" charset="0"/>
              </a:rPr>
              <a:t> rec *next;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};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997040" y="1506563"/>
            <a:ext cx="4201063" cy="1992331"/>
            <a:chOff x="4473037" y="1049360"/>
            <a:chExt cx="4201063" cy="1992331"/>
          </a:xfrm>
        </p:grpSpPr>
        <p:sp>
          <p:nvSpPr>
            <p:cNvPr id="48" name="Line 17"/>
            <p:cNvSpPr>
              <a:spLocks noChangeShapeType="1"/>
            </p:cNvSpPr>
            <p:nvPr/>
          </p:nvSpPr>
          <p:spPr bwMode="auto">
            <a:xfrm flipV="1">
              <a:off x="5454489" y="2279691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18"/>
            <p:cNvSpPr>
              <a:spLocks noChangeArrowheads="1"/>
            </p:cNvSpPr>
            <p:nvPr/>
          </p:nvSpPr>
          <p:spPr bwMode="auto">
            <a:xfrm>
              <a:off x="4616289" y="2660691"/>
              <a:ext cx="1524000" cy="3810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7" tIns="44450" rIns="90487" bIns="44450">
              <a:prstTxWarp prst="textNoShape">
                <a:avLst/>
              </a:prstTxWarp>
            </a:bodyPr>
            <a:lstStyle/>
            <a:p>
              <a:pPr marL="223838" indent="-223838" defTabSz="895350">
                <a:spcBef>
                  <a:spcPct val="30000"/>
                </a:spcBef>
              </a:pPr>
              <a:r>
                <a:rPr lang="en-US">
                  <a:solidFill>
                    <a:schemeClr val="tx2"/>
                  </a:solidFill>
                  <a:latin typeface="Calibri" pitchFamily="-96" charset="0"/>
                </a:rPr>
                <a:t>Element </a:t>
              </a:r>
              <a:r>
                <a:rPr lang="en-US">
                  <a:latin typeface="Courier New" pitchFamily="-96" charset="0"/>
                </a:rPr>
                <a:t>i</a:t>
              </a:r>
              <a:endParaRPr lang="en-US">
                <a:solidFill>
                  <a:schemeClr val="tx2"/>
                </a:solidFill>
                <a:latin typeface="Calibri" pitchFamily="-96" charset="0"/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473037" y="1049360"/>
              <a:ext cx="3956900" cy="1592092"/>
              <a:chOff x="4585409" y="1484784"/>
              <a:chExt cx="3956900" cy="159209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585409" y="1484784"/>
                <a:ext cx="3956900" cy="1592092"/>
                <a:chOff x="4306062" y="1024921"/>
                <a:chExt cx="3956900" cy="1592092"/>
              </a:xfrm>
            </p:grpSpPr>
            <p:sp>
              <p:nvSpPr>
                <p:cNvPr id="20" name="Line 16"/>
                <p:cNvSpPr>
                  <a:spLocks noChangeShapeType="1"/>
                </p:cNvSpPr>
                <p:nvPr/>
              </p:nvSpPr>
              <p:spPr bwMode="auto">
                <a:xfrm>
                  <a:off x="4436368" y="1405921"/>
                  <a:ext cx="0" cy="381000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06062" y="1024921"/>
                  <a:ext cx="322524" cy="348557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>
                      <a:latin typeface="Courier New" pitchFamily="-96" charset="0"/>
                    </a:rPr>
                    <a:t>r</a:t>
                  </a:r>
                </a:p>
              </p:txBody>
            </p:sp>
            <p:sp>
              <p:nvSpPr>
                <p:cNvPr id="22" name="Rectangle 10"/>
                <p:cNvSpPr>
                  <a:spLocks noChangeArrowheads="1"/>
                </p:cNvSpPr>
                <p:nvPr/>
              </p:nvSpPr>
              <p:spPr bwMode="auto">
                <a:xfrm>
                  <a:off x="6161106" y="1826627"/>
                  <a:ext cx="876300" cy="431800"/>
                </a:xfrm>
                <a:prstGeom prst="rect">
                  <a:avLst/>
                </a:prstGeom>
                <a:solidFill>
                  <a:srgbClr val="F1C7C7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 err="1">
                      <a:latin typeface="Courier New" pitchFamily="-96" charset="0"/>
                    </a:rPr>
                    <a:t>i</a:t>
                  </a:r>
                  <a:endParaRPr lang="en-US" sz="2000" dirty="0">
                    <a:latin typeface="Courier New" pitchFamily="-96" charset="0"/>
                  </a:endParaRPr>
                </a:p>
              </p:txBody>
            </p:sp>
            <p:sp>
              <p:nvSpPr>
                <p:cNvPr id="23" name="Rectangle 12"/>
                <p:cNvSpPr>
                  <a:spLocks noChangeArrowheads="1"/>
                </p:cNvSpPr>
                <p:nvPr/>
              </p:nvSpPr>
              <p:spPr bwMode="auto">
                <a:xfrm>
                  <a:off x="7037406" y="1826627"/>
                  <a:ext cx="869944" cy="431800"/>
                </a:xfrm>
                <a:prstGeom prst="rect">
                  <a:avLst/>
                </a:prstGeom>
                <a:solidFill>
                  <a:srgbClr val="D5F1CF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lIns="90487" tIns="44450" rIns="90487" bIns="44450" anchor="ctr">
                  <a:prstTxWarp prst="textNoShape">
                    <a:avLst/>
                  </a:prstTxWarp>
                </a:bodyPr>
                <a:lstStyle/>
                <a:p>
                  <a:pPr algn="ctr" eaLnBrk="0" hangingPunct="0"/>
                  <a:r>
                    <a:rPr lang="en-US" sz="2000" dirty="0">
                      <a:latin typeface="Courier New" pitchFamily="-96" charset="0"/>
                    </a:rPr>
                    <a:t>next</a:t>
                  </a:r>
                </a:p>
              </p:txBody>
            </p:sp>
            <p:sp>
              <p:nvSpPr>
                <p:cNvPr id="24" name="Rectangle 13"/>
                <p:cNvSpPr>
                  <a:spLocks noChangeArrowheads="1"/>
                </p:cNvSpPr>
                <p:nvPr/>
              </p:nvSpPr>
              <p:spPr bwMode="auto">
                <a:xfrm>
                  <a:off x="4354349" y="2242552"/>
                  <a:ext cx="336630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0</a:t>
                  </a:r>
                </a:p>
              </p:txBody>
            </p:sp>
            <p:sp>
              <p:nvSpPr>
                <p:cNvPr id="25" name="Rectangle 14"/>
                <p:cNvSpPr>
                  <a:spLocks noChangeArrowheads="1"/>
                </p:cNvSpPr>
                <p:nvPr/>
              </p:nvSpPr>
              <p:spPr bwMode="auto">
                <a:xfrm>
                  <a:off x="5886513" y="2239367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16</a:t>
                  </a:r>
                </a:p>
              </p:txBody>
            </p:sp>
            <p:sp>
              <p:nvSpPr>
                <p:cNvPr id="26" name="Rectangle 15"/>
                <p:cNvSpPr>
                  <a:spLocks noChangeArrowheads="1"/>
                </p:cNvSpPr>
                <p:nvPr/>
              </p:nvSpPr>
              <p:spPr bwMode="auto">
                <a:xfrm>
                  <a:off x="6794543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24</a:t>
                  </a:r>
                </a:p>
              </p:txBody>
            </p:sp>
            <p:sp>
              <p:nvSpPr>
                <p:cNvPr id="27" name="Rectangle 16"/>
                <p:cNvSpPr>
                  <a:spLocks noChangeArrowheads="1"/>
                </p:cNvSpPr>
                <p:nvPr/>
              </p:nvSpPr>
              <p:spPr bwMode="auto">
                <a:xfrm>
                  <a:off x="7772444" y="2225089"/>
                  <a:ext cx="490518" cy="374461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pPr eaLnBrk="0" hangingPunct="0"/>
                  <a:r>
                    <a:rPr lang="en-US" sz="2000" dirty="0">
                      <a:latin typeface="Courier New" pitchFamily="-96" charset="0"/>
                    </a:rPr>
                    <a:t>32</a:t>
                  </a:r>
                </a:p>
              </p:txBody>
            </p:sp>
          </p:grp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4700975" y="2286490"/>
                <a:ext cx="1739478" cy="43180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eaLnBrk="0" hangingPunct="0">
                  <a:defRPr/>
                </a:pPr>
                <a:r>
                  <a:rPr lang="en-US" sz="2000">
                    <a:latin typeface="Courier New" pitchFamily="49" charset="0"/>
                  </a:rPr>
                  <a:t>a</a:t>
                </a:r>
              </a:p>
            </p:txBody>
          </p:sp>
        </p:grpSp>
        <p:sp>
          <p:nvSpPr>
            <p:cNvPr id="47" name="Freeform 16"/>
            <p:cNvSpPr>
              <a:spLocks/>
            </p:cNvSpPr>
            <p:nvPr/>
          </p:nvSpPr>
          <p:spPr bwMode="auto">
            <a:xfrm flipH="1">
              <a:off x="7683500" y="1506560"/>
              <a:ext cx="990600" cy="457200"/>
            </a:xfrm>
            <a:custGeom>
              <a:avLst/>
              <a:gdLst>
                <a:gd name="T0" fmla="*/ 624 w 624"/>
                <a:gd name="T1" fmla="*/ 288 h 288"/>
                <a:gd name="T2" fmla="*/ 576 w 624"/>
                <a:gd name="T3" fmla="*/ 0 h 288"/>
                <a:gd name="T4" fmla="*/ 96 w 624"/>
                <a:gd name="T5" fmla="*/ 0 h 288"/>
                <a:gd name="T6" fmla="*/ 0 w 624"/>
                <a:gd name="T7" fmla="*/ 144 h 28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4"/>
                <a:gd name="T13" fmla="*/ 0 h 288"/>
                <a:gd name="T14" fmla="*/ 624 w 624"/>
                <a:gd name="T15" fmla="*/ 288 h 28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4" h="288">
                  <a:moveTo>
                    <a:pt x="624" y="288"/>
                  </a:moveTo>
                  <a:lnTo>
                    <a:pt x="576" y="0"/>
                  </a:lnTo>
                  <a:lnTo>
                    <a:pt x="96" y="0"/>
                  </a:lnTo>
                  <a:lnTo>
                    <a:pt x="0" y="144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0250708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Alignment Principles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  <a:p>
            <a:pPr marL="552450" lvl="1"/>
            <a:r>
              <a:rPr lang="en-US" dirty="0"/>
              <a:t>Required on some machines; advised on x86-64</a:t>
            </a:r>
          </a:p>
          <a:p>
            <a:r>
              <a:rPr lang="en-US" dirty="0"/>
              <a:t>Motivation for Aligning Data</a:t>
            </a:r>
          </a:p>
          <a:p>
            <a:pPr marL="552450" lvl="1"/>
            <a:r>
              <a:rPr lang="en-US" dirty="0"/>
              <a:t>Memory accessed by (aligned) chunks of 4 or 8 bytes (system-dependent)</a:t>
            </a:r>
          </a:p>
          <a:p>
            <a:pPr marL="838200" lvl="2"/>
            <a:r>
              <a:rPr lang="en-US" dirty="0"/>
              <a:t>Inefficient to load or store datum that spans quad word boundaries</a:t>
            </a:r>
          </a:p>
          <a:p>
            <a:pPr marL="838200" lvl="2"/>
            <a:r>
              <a:rPr lang="en-US" dirty="0"/>
              <a:t>Virtual memory trickier when datum spans 2 pages</a:t>
            </a:r>
          </a:p>
          <a:p>
            <a:r>
              <a:rPr lang="en-US" dirty="0"/>
              <a:t>Compiler</a:t>
            </a:r>
          </a:p>
          <a:p>
            <a:pPr marL="552450" lvl="1"/>
            <a:r>
              <a:rPr lang="en-US" dirty="0"/>
              <a:t>Inserts gaps in structure to ensure correct alignment of fields</a:t>
            </a:r>
          </a:p>
        </p:txBody>
      </p:sp>
    </p:spTree>
    <p:extLst>
      <p:ext uri="{BB962C8B-B14F-4D97-AF65-F5344CB8AC3E}">
        <p14:creationId xmlns:p14="http://schemas.microsoft.com/office/powerpoint/2010/main" val="1818035591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Structures &amp; Alignment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idx="1"/>
          </p:nvPr>
        </p:nvSpPr>
        <p:spPr>
          <a:xfrm>
            <a:off x="1920878" y="1197679"/>
            <a:ext cx="7896225" cy="3602922"/>
          </a:xfrm>
          <a:ln/>
        </p:spPr>
        <p:txBody>
          <a:bodyPr/>
          <a:lstStyle/>
          <a:p>
            <a:r>
              <a:rPr lang="en-US" dirty="0"/>
              <a:t>Unaligned Data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Aligned Data</a:t>
            </a:r>
          </a:p>
          <a:p>
            <a:pPr marL="552450" lvl="1"/>
            <a:r>
              <a:rPr lang="en-US" dirty="0"/>
              <a:t>Primitive data type requires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r>
              <a:rPr lang="en-US" dirty="0"/>
              <a:t> bytes</a:t>
            </a:r>
          </a:p>
          <a:p>
            <a:pPr marL="552450" lvl="1"/>
            <a:r>
              <a:rPr lang="en-US" dirty="0"/>
              <a:t>Address must be multiple of </a:t>
            </a:r>
            <a:r>
              <a:rPr lang="en-US" dirty="0"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K</a:t>
            </a:r>
            <a:endParaRPr lang="en-US" dirty="0"/>
          </a:p>
        </p:txBody>
      </p:sp>
      <p:sp>
        <p:nvSpPr>
          <p:cNvPr id="6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7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8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9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10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1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12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13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14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15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16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8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19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1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3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" name="Rectangle 7"/>
          <p:cNvSpPr>
            <a:spLocks/>
          </p:cNvSpPr>
          <p:nvPr/>
        </p:nvSpPr>
        <p:spPr bwMode="auto">
          <a:xfrm>
            <a:off x="2157413" y="17526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6" name="Rectangle 8"/>
          <p:cNvSpPr>
            <a:spLocks/>
          </p:cNvSpPr>
          <p:nvPr/>
        </p:nvSpPr>
        <p:spPr bwMode="auto">
          <a:xfrm>
            <a:off x="246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7" name="Rectangle 9"/>
          <p:cNvSpPr>
            <a:spLocks/>
          </p:cNvSpPr>
          <p:nvPr/>
        </p:nvSpPr>
        <p:spPr bwMode="auto">
          <a:xfrm>
            <a:off x="3730625" y="17526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[1]</a:t>
            </a:r>
          </a:p>
        </p:txBody>
      </p:sp>
      <p:sp>
        <p:nvSpPr>
          <p:cNvPr id="28" name="Rectangle 10"/>
          <p:cNvSpPr>
            <a:spLocks/>
          </p:cNvSpPr>
          <p:nvPr/>
        </p:nvSpPr>
        <p:spPr bwMode="auto">
          <a:xfrm>
            <a:off x="4973638" y="17526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31" name="Rectangle 13"/>
          <p:cNvSpPr>
            <a:spLocks/>
          </p:cNvSpPr>
          <p:nvPr/>
        </p:nvSpPr>
        <p:spPr bwMode="auto">
          <a:xfrm>
            <a:off x="2057400" y="2146300"/>
            <a:ext cx="214802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</a:p>
        </p:txBody>
      </p:sp>
      <p:sp>
        <p:nvSpPr>
          <p:cNvPr id="32" name="Rectangle 14"/>
          <p:cNvSpPr>
            <a:spLocks/>
          </p:cNvSpPr>
          <p:nvPr/>
        </p:nvSpPr>
        <p:spPr bwMode="auto">
          <a:xfrm>
            <a:off x="2362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</a:t>
            </a:r>
          </a:p>
        </p:txBody>
      </p:sp>
      <p:sp>
        <p:nvSpPr>
          <p:cNvPr id="33" name="Rectangle 15"/>
          <p:cNvSpPr>
            <a:spLocks/>
          </p:cNvSpPr>
          <p:nvPr/>
        </p:nvSpPr>
        <p:spPr bwMode="auto">
          <a:xfrm>
            <a:off x="3465515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p+5</a:t>
            </a:r>
          </a:p>
        </p:txBody>
      </p:sp>
      <p:sp>
        <p:nvSpPr>
          <p:cNvPr id="34" name="Rectangle 16"/>
          <p:cNvSpPr>
            <a:spLocks/>
          </p:cNvSpPr>
          <p:nvPr/>
        </p:nvSpPr>
        <p:spPr bwMode="auto">
          <a:xfrm>
            <a:off x="4648203" y="21463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p+9</a:t>
            </a:r>
          </a:p>
        </p:txBody>
      </p:sp>
      <p:sp>
        <p:nvSpPr>
          <p:cNvPr id="35" name="Rectangle 17"/>
          <p:cNvSpPr>
            <a:spLocks/>
          </p:cNvSpPr>
          <p:nvPr/>
        </p:nvSpPr>
        <p:spPr bwMode="auto">
          <a:xfrm>
            <a:off x="7194553" y="21463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p+17</a:t>
            </a: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8166100" y="1355727"/>
            <a:ext cx="2222500" cy="1463673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ts val="21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1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</p:spTree>
    <p:extLst>
      <p:ext uri="{BB962C8B-B14F-4D97-AF65-F5344CB8AC3E}">
        <p14:creationId xmlns:p14="http://schemas.microsoft.com/office/powerpoint/2010/main" val="2061581073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Specific Cases of Alignment (x86-64)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1 byte: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no restrictions on address</a:t>
            </a:r>
          </a:p>
          <a:p>
            <a:r>
              <a:rPr lang="en-US" dirty="0"/>
              <a:t>2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short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1 bit of address must be 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4 bytes: </a:t>
            </a:r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int</a:t>
            </a:r>
            <a:r>
              <a:rPr lang="en-US" dirty="0"/>
              <a:t>,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float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2 bits of address must be 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8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, </a:t>
            </a:r>
            <a:r>
              <a:rPr lang="en-US" dirty="0">
                <a:latin typeface="Courier New"/>
                <a:cs typeface="Courier New"/>
              </a:rPr>
              <a:t>long,</a:t>
            </a:r>
            <a:r>
              <a:rPr lang="en-US" dirty="0"/>
              <a:t>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char *</a:t>
            </a:r>
            <a:r>
              <a:rPr lang="en-US" dirty="0"/>
              <a:t>, …</a:t>
            </a:r>
          </a:p>
          <a:p>
            <a:pPr marL="552450" lvl="1"/>
            <a:r>
              <a:rPr lang="en-US" dirty="0"/>
              <a:t>lowest 3 bits of address must be 000</a:t>
            </a:r>
            <a:r>
              <a:rPr lang="en-US" baseline="-6000" dirty="0"/>
              <a:t>2</a:t>
            </a:r>
            <a:endParaRPr lang="en-US" dirty="0"/>
          </a:p>
          <a:p>
            <a:r>
              <a:rPr lang="en-US" dirty="0"/>
              <a:t>16 bytes: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long double</a:t>
            </a:r>
            <a:r>
              <a:rPr lang="en-US" b="0" dirty="0">
                <a:latin typeface="Calibri"/>
                <a:cs typeface="Calibri"/>
                <a:sym typeface="Courier New Bold" charset="0"/>
              </a:rPr>
              <a:t> (GCC on Linux)</a:t>
            </a:r>
            <a:endParaRPr lang="en-US" dirty="0">
              <a:latin typeface="Courier New Bold" charset="0"/>
              <a:cs typeface="Courier New Bold" charset="0"/>
              <a:sym typeface="Courier New Bold" charset="0"/>
            </a:endParaRPr>
          </a:p>
          <a:p>
            <a:pPr lvl="1"/>
            <a:r>
              <a:rPr lang="en-US" dirty="0"/>
              <a:t>lowest 4 bits of address must be 0000</a:t>
            </a:r>
            <a:r>
              <a:rPr lang="en-US" baseline="-6000" dirty="0"/>
              <a:t>2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88424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Allocation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47738"/>
            <a:ext cx="11076516" cy="5224462"/>
          </a:xfrm>
        </p:spPr>
        <p:txBody>
          <a:bodyPr/>
          <a:lstStyle/>
          <a:p>
            <a:r>
              <a:rPr lang="en-US" dirty="0">
                <a:latin typeface="Calibri" pitchFamily="-96" charset="0"/>
              </a:rPr>
              <a:t>Basic Principle</a:t>
            </a:r>
          </a:p>
          <a:p>
            <a:pPr lvl="1">
              <a:buFont typeface="Wingdings" pitchFamily="-96" charset="2"/>
              <a:buNone/>
            </a:pPr>
            <a:r>
              <a:rPr lang="en-US" i="1" dirty="0">
                <a:latin typeface="Calibri" pitchFamily="-96" charset="0"/>
              </a:rPr>
              <a:t>T</a:t>
            </a:r>
            <a:r>
              <a:rPr lang="en-US" b="1" dirty="0">
                <a:latin typeface="Calibri" pitchFamily="-96" charset="0"/>
              </a:rPr>
              <a:t>  </a:t>
            </a:r>
            <a:r>
              <a:rPr lang="en-US" b="1" dirty="0">
                <a:latin typeface="Courier New" pitchFamily="-96" charset="0"/>
              </a:rPr>
              <a:t>A[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b="1" dirty="0">
                <a:latin typeface="Courier New" pitchFamily="-96" charset="0"/>
              </a:rPr>
              <a:t>];</a:t>
            </a:r>
            <a:endParaRPr lang="en-US" b="1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Array of data type 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alibri" pitchFamily="-96" charset="0"/>
              </a:rPr>
              <a:t> and length </a:t>
            </a:r>
            <a:r>
              <a:rPr lang="en-US" i="1" dirty="0">
                <a:latin typeface="Calibri" pitchFamily="-96" charset="0"/>
              </a:rPr>
              <a:t>L</a:t>
            </a:r>
            <a:endParaRPr lang="en-US" dirty="0">
              <a:latin typeface="Calibri" pitchFamily="-96" charset="0"/>
            </a:endParaRPr>
          </a:p>
          <a:p>
            <a:pPr lvl="1"/>
            <a:r>
              <a:rPr lang="en-US" dirty="0">
                <a:latin typeface="Calibri" pitchFamily="-96" charset="0"/>
              </a:rPr>
              <a:t>Contiguously allocated region of </a:t>
            </a:r>
            <a:r>
              <a:rPr lang="en-US" i="1" dirty="0">
                <a:latin typeface="Calibri" pitchFamily="-96" charset="0"/>
              </a:rPr>
              <a:t>L</a:t>
            </a:r>
            <a:r>
              <a:rPr lang="en-US" dirty="0">
                <a:latin typeface="Calibri" pitchFamily="-96" charset="0"/>
              </a:rPr>
              <a:t> * </a:t>
            </a:r>
            <a:r>
              <a:rPr lang="en-US" b="1" dirty="0" err="1">
                <a:latin typeface="Courier New" pitchFamily="-96" charset="0"/>
              </a:rPr>
              <a:t>sizeof</a:t>
            </a:r>
            <a:r>
              <a:rPr lang="en-US" dirty="0">
                <a:latin typeface="Courier New" pitchFamily="-96" charset="0"/>
              </a:rPr>
              <a:t>(</a:t>
            </a:r>
            <a:r>
              <a:rPr lang="en-US" i="1" dirty="0">
                <a:latin typeface="Calibri" pitchFamily="-96" charset="0"/>
              </a:rPr>
              <a:t>T</a:t>
            </a:r>
            <a:r>
              <a:rPr lang="en-US" dirty="0">
                <a:latin typeface="Courier New" pitchFamily="-96" charset="0"/>
              </a:rPr>
              <a:t>)</a:t>
            </a:r>
            <a:r>
              <a:rPr lang="en-US" dirty="0">
                <a:latin typeface="Calibri" pitchFamily="-96" charset="0"/>
              </a:rPr>
              <a:t> bytes in memory</a:t>
            </a:r>
          </a:p>
        </p:txBody>
      </p:sp>
      <p:sp>
        <p:nvSpPr>
          <p:cNvPr id="301061" name="Text Box 5"/>
          <p:cNvSpPr txBox="1">
            <a:spLocks noChangeArrowheads="1"/>
          </p:cNvSpPr>
          <p:nvPr/>
        </p:nvSpPr>
        <p:spPr bwMode="auto">
          <a:xfrm>
            <a:off x="1528199" y="2617788"/>
            <a:ext cx="2159567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string[12];</a:t>
            </a:r>
          </a:p>
        </p:txBody>
      </p:sp>
      <p:grpSp>
        <p:nvGrpSpPr>
          <p:cNvPr id="99" name="Group 98"/>
          <p:cNvGrpSpPr>
            <a:grpSpLocks/>
          </p:cNvGrpSpPr>
          <p:nvPr/>
        </p:nvGrpSpPr>
        <p:grpSpPr bwMode="auto">
          <a:xfrm>
            <a:off x="3581400" y="2667004"/>
            <a:ext cx="3505200" cy="709219"/>
            <a:chOff x="2514600" y="2667000"/>
            <a:chExt cx="3505200" cy="709622"/>
          </a:xfrm>
        </p:grpSpPr>
        <p:grpSp>
          <p:nvGrpSpPr>
            <p:cNvPr id="56388" name="Group 7"/>
            <p:cNvGrpSpPr>
              <a:grpSpLocks/>
            </p:cNvGrpSpPr>
            <p:nvPr/>
          </p:nvGrpSpPr>
          <p:grpSpPr bwMode="auto">
            <a:xfrm>
              <a:off x="2743200" y="2667000"/>
              <a:ext cx="2743200" cy="228600"/>
              <a:chOff x="1008" y="1776"/>
              <a:chExt cx="1728" cy="144"/>
            </a:xfrm>
          </p:grpSpPr>
          <p:sp>
            <p:nvSpPr>
              <p:cNvPr id="301064" name="Rectangle 8"/>
              <p:cNvSpPr>
                <a:spLocks noChangeArrowheads="1"/>
              </p:cNvSpPr>
              <p:nvPr/>
            </p:nvSpPr>
            <p:spPr bwMode="auto">
              <a:xfrm>
                <a:off x="100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5" name="Rectangle 9"/>
              <p:cNvSpPr>
                <a:spLocks noChangeArrowheads="1"/>
              </p:cNvSpPr>
              <p:nvPr/>
            </p:nvSpPr>
            <p:spPr bwMode="auto">
              <a:xfrm>
                <a:off x="115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6" name="Rectangle 10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7" name="Rectangle 11"/>
              <p:cNvSpPr>
                <a:spLocks noChangeArrowheads="1"/>
              </p:cNvSpPr>
              <p:nvPr/>
            </p:nvSpPr>
            <p:spPr bwMode="auto">
              <a:xfrm>
                <a:off x="144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8" name="Rectangle 12"/>
              <p:cNvSpPr>
                <a:spLocks noChangeArrowheads="1"/>
              </p:cNvSpPr>
              <p:nvPr/>
            </p:nvSpPr>
            <p:spPr bwMode="auto">
              <a:xfrm>
                <a:off x="158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69" name="Rectangle 13"/>
              <p:cNvSpPr>
                <a:spLocks noChangeArrowheads="1"/>
              </p:cNvSpPr>
              <p:nvPr/>
            </p:nvSpPr>
            <p:spPr bwMode="auto">
              <a:xfrm>
                <a:off x="172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0" name="Rectangle 1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1" name="Rectangle 15"/>
              <p:cNvSpPr>
                <a:spLocks noChangeArrowheads="1"/>
              </p:cNvSpPr>
              <p:nvPr/>
            </p:nvSpPr>
            <p:spPr bwMode="auto">
              <a:xfrm>
                <a:off x="2016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2" name="Rectangle 16"/>
              <p:cNvSpPr>
                <a:spLocks noChangeArrowheads="1"/>
              </p:cNvSpPr>
              <p:nvPr/>
            </p:nvSpPr>
            <p:spPr bwMode="auto">
              <a:xfrm>
                <a:off x="2160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3" name="Rectangle 17"/>
              <p:cNvSpPr>
                <a:spLocks noChangeArrowheads="1"/>
              </p:cNvSpPr>
              <p:nvPr/>
            </p:nvSpPr>
            <p:spPr bwMode="auto">
              <a:xfrm>
                <a:off x="2304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4" name="Rectangle 18"/>
              <p:cNvSpPr>
                <a:spLocks noChangeArrowheads="1"/>
              </p:cNvSpPr>
              <p:nvPr/>
            </p:nvSpPr>
            <p:spPr bwMode="auto">
              <a:xfrm>
                <a:off x="2448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75" name="Rectangle 19"/>
              <p:cNvSpPr>
                <a:spLocks noChangeArrowheads="1"/>
              </p:cNvSpPr>
              <p:nvPr/>
            </p:nvSpPr>
            <p:spPr bwMode="auto">
              <a:xfrm>
                <a:off x="2592" y="1776"/>
                <a:ext cx="144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89" name="Text Box 20"/>
            <p:cNvSpPr txBox="1">
              <a:spLocks noChangeArrowheads="1"/>
            </p:cNvSpPr>
            <p:nvPr/>
          </p:nvSpPr>
          <p:spPr bwMode="auto">
            <a:xfrm>
              <a:off x="2514600" y="3062512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90" name="Text Box 21"/>
            <p:cNvSpPr txBox="1">
              <a:spLocks noChangeArrowheads="1"/>
            </p:cNvSpPr>
            <p:nvPr/>
          </p:nvSpPr>
          <p:spPr bwMode="auto">
            <a:xfrm>
              <a:off x="5029200" y="30625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91" name="Line 22"/>
            <p:cNvSpPr>
              <a:spLocks noChangeShapeType="1"/>
            </p:cNvSpPr>
            <p:nvPr/>
          </p:nvSpPr>
          <p:spPr bwMode="auto">
            <a:xfrm flipV="1">
              <a:off x="27432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92" name="Line 23"/>
            <p:cNvSpPr>
              <a:spLocks noChangeShapeType="1"/>
            </p:cNvSpPr>
            <p:nvPr/>
          </p:nvSpPr>
          <p:spPr bwMode="auto">
            <a:xfrm flipV="1">
              <a:off x="5486400" y="2895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087" name="Text Box 31"/>
          <p:cNvSpPr txBox="1">
            <a:spLocks noChangeArrowheads="1"/>
          </p:cNvSpPr>
          <p:nvPr/>
        </p:nvSpPr>
        <p:spPr bwMode="auto">
          <a:xfrm>
            <a:off x="2145353" y="3585642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int val[5];</a:t>
            </a:r>
          </a:p>
        </p:txBody>
      </p:sp>
      <p:grpSp>
        <p:nvGrpSpPr>
          <p:cNvPr id="98" name="Group 97"/>
          <p:cNvGrpSpPr>
            <a:grpSpLocks/>
          </p:cNvGrpSpPr>
          <p:nvPr/>
        </p:nvGrpSpPr>
        <p:grpSpPr bwMode="auto">
          <a:xfrm>
            <a:off x="3581400" y="3633270"/>
            <a:ext cx="5334000" cy="709219"/>
            <a:chOff x="2514600" y="3429000"/>
            <a:chExt cx="5334000" cy="708090"/>
          </a:xfrm>
        </p:grpSpPr>
        <p:grpSp>
          <p:nvGrpSpPr>
            <p:cNvPr id="5637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301082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3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4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5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086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71" name="Text Box 32"/>
            <p:cNvSpPr txBox="1">
              <a:spLocks noChangeArrowheads="1"/>
            </p:cNvSpPr>
            <p:nvPr/>
          </p:nvSpPr>
          <p:spPr bwMode="auto">
            <a:xfrm>
              <a:off x="2514600" y="3809393"/>
              <a:ext cx="396875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72" name="Text Box 33"/>
            <p:cNvSpPr txBox="1">
              <a:spLocks noChangeArrowheads="1"/>
            </p:cNvSpPr>
            <p:nvPr/>
          </p:nvSpPr>
          <p:spPr bwMode="auto">
            <a:xfrm>
              <a:off x="31829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+ 4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5" name="Text Box 36"/>
            <p:cNvSpPr txBox="1">
              <a:spLocks noChangeArrowheads="1"/>
            </p:cNvSpPr>
            <p:nvPr/>
          </p:nvSpPr>
          <p:spPr bwMode="auto">
            <a:xfrm>
              <a:off x="4097338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7" name="Text Box 38"/>
            <p:cNvSpPr txBox="1">
              <a:spLocks noChangeArrowheads="1"/>
            </p:cNvSpPr>
            <p:nvPr/>
          </p:nvSpPr>
          <p:spPr bwMode="auto">
            <a:xfrm>
              <a:off x="50292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+ 12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7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79" name="Text Box 40"/>
            <p:cNvSpPr txBox="1">
              <a:spLocks noChangeArrowheads="1"/>
            </p:cNvSpPr>
            <p:nvPr/>
          </p:nvSpPr>
          <p:spPr bwMode="auto">
            <a:xfrm>
              <a:off x="59436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81" name="Text Box 42"/>
            <p:cNvSpPr txBox="1">
              <a:spLocks noChangeArrowheads="1"/>
            </p:cNvSpPr>
            <p:nvPr/>
          </p:nvSpPr>
          <p:spPr bwMode="auto">
            <a:xfrm>
              <a:off x="6858000" y="3823658"/>
              <a:ext cx="990600" cy="3134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+ 20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8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01" name="Text Box 45"/>
          <p:cNvSpPr txBox="1">
            <a:spLocks noChangeArrowheads="1"/>
          </p:cNvSpPr>
          <p:nvPr/>
        </p:nvSpPr>
        <p:spPr bwMode="auto">
          <a:xfrm>
            <a:off x="2021925" y="4581128"/>
            <a:ext cx="1665841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double a[3];</a:t>
            </a:r>
          </a:p>
        </p:txBody>
      </p:sp>
      <p:grpSp>
        <p:nvGrpSpPr>
          <p:cNvPr id="97" name="Group 96"/>
          <p:cNvGrpSpPr>
            <a:grpSpLocks/>
          </p:cNvGrpSpPr>
          <p:nvPr/>
        </p:nvGrpSpPr>
        <p:grpSpPr bwMode="auto">
          <a:xfrm>
            <a:off x="3581403" y="4649394"/>
            <a:ext cx="6399213" cy="722631"/>
            <a:chOff x="2515700" y="4343402"/>
            <a:chExt cx="6399700" cy="722632"/>
          </a:xfrm>
        </p:grpSpPr>
        <p:grpSp>
          <p:nvGrpSpPr>
            <p:cNvPr id="56358" name="Group 47"/>
            <p:cNvGrpSpPr>
              <a:grpSpLocks/>
            </p:cNvGrpSpPr>
            <p:nvPr/>
          </p:nvGrpSpPr>
          <p:grpSpPr bwMode="auto">
            <a:xfrm>
              <a:off x="2748919" y="4343402"/>
              <a:ext cx="5613070" cy="228600"/>
              <a:chOff x="1008" y="2208"/>
              <a:chExt cx="3456" cy="144"/>
            </a:xfrm>
          </p:grpSpPr>
          <p:sp>
            <p:nvSpPr>
              <p:cNvPr id="301104" name="Rectangle 48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5" name="Rectangle 49"/>
              <p:cNvSpPr>
                <a:spLocks noChangeArrowheads="1"/>
              </p:cNvSpPr>
              <p:nvPr/>
            </p:nvSpPr>
            <p:spPr bwMode="auto">
              <a:xfrm>
                <a:off x="2160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06" name="Rectangle 50"/>
              <p:cNvSpPr>
                <a:spLocks noChangeArrowheads="1"/>
              </p:cNvSpPr>
              <p:nvPr/>
            </p:nvSpPr>
            <p:spPr bwMode="auto">
              <a:xfrm>
                <a:off x="3312" y="22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59" name="Line 52"/>
            <p:cNvSpPr>
              <a:spLocks noChangeShapeType="1"/>
            </p:cNvSpPr>
            <p:nvPr/>
          </p:nvSpPr>
          <p:spPr bwMode="auto">
            <a:xfrm flipV="1">
              <a:off x="8383100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0" name="Text Box 55"/>
            <p:cNvSpPr txBox="1">
              <a:spLocks noChangeArrowheads="1"/>
            </p:cNvSpPr>
            <p:nvPr/>
          </p:nvSpPr>
          <p:spPr bwMode="auto">
            <a:xfrm>
              <a:off x="7902498" y="4724402"/>
              <a:ext cx="1012902" cy="3416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 i="1">
                  <a:latin typeface="Calibri" pitchFamily="-96" charset="0"/>
                </a:rPr>
                <a:t>x </a:t>
              </a:r>
              <a:r>
                <a:rPr lang="en-US" b="0">
                  <a:latin typeface="Calibri" pitchFamily="-96" charset="0"/>
                </a:rPr>
                <a:t>+ 24</a:t>
              </a:r>
              <a:endParaRPr lang="en-US" b="0" i="1">
                <a:latin typeface="Calibri" pitchFamily="-96" charset="0"/>
              </a:endParaRPr>
            </a:p>
          </p:txBody>
        </p:sp>
        <p:sp>
          <p:nvSpPr>
            <p:cNvPr id="56361" name="Text Box 56"/>
            <p:cNvSpPr txBox="1">
              <a:spLocks noChangeArrowheads="1"/>
            </p:cNvSpPr>
            <p:nvPr/>
          </p:nvSpPr>
          <p:spPr bwMode="auto">
            <a:xfrm>
              <a:off x="2515700" y="4710115"/>
              <a:ext cx="406431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62" name="Line 57"/>
            <p:cNvSpPr>
              <a:spLocks noChangeShapeType="1"/>
            </p:cNvSpPr>
            <p:nvPr/>
          </p:nvSpPr>
          <p:spPr bwMode="auto">
            <a:xfrm flipV="1">
              <a:off x="2749578" y="4570322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3" name="Text Box 58"/>
            <p:cNvSpPr txBox="1">
              <a:spLocks noChangeArrowheads="1"/>
            </p:cNvSpPr>
            <p:nvPr/>
          </p:nvSpPr>
          <p:spPr bwMode="auto">
            <a:xfrm>
              <a:off x="4114434" y="4724402"/>
              <a:ext cx="1014490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4" name="Line 59"/>
            <p:cNvSpPr>
              <a:spLocks noChangeShapeType="1"/>
            </p:cNvSpPr>
            <p:nvPr/>
          </p:nvSpPr>
          <p:spPr bwMode="auto">
            <a:xfrm flipV="1">
              <a:off x="4620601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65" name="Text Box 60"/>
            <p:cNvSpPr txBox="1">
              <a:spLocks noChangeArrowheads="1"/>
            </p:cNvSpPr>
            <p:nvPr/>
          </p:nvSpPr>
          <p:spPr bwMode="auto">
            <a:xfrm>
              <a:off x="5997353" y="4724402"/>
              <a:ext cx="1012902" cy="3139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66" name="Line 61"/>
            <p:cNvSpPr>
              <a:spLocks noChangeShapeType="1"/>
            </p:cNvSpPr>
            <p:nvPr/>
          </p:nvSpPr>
          <p:spPr bwMode="auto">
            <a:xfrm flipV="1">
              <a:off x="6491624" y="458461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01118" name="Text Box 62"/>
          <p:cNvSpPr txBox="1">
            <a:spLocks noChangeArrowheads="1"/>
          </p:cNvSpPr>
          <p:nvPr/>
        </p:nvSpPr>
        <p:spPr bwMode="auto">
          <a:xfrm>
            <a:off x="2145353" y="5580488"/>
            <a:ext cx="1542410" cy="32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sz="1600">
                <a:latin typeface="Courier New" pitchFamily="-96" charset="0"/>
              </a:rPr>
              <a:t>char *p[3];</a:t>
            </a:r>
          </a:p>
        </p:txBody>
      </p:sp>
      <p:grpSp>
        <p:nvGrpSpPr>
          <p:cNvPr id="95" name="Group 94"/>
          <p:cNvGrpSpPr>
            <a:grpSpLocks/>
          </p:cNvGrpSpPr>
          <p:nvPr/>
        </p:nvGrpSpPr>
        <p:grpSpPr bwMode="auto">
          <a:xfrm>
            <a:off x="3564592" y="5649494"/>
            <a:ext cx="6248400" cy="709219"/>
            <a:chOff x="2438400" y="6019800"/>
            <a:chExt cx="6248400" cy="709622"/>
          </a:xfrm>
        </p:grpSpPr>
        <p:grpSp>
          <p:nvGrpSpPr>
            <p:cNvPr id="56346" name="Group 92"/>
            <p:cNvGrpSpPr>
              <a:grpSpLocks/>
            </p:cNvGrpSpPr>
            <p:nvPr/>
          </p:nvGrpSpPr>
          <p:grpSpPr bwMode="auto">
            <a:xfrm>
              <a:off x="2667000" y="6019800"/>
              <a:ext cx="5486400" cy="228600"/>
              <a:chOff x="1652" y="4608"/>
              <a:chExt cx="3456" cy="144"/>
            </a:xfrm>
          </p:grpSpPr>
          <p:sp>
            <p:nvSpPr>
              <p:cNvPr id="301134" name="Rectangle 78"/>
              <p:cNvSpPr>
                <a:spLocks noChangeArrowheads="1"/>
              </p:cNvSpPr>
              <p:nvPr/>
            </p:nvSpPr>
            <p:spPr bwMode="auto">
              <a:xfrm>
                <a:off x="1652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5" name="Rectangle 79"/>
              <p:cNvSpPr>
                <a:spLocks noChangeArrowheads="1"/>
              </p:cNvSpPr>
              <p:nvPr/>
            </p:nvSpPr>
            <p:spPr bwMode="auto">
              <a:xfrm>
                <a:off x="2804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  <p:sp>
            <p:nvSpPr>
              <p:cNvPr id="301136" name="Rectangle 80"/>
              <p:cNvSpPr>
                <a:spLocks noChangeArrowheads="1"/>
              </p:cNvSpPr>
              <p:nvPr/>
            </p:nvSpPr>
            <p:spPr bwMode="auto">
              <a:xfrm>
                <a:off x="3956" y="4608"/>
                <a:ext cx="1152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sz="1600" dirty="0">
                  <a:latin typeface="Calibri" pitchFamily="34" charset="0"/>
                </a:endParaRPr>
              </a:p>
            </p:txBody>
          </p:sp>
        </p:grpSp>
        <p:sp>
          <p:nvSpPr>
            <p:cNvPr id="56347" name="Text Box 86"/>
            <p:cNvSpPr txBox="1">
              <a:spLocks noChangeArrowheads="1"/>
            </p:cNvSpPr>
            <p:nvPr/>
          </p:nvSpPr>
          <p:spPr bwMode="auto">
            <a:xfrm>
              <a:off x="2438400" y="6386721"/>
              <a:ext cx="396875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</a:t>
              </a:r>
            </a:p>
          </p:txBody>
        </p:sp>
        <p:sp>
          <p:nvSpPr>
            <p:cNvPr id="56348" name="Line 87"/>
            <p:cNvSpPr>
              <a:spLocks noChangeShapeType="1"/>
            </p:cNvSpPr>
            <p:nvPr/>
          </p:nvSpPr>
          <p:spPr bwMode="auto">
            <a:xfrm flipV="1">
              <a:off x="2667000" y="6219825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49" name="Text Box 88"/>
            <p:cNvSpPr txBox="1">
              <a:spLocks noChangeArrowheads="1"/>
            </p:cNvSpPr>
            <p:nvPr/>
          </p:nvSpPr>
          <p:spPr bwMode="auto">
            <a:xfrm>
              <a:off x="4038600" y="6401017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+ 8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0" name="Line 89"/>
            <p:cNvSpPr>
              <a:spLocks noChangeShapeType="1"/>
            </p:cNvSpPr>
            <p:nvPr/>
          </p:nvSpPr>
          <p:spPr bwMode="auto">
            <a:xfrm flipV="1">
              <a:off x="44958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1" name="Text Box 90"/>
            <p:cNvSpPr txBox="1">
              <a:spLocks noChangeArrowheads="1"/>
            </p:cNvSpPr>
            <p:nvPr/>
          </p:nvSpPr>
          <p:spPr bwMode="auto">
            <a:xfrm>
              <a:off x="5867400" y="6401017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+ 16</a:t>
              </a:r>
              <a:endParaRPr lang="en-US" sz="1600" b="0" i="1">
                <a:latin typeface="Calibri" pitchFamily="-96" charset="0"/>
              </a:endParaRPr>
            </a:p>
          </p:txBody>
        </p:sp>
        <p:sp>
          <p:nvSpPr>
            <p:cNvPr id="56352" name="Line 91"/>
            <p:cNvSpPr>
              <a:spLocks noChangeShapeType="1"/>
            </p:cNvSpPr>
            <p:nvPr/>
          </p:nvSpPr>
          <p:spPr bwMode="auto">
            <a:xfrm flipV="1">
              <a:off x="6324600" y="62341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3" name="Line 102"/>
            <p:cNvSpPr>
              <a:spLocks noChangeShapeType="1"/>
            </p:cNvSpPr>
            <p:nvPr/>
          </p:nvSpPr>
          <p:spPr bwMode="auto">
            <a:xfrm flipV="1">
              <a:off x="8153400" y="62484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354" name="Text Box 105"/>
            <p:cNvSpPr txBox="1">
              <a:spLocks noChangeArrowheads="1"/>
            </p:cNvSpPr>
            <p:nvPr/>
          </p:nvSpPr>
          <p:spPr bwMode="auto">
            <a:xfrm>
              <a:off x="7696200" y="6415312"/>
              <a:ext cx="990600" cy="314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1600" b="0" i="1">
                  <a:latin typeface="Calibri" pitchFamily="-96" charset="0"/>
                </a:rPr>
                <a:t>x </a:t>
              </a:r>
              <a:r>
                <a:rPr lang="en-US" sz="1600" b="0">
                  <a:latin typeface="Calibri" pitchFamily="-96" charset="0"/>
                </a:rPr>
                <a:t>+ 24</a:t>
              </a:r>
              <a:endParaRPr lang="en-US" sz="1600" b="0" i="1">
                <a:latin typeface="Calibri" pitchFamily="-9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5357697"/>
      </p:ext>
    </p:extLst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/>
          </p:cNvSpPr>
          <p:nvPr/>
        </p:nvSpPr>
        <p:spPr bwMode="auto">
          <a:xfrm>
            <a:off x="8166100" y="1355727"/>
            <a:ext cx="2222500" cy="1539875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Satisfying Alignment Within Structures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  <a:ln/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Within structure: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Must satisfy each element’s alignment</a:t>
            </a:r>
            <a:br>
              <a:rPr lang="en-US" dirty="0"/>
            </a:br>
            <a:r>
              <a:rPr lang="en-US" dirty="0"/>
              <a:t>requirement</a:t>
            </a:r>
          </a:p>
          <a:p>
            <a:pPr>
              <a:spcBef>
                <a:spcPts val="600"/>
              </a:spcBef>
            </a:pPr>
            <a:r>
              <a:rPr lang="en-US" dirty="0"/>
              <a:t>Overall structure placement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Each structure has alignment requirement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 marL="838200" lvl="2">
              <a:spcBef>
                <a:spcPts val="600"/>
              </a:spcBef>
            </a:pP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r>
              <a:rPr lang="en-US" dirty="0"/>
              <a:t> = Largest alignment of any element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Initial address &amp; structure length must be multiples of </a:t>
            </a:r>
            <a:r>
              <a:rPr lang="en-US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K</a:t>
            </a:r>
            <a:endParaRPr lang="en-US" dirty="0"/>
          </a:p>
          <a:p>
            <a:pPr>
              <a:spcBef>
                <a:spcPts val="600"/>
              </a:spcBef>
            </a:pPr>
            <a:r>
              <a:rPr lang="en-US" dirty="0"/>
              <a:t>Example:</a:t>
            </a:r>
          </a:p>
          <a:p>
            <a:pPr marL="552450" lvl="1">
              <a:spcBef>
                <a:spcPts val="600"/>
              </a:spcBef>
            </a:pPr>
            <a:r>
              <a:rPr lang="en-US" dirty="0"/>
              <a:t>K = 8, due to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double</a:t>
            </a:r>
            <a:r>
              <a:rPr lang="en-US" dirty="0"/>
              <a:t> element</a:t>
            </a:r>
          </a:p>
        </p:txBody>
      </p:sp>
      <p:sp>
        <p:nvSpPr>
          <p:cNvPr id="25607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25608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i[0]</a:t>
            </a:r>
          </a:p>
        </p:txBody>
      </p:sp>
      <p:sp>
        <p:nvSpPr>
          <p:cNvPr id="25609" name="Rectangle 9"/>
          <p:cNvSpPr>
            <a:spLocks/>
          </p:cNvSpPr>
          <p:nvPr/>
        </p:nvSpPr>
        <p:spPr bwMode="auto">
          <a:xfrm>
            <a:off x="469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i[1]</a:t>
            </a:r>
          </a:p>
        </p:txBody>
      </p:sp>
      <p:sp>
        <p:nvSpPr>
          <p:cNvPr id="25610" name="Rectangle 10"/>
          <p:cNvSpPr>
            <a:spLocks/>
          </p:cNvSpPr>
          <p:nvPr/>
        </p:nvSpPr>
        <p:spPr bwMode="auto">
          <a:xfrm>
            <a:off x="7237413" y="4572000"/>
            <a:ext cx="2540000" cy="381000"/>
          </a:xfrm>
          <a:prstGeom prst="rect">
            <a:avLst/>
          </a:prstGeom>
          <a:solidFill>
            <a:srgbClr val="D6D6F4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</a:p>
        </p:txBody>
      </p:sp>
      <p:sp>
        <p:nvSpPr>
          <p:cNvPr id="25611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25612" name="Rectangle 12"/>
          <p:cNvSpPr>
            <a:spLocks/>
          </p:cNvSpPr>
          <p:nvPr/>
        </p:nvSpPr>
        <p:spPr bwMode="auto">
          <a:xfrm>
            <a:off x="5967413" y="4572000"/>
            <a:ext cx="12700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4 bytes</a:t>
            </a:r>
          </a:p>
        </p:txBody>
      </p:sp>
      <p:sp>
        <p:nvSpPr>
          <p:cNvPr id="25613" name="Rectangle 13"/>
          <p:cNvSpPr>
            <a:spLocks/>
          </p:cNvSpPr>
          <p:nvPr/>
        </p:nvSpPr>
        <p:spPr bwMode="auto">
          <a:xfrm>
            <a:off x="19050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p+0</a:t>
            </a:r>
          </a:p>
        </p:txBody>
      </p:sp>
      <p:sp>
        <p:nvSpPr>
          <p:cNvPr id="25614" name="Rectangle 14"/>
          <p:cNvSpPr>
            <a:spLocks/>
          </p:cNvSpPr>
          <p:nvPr/>
        </p:nvSpPr>
        <p:spPr bwMode="auto">
          <a:xfrm>
            <a:off x="3176591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p+4</a:t>
            </a:r>
          </a:p>
        </p:txBody>
      </p:sp>
      <p:sp>
        <p:nvSpPr>
          <p:cNvPr id="25615" name="Rectangle 15"/>
          <p:cNvSpPr>
            <a:spLocks/>
          </p:cNvSpPr>
          <p:nvPr/>
        </p:nvSpPr>
        <p:spPr bwMode="auto">
          <a:xfrm>
            <a:off x="4432303" y="4965700"/>
            <a:ext cx="490519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p+8</a:t>
            </a:r>
          </a:p>
        </p:txBody>
      </p:sp>
      <p:sp>
        <p:nvSpPr>
          <p:cNvPr id="25616" name="Rectangle 16"/>
          <p:cNvSpPr>
            <a:spLocks/>
          </p:cNvSpPr>
          <p:nvPr/>
        </p:nvSpPr>
        <p:spPr bwMode="auto">
          <a:xfrm>
            <a:off x="691197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p+16</a:t>
            </a:r>
          </a:p>
        </p:txBody>
      </p:sp>
      <p:sp>
        <p:nvSpPr>
          <p:cNvPr id="25617" name="Rectangle 17"/>
          <p:cNvSpPr>
            <a:spLocks/>
          </p:cNvSpPr>
          <p:nvPr/>
        </p:nvSpPr>
        <p:spPr bwMode="auto">
          <a:xfrm>
            <a:off x="9458328" y="4965700"/>
            <a:ext cx="628377" cy="333168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p+24</a:t>
            </a:r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 rot="10800000" flipH="1">
            <a:off x="342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19" name="Rectangle 19"/>
          <p:cNvSpPr>
            <a:spLocks/>
          </p:cNvSpPr>
          <p:nvPr/>
        </p:nvSpPr>
        <p:spPr bwMode="auto">
          <a:xfrm>
            <a:off x="2906713" y="5648325"/>
            <a:ext cx="20701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4</a:t>
            </a:r>
          </a:p>
        </p:txBody>
      </p:sp>
      <p:sp>
        <p:nvSpPr>
          <p:cNvPr id="25620" name="Rectangle 20"/>
          <p:cNvSpPr>
            <a:spLocks/>
          </p:cNvSpPr>
          <p:nvPr/>
        </p:nvSpPr>
        <p:spPr bwMode="auto">
          <a:xfrm>
            <a:off x="6323013" y="5648325"/>
            <a:ext cx="19050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rot="10800000" flipH="1">
            <a:off x="7237413" y="5314950"/>
            <a:ext cx="0" cy="3810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2" name="Rectangle 22"/>
          <p:cNvSpPr>
            <a:spLocks/>
          </p:cNvSpPr>
          <p:nvPr/>
        </p:nvSpPr>
        <p:spPr bwMode="auto">
          <a:xfrm>
            <a:off x="19288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 rot="10800000" flipH="1">
            <a:off x="215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5624" name="Rectangle 24"/>
          <p:cNvSpPr>
            <a:spLocks/>
          </p:cNvSpPr>
          <p:nvPr/>
        </p:nvSpPr>
        <p:spPr bwMode="auto">
          <a:xfrm>
            <a:off x="8469313" y="6159500"/>
            <a:ext cx="1536700" cy="3556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>
              <a:spcBef>
                <a:spcPts val="638"/>
              </a:spcBef>
            </a:pPr>
            <a:r>
              <a:rPr lang="en-US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Multiple of 8</a:t>
            </a: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 rot="10800000" flipH="1">
            <a:off x="9777413" y="5314950"/>
            <a:ext cx="0" cy="838200"/>
          </a:xfrm>
          <a:prstGeom prst="line">
            <a:avLst/>
          </a:prstGeom>
          <a:noFill/>
          <a:ln w="25400" cap="flat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 lIns="0" tIns="0" rIns="0" bIns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043815"/>
      </p:ext>
    </p:extLst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Meeting Overall Alignment Requirement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endParaRPr lang="en-US" dirty="0"/>
          </a:p>
          <a:p>
            <a:r>
              <a:rPr lang="en-US" dirty="0"/>
              <a:t>For largest alignment requirement K</a:t>
            </a:r>
          </a:p>
          <a:p>
            <a:r>
              <a:rPr lang="en-US" dirty="0"/>
              <a:t>Overall structure must be multiple of K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7758112" y="1905000"/>
            <a:ext cx="2224088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v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i[2];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13" name="Group 7"/>
          <p:cNvGraphicFramePr>
            <a:graphicFrameLocks noGrp="1"/>
          </p:cNvGraphicFramePr>
          <p:nvPr/>
        </p:nvGraphicFramePr>
        <p:xfrm>
          <a:off x="1905003" y="44958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F1C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Straight Arrow Connector 2"/>
          <p:cNvCxnSpPr/>
          <p:nvPr/>
        </p:nvCxnSpPr>
        <p:spPr bwMode="auto">
          <a:xfrm flipV="1">
            <a:off x="8991600" y="5257800"/>
            <a:ext cx="685800" cy="6858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7364440" y="5943600"/>
            <a:ext cx="165942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Multiple of K=8</a:t>
            </a:r>
          </a:p>
        </p:txBody>
      </p:sp>
    </p:spTree>
    <p:extLst>
      <p:ext uri="{BB962C8B-B14F-4D97-AF65-F5344CB8AC3E}">
        <p14:creationId xmlns:p14="http://schemas.microsoft.com/office/powerpoint/2010/main" val="3267253164"/>
      </p:ext>
    </p:extLst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reeform 1"/>
          <p:cNvSpPr>
            <a:spLocks/>
          </p:cNvSpPr>
          <p:nvPr/>
        </p:nvSpPr>
        <p:spPr bwMode="auto">
          <a:xfrm>
            <a:off x="2235200" y="3708400"/>
            <a:ext cx="7670800" cy="2032000"/>
          </a:xfrm>
          <a:custGeom>
            <a:avLst/>
            <a:gdLst/>
            <a:ahLst/>
            <a:cxnLst>
              <a:cxn ang="0">
                <a:pos x="7617" y="0"/>
              </a:cxn>
              <a:cxn ang="0">
                <a:pos x="0" y="21465"/>
              </a:cxn>
              <a:cxn ang="0">
                <a:pos x="21600" y="21600"/>
              </a:cxn>
              <a:cxn ang="0">
                <a:pos x="13017" y="0"/>
              </a:cxn>
              <a:cxn ang="0">
                <a:pos x="7617" y="0"/>
              </a:cxn>
              <a:cxn ang="0">
                <a:pos x="7617" y="0"/>
              </a:cxn>
            </a:cxnLst>
            <a:rect l="0" t="0" r="r" b="b"/>
            <a:pathLst>
              <a:path w="21600" h="21600">
                <a:moveTo>
                  <a:pt x="7617" y="0"/>
                </a:moveTo>
                <a:lnTo>
                  <a:pt x="0" y="21465"/>
                </a:lnTo>
                <a:lnTo>
                  <a:pt x="21600" y="21600"/>
                </a:lnTo>
                <a:lnTo>
                  <a:pt x="13017" y="0"/>
                </a:lnTo>
                <a:lnTo>
                  <a:pt x="7617" y="0"/>
                </a:lnTo>
                <a:close/>
                <a:moveTo>
                  <a:pt x="7617" y="0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Arrays of Structures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Overall structure length multiple of K</a:t>
            </a:r>
          </a:p>
          <a:p>
            <a:r>
              <a:rPr lang="en-US" dirty="0"/>
              <a:t>Satisfy alignment requirement for every element</a:t>
            </a:r>
          </a:p>
        </p:txBody>
      </p:sp>
      <p:sp>
        <p:nvSpPr>
          <p:cNvPr id="28678" name="Rectangle 6"/>
          <p:cNvSpPr>
            <a:spLocks/>
          </p:cNvSpPr>
          <p:nvPr/>
        </p:nvSpPr>
        <p:spPr bwMode="auto">
          <a:xfrm>
            <a:off x="8166100" y="1213556"/>
            <a:ext cx="2222500" cy="1529647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S2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graphicFrame>
        <p:nvGraphicFramePr>
          <p:cNvPr id="28679" name="Group 7"/>
          <p:cNvGraphicFramePr>
            <a:graphicFrameLocks noGrp="1"/>
          </p:cNvGraphicFramePr>
          <p:nvPr/>
        </p:nvGraphicFramePr>
        <p:xfrm>
          <a:off x="1905003" y="5715000"/>
          <a:ext cx="833596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7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a+32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91" name="Group 119"/>
          <p:cNvGraphicFramePr>
            <a:graphicFrameLocks noGrp="1"/>
          </p:cNvGraphicFramePr>
          <p:nvPr/>
        </p:nvGraphicFramePr>
        <p:xfrm>
          <a:off x="2705100" y="3314700"/>
          <a:ext cx="8240168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2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a[2]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a+48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" pitchFamily="49" charset="0"/>
                          <a:cs typeface="Courier New Bold" charset="0"/>
                          <a:sym typeface="Courier New Bold" charset="0"/>
                        </a:rPr>
                        <a:t>a+72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" pitchFamily="49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501871" y="50800"/>
            <a:ext cx="184731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366874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reeform 1"/>
          <p:cNvSpPr>
            <a:spLocks/>
          </p:cNvSpPr>
          <p:nvPr/>
        </p:nvSpPr>
        <p:spPr bwMode="auto">
          <a:xfrm>
            <a:off x="4635500" y="3860800"/>
            <a:ext cx="4445000" cy="812800"/>
          </a:xfrm>
          <a:custGeom>
            <a:avLst/>
            <a:gdLst/>
            <a:ahLst/>
            <a:cxnLst>
              <a:cxn ang="0">
                <a:pos x="6171" y="338"/>
              </a:cxn>
              <a:cxn ang="0">
                <a:pos x="0" y="21600"/>
              </a:cxn>
              <a:cxn ang="0">
                <a:pos x="21600" y="21600"/>
              </a:cxn>
              <a:cxn ang="0">
                <a:pos x="15552" y="0"/>
              </a:cxn>
              <a:cxn ang="0">
                <a:pos x="6171" y="338"/>
              </a:cxn>
              <a:cxn ang="0">
                <a:pos x="6171" y="338"/>
              </a:cxn>
            </a:cxnLst>
            <a:rect l="0" t="0" r="r" b="b"/>
            <a:pathLst>
              <a:path w="21600" h="21600">
                <a:moveTo>
                  <a:pt x="6171" y="338"/>
                </a:moveTo>
                <a:lnTo>
                  <a:pt x="0" y="21600"/>
                </a:lnTo>
                <a:lnTo>
                  <a:pt x="21600" y="21600"/>
                </a:lnTo>
                <a:lnTo>
                  <a:pt x="15552" y="0"/>
                </a:lnTo>
                <a:lnTo>
                  <a:pt x="6171" y="338"/>
                </a:lnTo>
                <a:close/>
                <a:moveTo>
                  <a:pt x="6171" y="338"/>
                </a:moveTo>
              </a:path>
            </a:pathLst>
          </a:custGeom>
          <a:solidFill>
            <a:srgbClr val="E6E6E6"/>
          </a:solidFill>
          <a:ln w="381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Accessing Array Elements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387351" y="990600"/>
            <a:ext cx="11076516" cy="5224462"/>
          </a:xfrm>
          <a:ln/>
        </p:spPr>
        <p:txBody>
          <a:bodyPr/>
          <a:lstStyle/>
          <a:p>
            <a:r>
              <a:rPr lang="en-US" dirty="0"/>
              <a:t>Compute array offset 12*</a:t>
            </a:r>
            <a:r>
              <a:rPr lang="en-US" dirty="0" err="1"/>
              <a:t>idx</a:t>
            </a:r>
            <a:endParaRPr lang="en-US" dirty="0"/>
          </a:p>
          <a:p>
            <a:pPr marL="552450" lvl="1"/>
            <a:r>
              <a:rPr lang="en-US" dirty="0" err="1">
                <a:latin typeface="Courier New Bold" charset="0"/>
                <a:cs typeface="Courier New Bold" charset="0"/>
                <a:sym typeface="Courier New Bold" charset="0"/>
              </a:rPr>
              <a:t>sizeof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(S3)</a:t>
            </a:r>
            <a:r>
              <a:rPr lang="en-US" dirty="0"/>
              <a:t>, including alignment spacers</a:t>
            </a:r>
          </a:p>
          <a:p>
            <a:r>
              <a:rPr lang="en-US" dirty="0"/>
              <a:t>Element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j</a:t>
            </a:r>
            <a:r>
              <a:rPr lang="en-US" dirty="0"/>
              <a:t> is at offset 8 within structure</a:t>
            </a:r>
          </a:p>
          <a:p>
            <a:r>
              <a:rPr lang="en-US" dirty="0"/>
              <a:t>Assembler gives offset </a:t>
            </a:r>
            <a:r>
              <a:rPr lang="en-US" dirty="0">
                <a:latin typeface="Courier New Bold" charset="0"/>
                <a:cs typeface="Courier New Bold" charset="0"/>
                <a:sym typeface="Courier New Bold" charset="0"/>
              </a:rPr>
              <a:t>a+8</a:t>
            </a:r>
            <a:endParaRPr lang="en-US" dirty="0"/>
          </a:p>
          <a:p>
            <a:pPr marL="552450" lvl="1"/>
            <a:r>
              <a:rPr lang="en-US" dirty="0"/>
              <a:t>Resolved during linking</a:t>
            </a:r>
          </a:p>
        </p:txBody>
      </p:sp>
      <p:sp>
        <p:nvSpPr>
          <p:cNvPr id="29702" name="Rectangle 6"/>
          <p:cNvSpPr>
            <a:spLocks/>
          </p:cNvSpPr>
          <p:nvPr/>
        </p:nvSpPr>
        <p:spPr bwMode="auto">
          <a:xfrm>
            <a:off x="7988300" y="1371600"/>
            <a:ext cx="2222500" cy="15240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struct S3 {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short i;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float v;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short j;</a:t>
            </a:r>
            <a:endParaRPr lang="en-US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 a[10];</a:t>
            </a:r>
          </a:p>
        </p:txBody>
      </p:sp>
      <p:sp>
        <p:nvSpPr>
          <p:cNvPr id="29703" name="Rectangle 7"/>
          <p:cNvSpPr>
            <a:spLocks/>
          </p:cNvSpPr>
          <p:nvPr/>
        </p:nvSpPr>
        <p:spPr bwMode="auto">
          <a:xfrm>
            <a:off x="1981200" y="5410200"/>
            <a:ext cx="3289300" cy="11176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short get_j(int idx)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{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  return a[idx].j;</a:t>
            </a:r>
            <a:endParaRPr lang="en-US" sz="240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29704" name="Rectangle 8"/>
          <p:cNvSpPr>
            <a:spLocks/>
          </p:cNvSpPr>
          <p:nvPr/>
        </p:nvSpPr>
        <p:spPr bwMode="auto">
          <a:xfrm>
            <a:off x="5410200" y="5537200"/>
            <a:ext cx="4660900" cy="863600"/>
          </a:xfrm>
          <a:prstGeom prst="rect">
            <a:avLst/>
          </a:prstGeom>
          <a:solidFill>
            <a:srgbClr val="9CE0FF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# 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rdi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leaq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(%rdi,%rdi,2),%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rax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# 3*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idx</a:t>
            </a:r>
            <a:endParaRPr lang="en-US" b="1" dirty="0">
              <a:solidFill>
                <a:schemeClr val="tx1"/>
              </a:solidFill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tabLst>
                <a:tab pos="114300" algn="l"/>
                <a:tab pos="114300" algn="l"/>
                <a:tab pos="114300" algn="l"/>
              </a:tabLst>
            </a:pP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	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movzwl</a:t>
            </a:r>
            <a:r>
              <a:rPr lang="en-US" dirty="0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 a+8(,%rax,4),%</a:t>
            </a:r>
            <a:r>
              <a:rPr lang="en-US" dirty="0" err="1">
                <a:latin typeface="Courier New" pitchFamily="49" charset="0"/>
                <a:ea typeface="Monaco" charset="0"/>
                <a:cs typeface="Courier New" pitchFamily="49" charset="0"/>
                <a:sym typeface="Courier New Bold" charset="0"/>
              </a:rPr>
              <a:t>eax</a:t>
            </a:r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</p:txBody>
      </p:sp>
      <p:graphicFrame>
        <p:nvGraphicFramePr>
          <p:cNvPr id="29705" name="Group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1591393"/>
              </p:ext>
            </p:extLst>
          </p:nvPr>
        </p:nvGraphicFramePr>
        <p:xfrm>
          <a:off x="1765303" y="3479800"/>
          <a:ext cx="83296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•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C7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 •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 Bold" charset="0"/>
                          <a:cs typeface="Courier New Bold" charset="0"/>
                          <a:sym typeface="Courier New Bold" charset="0"/>
                        </a:rPr>
                        <a:t> •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798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064489"/>
              </p:ext>
            </p:extLst>
          </p:nvPr>
        </p:nvGraphicFramePr>
        <p:xfrm>
          <a:off x="2894016" y="4648200"/>
          <a:ext cx="6429375" cy="596900"/>
        </p:xfrm>
        <a:graphic>
          <a:graphicData uri="http://schemas.openxmlformats.org/drawingml/2006/table">
            <a:tbl>
              <a:tblPr/>
              <a:tblGrid>
                <a:gridCol w="24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937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9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41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4765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98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j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2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4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idx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a+12*idx+8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973422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Saving Space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Put large data types first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Effect (K=4)</a:t>
            </a:r>
          </a:p>
        </p:txBody>
      </p:sp>
      <p:sp>
        <p:nvSpPr>
          <p:cNvPr id="27653" name="Rectangle 5"/>
          <p:cNvSpPr>
            <a:spLocks/>
          </p:cNvSpPr>
          <p:nvPr/>
        </p:nvSpPr>
        <p:spPr bwMode="auto">
          <a:xfrm>
            <a:off x="3073400" y="2019300"/>
            <a:ext cx="2222500" cy="1562100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S4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4" name="Rectangle 6"/>
          <p:cNvSpPr>
            <a:spLocks/>
          </p:cNvSpPr>
          <p:nvPr/>
        </p:nvSpPr>
        <p:spPr bwMode="auto">
          <a:xfrm>
            <a:off x="6877050" y="2017712"/>
            <a:ext cx="2224088" cy="1563688"/>
          </a:xfrm>
          <a:prstGeom prst="rect">
            <a:avLst/>
          </a:prstGeom>
          <a:solidFill>
            <a:srgbClr val="FFFEB2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S5 {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</a:p>
          <a:p>
            <a:pPr algn="l"/>
            <a:r>
              <a:rPr lang="en-US" dirty="0">
                <a:latin typeface="Courier New" pitchFamily="49" charset="0"/>
                <a:ea typeface="Lucida Grande" charset="0"/>
                <a:cs typeface="Courier New" pitchFamily="49" charset="0"/>
                <a:sym typeface="Courier New Bold" charset="0"/>
              </a:rPr>
              <a:t>  char d;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*p;</a:t>
            </a:r>
          </a:p>
        </p:txBody>
      </p:sp>
      <p:sp>
        <p:nvSpPr>
          <p:cNvPr id="27655" name="AutoShape 7"/>
          <p:cNvSpPr>
            <a:spLocks/>
          </p:cNvSpPr>
          <p:nvPr/>
        </p:nvSpPr>
        <p:spPr bwMode="auto">
          <a:xfrm>
            <a:off x="5664200" y="2298700"/>
            <a:ext cx="914400" cy="685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21D10"/>
          </a:solidFill>
          <a:ln w="25400" cap="flat">
            <a:noFill/>
            <a:round/>
            <a:headEnd type="none" w="med" len="med"/>
            <a:tailEnd type="triangl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" name="Rectangle 7"/>
          <p:cNvSpPr>
            <a:spLocks/>
          </p:cNvSpPr>
          <p:nvPr/>
        </p:nvSpPr>
        <p:spPr bwMode="auto">
          <a:xfrm>
            <a:off x="2157413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3" name="Rectangle 8"/>
          <p:cNvSpPr>
            <a:spLocks/>
          </p:cNvSpPr>
          <p:nvPr/>
        </p:nvSpPr>
        <p:spPr bwMode="auto">
          <a:xfrm>
            <a:off x="3427413" y="45720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15" name="Rectangle 11"/>
          <p:cNvSpPr>
            <a:spLocks/>
          </p:cNvSpPr>
          <p:nvPr/>
        </p:nvSpPr>
        <p:spPr bwMode="auto">
          <a:xfrm>
            <a:off x="2474913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6" name="Rectangle 7"/>
          <p:cNvSpPr>
            <a:spLocks/>
          </p:cNvSpPr>
          <p:nvPr/>
        </p:nvSpPr>
        <p:spPr bwMode="auto">
          <a:xfrm>
            <a:off x="4673600" y="45720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17" name="Rectangle 11"/>
          <p:cNvSpPr>
            <a:spLocks/>
          </p:cNvSpPr>
          <p:nvPr/>
        </p:nvSpPr>
        <p:spPr bwMode="auto">
          <a:xfrm>
            <a:off x="4991100" y="4572000"/>
            <a:ext cx="952500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3 bytes</a:t>
            </a:r>
          </a:p>
        </p:txBody>
      </p:sp>
      <p:sp>
        <p:nvSpPr>
          <p:cNvPr id="18" name="Rectangle 7"/>
          <p:cNvSpPr>
            <a:spLocks/>
          </p:cNvSpPr>
          <p:nvPr/>
        </p:nvSpPr>
        <p:spPr bwMode="auto">
          <a:xfrm>
            <a:off x="34163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>
                <a:latin typeface="Courier New" pitchFamily="49" charset="0"/>
                <a:cs typeface="Courier New" pitchFamily="49" charset="0"/>
                <a:sym typeface="Courier New Bold" charset="0"/>
              </a:rPr>
              <a:t>c</a:t>
            </a:r>
          </a:p>
        </p:txBody>
      </p:sp>
      <p:sp>
        <p:nvSpPr>
          <p:cNvPr id="19" name="Rectangle 8"/>
          <p:cNvSpPr>
            <a:spLocks/>
          </p:cNvSpPr>
          <p:nvPr/>
        </p:nvSpPr>
        <p:spPr bwMode="auto">
          <a:xfrm>
            <a:off x="2159000" y="5257800"/>
            <a:ext cx="1270000" cy="381000"/>
          </a:xfrm>
          <a:prstGeom prst="rect">
            <a:avLst/>
          </a:prstGeom>
          <a:solidFill>
            <a:srgbClr val="D5F1CF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endParaRPr lang="en-US" sz="2000" dirty="0">
              <a:latin typeface="Courier New" pitchFamily="49" charset="0"/>
              <a:cs typeface="Courier New" pitchFamily="49" charset="0"/>
              <a:sym typeface="Courier New Bold" charset="0"/>
            </a:endParaRP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3683000" y="5257800"/>
            <a:ext cx="317500" cy="381000"/>
          </a:xfrm>
          <a:prstGeom prst="rect">
            <a:avLst/>
          </a:prstGeom>
          <a:solidFill>
            <a:srgbClr val="F6F5BD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dirty="0">
                <a:latin typeface="Courier New" pitchFamily="49" charset="0"/>
                <a:cs typeface="Courier New" pitchFamily="49" charset="0"/>
                <a:sym typeface="Courier New Bold" charset="0"/>
              </a:rPr>
              <a:t>d</a:t>
            </a: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4000503" y="5257800"/>
            <a:ext cx="696913" cy="381000"/>
          </a:xfrm>
          <a:prstGeom prst="rect">
            <a:avLst/>
          </a:prstGeom>
          <a:solidFill>
            <a:srgbClr val="B2B2B2"/>
          </a:solidFill>
          <a:ln w="254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Calibri Bold Italic" charset="0"/>
                <a:ea typeface="Calibri Bold Italic" charset="0"/>
                <a:cs typeface="Calibri Bold Italic" charset="0"/>
                <a:sym typeface="Calibri Bold Italic" charset="0"/>
              </a:rPr>
              <a:t>2 bytes</a:t>
            </a:r>
          </a:p>
        </p:txBody>
      </p:sp>
    </p:spTree>
    <p:extLst>
      <p:ext uri="{BB962C8B-B14F-4D97-AF65-F5344CB8AC3E}">
        <p14:creationId xmlns:p14="http://schemas.microsoft.com/office/powerpoint/2010/main" val="3166174133"/>
      </p:ext>
    </p:extLst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Union Allocation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idx="1"/>
          </p:nvPr>
        </p:nvSpPr>
        <p:spPr>
          <a:xfrm>
            <a:off x="387351" y="1066800"/>
            <a:ext cx="11076516" cy="5224462"/>
          </a:xfrm>
          <a:ln/>
        </p:spPr>
        <p:txBody>
          <a:bodyPr/>
          <a:lstStyle/>
          <a:p>
            <a:r>
              <a:rPr lang="en-US" dirty="0"/>
              <a:t>Allocate according to largest element</a:t>
            </a:r>
          </a:p>
          <a:p>
            <a:r>
              <a:rPr lang="en-US" dirty="0"/>
              <a:t>Can only use one field at a time</a:t>
            </a:r>
          </a:p>
        </p:txBody>
      </p:sp>
      <p:sp>
        <p:nvSpPr>
          <p:cNvPr id="31749" name="Rectangle 5"/>
          <p:cNvSpPr>
            <a:spLocks/>
          </p:cNvSpPr>
          <p:nvPr/>
        </p:nvSpPr>
        <p:spPr bwMode="auto">
          <a:xfrm>
            <a:off x="2133600" y="2232027"/>
            <a:ext cx="2222500" cy="15017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union U1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*up;</a:t>
            </a:r>
          </a:p>
        </p:txBody>
      </p:sp>
      <p:sp>
        <p:nvSpPr>
          <p:cNvPr id="31750" name="Rectangle 6"/>
          <p:cNvSpPr>
            <a:spLocks/>
          </p:cNvSpPr>
          <p:nvPr/>
        </p:nvSpPr>
        <p:spPr bwMode="auto">
          <a:xfrm>
            <a:off x="2133600" y="3886200"/>
            <a:ext cx="2222500" cy="15240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>
              <a:lnSpc>
                <a:spcPct val="80000"/>
              </a:lnSpc>
            </a:pP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struct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S1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char c;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double v;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ct val="800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*sp;</a:t>
            </a:r>
          </a:p>
        </p:txBody>
      </p:sp>
      <p:graphicFrame>
        <p:nvGraphicFramePr>
          <p:cNvPr id="31751" name="Group 7"/>
          <p:cNvGraphicFramePr>
            <a:graphicFrameLocks noGrp="1"/>
          </p:cNvGraphicFramePr>
          <p:nvPr/>
        </p:nvGraphicFramePr>
        <p:xfrm>
          <a:off x="1866903" y="5715000"/>
          <a:ext cx="8647113" cy="762000"/>
        </p:xfrm>
        <a:graphic>
          <a:graphicData uri="http://schemas.openxmlformats.org/drawingml/2006/table">
            <a:tbl>
              <a:tblPr/>
              <a:tblGrid>
                <a:gridCol w="320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397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206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6397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6350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3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[0]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 Bold Italic" charset="0"/>
                          <a:ea typeface="Calibri Bold Italic" charset="0"/>
                          <a:cs typeface="Calibri Bold Italic" charset="0"/>
                          <a:sym typeface="Calibri Bold Italic" charset="0"/>
                        </a:rPr>
                        <a:t>4 bytes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3B3B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sp+0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sp+8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sp+16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sp+24</a:t>
                      </a:r>
                    </a:p>
                  </a:txBody>
                  <a:tcPr marL="0" marR="0" marT="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855" name="Group 111"/>
          <p:cNvGraphicFramePr>
            <a:graphicFrameLocks noGrp="1"/>
          </p:cNvGraphicFramePr>
          <p:nvPr/>
        </p:nvGraphicFramePr>
        <p:xfrm>
          <a:off x="5549900" y="2654300"/>
          <a:ext cx="3175000" cy="15494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c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i[0]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[1]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v</a:t>
                      </a: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3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up+8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46117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/>
          </p:cNvSpPr>
          <p:nvPr/>
        </p:nvSpPr>
        <p:spPr bwMode="auto">
          <a:xfrm>
            <a:off x="2052638" y="1495427"/>
            <a:ext cx="2527300" cy="132397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float f;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u;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2128838" y="3289300"/>
            <a:ext cx="3898900" cy="18161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float bit2float(unsigned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3" name="Rectangle 5"/>
          <p:cNvSpPr>
            <a:spLocks/>
          </p:cNvSpPr>
          <p:nvPr/>
        </p:nvSpPr>
        <p:spPr bwMode="auto">
          <a:xfrm>
            <a:off x="6248400" y="3292477"/>
            <a:ext cx="3898900" cy="1812925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76199" dir="2700000" algn="ctr" rotWithShape="0">
              <a:schemeClr val="bg2">
                <a:alpha val="75000"/>
              </a:schemeClr>
            </a:outerShdw>
          </a:effectLst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unsigned float2bit(float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)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bit_float_t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arg.u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}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/>
              <a:t>Using Union to Access Bit Patterns</a:t>
            </a:r>
          </a:p>
        </p:txBody>
      </p:sp>
      <p:sp>
        <p:nvSpPr>
          <p:cNvPr id="32775" name="Rectangle 7"/>
          <p:cNvSpPr>
            <a:spLocks/>
          </p:cNvSpPr>
          <p:nvPr/>
        </p:nvSpPr>
        <p:spPr bwMode="auto">
          <a:xfrm>
            <a:off x="2117725" y="5257800"/>
            <a:ext cx="31496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(float)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u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sp>
        <p:nvSpPr>
          <p:cNvPr id="32776" name="Rectangle 8"/>
          <p:cNvSpPr>
            <a:spLocks/>
          </p:cNvSpPr>
          <p:nvPr/>
        </p:nvSpPr>
        <p:spPr bwMode="auto">
          <a:xfrm>
            <a:off x="6246813" y="5257800"/>
            <a:ext cx="3886200" cy="4572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 algn="l"/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Same as </a:t>
            </a:r>
            <a:r>
              <a:rPr lang="en-US" sz="2400" dirty="0">
                <a:latin typeface="Courier New Bold" charset="0"/>
                <a:cs typeface="Courier New Bold" charset="0"/>
                <a:sym typeface="Courier New Bold" charset="0"/>
              </a:rPr>
              <a:t>(unsigned) </a:t>
            </a:r>
            <a:r>
              <a:rPr lang="en-US" sz="2400" dirty="0" err="1">
                <a:latin typeface="Courier New Bold" charset="0"/>
                <a:cs typeface="Courier New Bold" charset="0"/>
                <a:sym typeface="Courier New Bold" charset="0"/>
              </a:rPr>
              <a:t>f</a:t>
            </a:r>
            <a:r>
              <a:rPr lang="en-US" sz="2400" dirty="0">
                <a:latin typeface="Calibri Bold" charset="0"/>
                <a:ea typeface="Calibri Bold" charset="0"/>
                <a:cs typeface="Calibri Bold" charset="0"/>
                <a:sym typeface="Calibri Bold" charset="0"/>
              </a:rPr>
              <a:t> ? </a:t>
            </a:r>
          </a:p>
        </p:txBody>
      </p:sp>
      <p:graphicFrame>
        <p:nvGraphicFramePr>
          <p:cNvPr id="32777" name="Group 9"/>
          <p:cNvGraphicFramePr>
            <a:graphicFrameLocks noGrp="1"/>
          </p:cNvGraphicFramePr>
          <p:nvPr/>
        </p:nvGraphicFramePr>
        <p:xfrm>
          <a:off x="6146800" y="1498600"/>
          <a:ext cx="1905000" cy="1143000"/>
        </p:xfrm>
        <a:graphic>
          <a:graphicData uri="http://schemas.openxmlformats.org/drawingml/2006/table">
            <a:tbl>
              <a:tblPr/>
              <a:tblGrid>
                <a:gridCol w="31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7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u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f</a:t>
                      </a: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D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 Bold" charset="0"/>
                        <a:ea typeface="ヒラギノ角ゴ ProN W6" charset="0"/>
                        <a:cs typeface="ヒラギノ角ゴ ProN W6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ヒラギノ角ゴ ProN W6" charset="0"/>
                        <a:cs typeface="Courier New" pitchFamily="49" charset="0"/>
                        <a:sym typeface="Courier New Bold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Pct val="60000"/>
                        <a:buFont typeface="Wingdings 2" charset="2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  <a:sym typeface="Courier New Bold" charset="0"/>
                        </a:rPr>
                        <a:t>4</a:t>
                      </a: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239056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Revisited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3796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Idea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Short/long/quad words stored in memory as 2/4/8 consecutive bytes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Which byte is most (least) significant?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Can cause problems when exchanging binary data between machines</a:t>
            </a:r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Big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Most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 err="1"/>
              <a:t>Sparc</a:t>
            </a:r>
            <a:endParaRPr lang="en-US" dirty="0"/>
          </a:p>
          <a:p>
            <a:pPr marL="215900" indent="-215900">
              <a:spcBef>
                <a:spcPts val="300"/>
              </a:spcBef>
            </a:pPr>
            <a:r>
              <a:rPr lang="en-US" dirty="0">
                <a:ea typeface="Calibri" charset="0"/>
                <a:cs typeface="Calibri" charset="0"/>
              </a:rPr>
              <a:t>Little </a:t>
            </a:r>
            <a:r>
              <a:rPr lang="en-US" dirty="0" err="1">
                <a:ea typeface="Calibri" charset="0"/>
                <a:cs typeface="Calibri" charset="0"/>
              </a:rPr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Least significant byte has lowest address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Intel x86, ARM Android and IOS</a:t>
            </a:r>
          </a:p>
          <a:p>
            <a:pPr>
              <a:spcBef>
                <a:spcPts val="300"/>
              </a:spcBef>
            </a:pPr>
            <a:r>
              <a:rPr lang="en-US" dirty="0"/>
              <a:t>Bi </a:t>
            </a:r>
            <a:r>
              <a:rPr lang="en-US" dirty="0" err="1"/>
              <a:t>Endian</a:t>
            </a:r>
            <a:endParaRPr lang="en-US" dirty="0"/>
          </a:p>
          <a:p>
            <a:pPr lvl="1">
              <a:spcBef>
                <a:spcPts val="300"/>
              </a:spcBef>
            </a:pPr>
            <a:r>
              <a:rPr lang="en-US" dirty="0"/>
              <a:t>Can be configured either way</a:t>
            </a:r>
          </a:p>
          <a:p>
            <a:pPr lvl="1">
              <a:spcBef>
                <a:spcPts val="300"/>
              </a:spcBef>
            </a:pPr>
            <a:r>
              <a:rPr lang="en-US" dirty="0"/>
              <a:t>ARM</a:t>
            </a:r>
          </a:p>
        </p:txBody>
      </p:sp>
    </p:spTree>
    <p:extLst>
      <p:ext uri="{BB962C8B-B14F-4D97-AF65-F5344CB8AC3E}">
        <p14:creationId xmlns:p14="http://schemas.microsoft.com/office/powerpoint/2010/main" val="874668209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4820" name="Rectangle 4"/>
          <p:cNvSpPr>
            <a:spLocks/>
          </p:cNvSpPr>
          <p:nvPr/>
        </p:nvSpPr>
        <p:spPr bwMode="auto">
          <a:xfrm>
            <a:off x="2057400" y="1066800"/>
            <a:ext cx="4051300" cy="1820862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union {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char c[8];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short s[4];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[2];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  unsigned long l[1];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>
              <a:lnSpc>
                <a:spcPts val="2200"/>
              </a:lnSpc>
            </a:pP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}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200400" y="3357265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451480" y="3357266"/>
            <a:ext cx="74892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32-bit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00400" y="5181600"/>
          <a:ext cx="6096000" cy="14833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" name="Rectangle 24"/>
          <p:cNvSpPr/>
          <p:nvPr/>
        </p:nvSpPr>
        <p:spPr>
          <a:xfrm>
            <a:off x="2451480" y="5181601"/>
            <a:ext cx="748923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Calibri" pitchFamily="34" charset="0"/>
              </a:rPr>
              <a:t>64-bit</a:t>
            </a:r>
          </a:p>
        </p:txBody>
      </p:sp>
    </p:spTree>
    <p:extLst>
      <p:ext uri="{BB962C8B-B14F-4D97-AF65-F5344CB8AC3E}">
        <p14:creationId xmlns:p14="http://schemas.microsoft.com/office/powerpoint/2010/main" val="341339167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Example (Cont).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838200" y="990600"/>
            <a:ext cx="9829800" cy="5257800"/>
          </a:xfrm>
          <a:prstGeom prst="rect">
            <a:avLst/>
          </a:prstGeom>
          <a:solidFill>
            <a:srgbClr val="FFFFCC"/>
          </a:solidFill>
          <a:ln w="12700" cap="flat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= 0;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&lt; 8;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++)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dw.c[j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] = 0xf0 + </a:t>
            </a:r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j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("Characters 0-7 == [0x%x,0x%x,0x%x,0x%x,0x%x,0x%x,0x%x,0x%x]\n",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dw.c[0], dw.c[1], dw.c[2], dw.c[3],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dw.c[4], dw.c[5], dw.c[6], dw.c[7]);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printf("Shorts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0-3 == [0x%x,0x%x,0x%x,0x%x]\n",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dw.s[0], dw.s[1], dw.s[2], dw.s[3]);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0-1 == [0x%x,0x%x]\n",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dw.i[0], dw.i[1]);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endParaRPr lang="en-US" dirty="0">
              <a:latin typeface="Courier New" pitchFamily="49" charset="0"/>
              <a:ea typeface="Monaco" charset="0"/>
              <a:cs typeface="Courier New" pitchFamily="49" charset="0"/>
              <a:sym typeface="Courier New Bold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 Bold" charset="0"/>
              </a:rPr>
              <a:t>printf("Long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0 == [0x%lx]\n",</a:t>
            </a:r>
            <a:endParaRPr lang="en-US" sz="2400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 Bold" charset="0"/>
              </a:rPr>
              <a:t>    dw.l[0]);</a:t>
            </a:r>
          </a:p>
        </p:txBody>
      </p:sp>
    </p:spTree>
    <p:extLst>
      <p:ext uri="{BB962C8B-B14F-4D97-AF65-F5344CB8AC3E}">
        <p14:creationId xmlns:p14="http://schemas.microsoft.com/office/powerpoint/2010/main" val="382483373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Access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914400"/>
            <a:ext cx="11076516" cy="5224462"/>
          </a:xfrm>
        </p:spPr>
        <p:txBody>
          <a:bodyPr/>
          <a:lstStyle/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Basic Principle</a:t>
            </a:r>
          </a:p>
          <a:p>
            <a:pPr marL="560388" lvl="1" indent="-222250" defTabSz="895350" eaLnBrk="1" hangingPunct="1">
              <a:buNone/>
              <a:tabLst>
                <a:tab pos="1943100" algn="l"/>
                <a:tab pos="3660775" algn="l"/>
              </a:tabLst>
              <a:defRPr/>
            </a:pPr>
            <a:r>
              <a:rPr lang="en-US" b="0" i="1" dirty="0"/>
              <a:t>T</a:t>
            </a:r>
            <a:r>
              <a:rPr lang="en-US" dirty="0"/>
              <a:t>  </a:t>
            </a:r>
            <a:r>
              <a:rPr lang="en-US" dirty="0">
                <a:latin typeface="Courier New" pitchFamily="49" charset="0"/>
              </a:rPr>
              <a:t>A[</a:t>
            </a:r>
            <a:r>
              <a:rPr lang="en-US" b="0" i="1" dirty="0"/>
              <a:t>L</a:t>
            </a:r>
            <a:r>
              <a:rPr lang="en-US" dirty="0">
                <a:latin typeface="Courier New" pitchFamily="49" charset="0"/>
              </a:rPr>
              <a:t>];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Array of data type </a:t>
            </a:r>
            <a:r>
              <a:rPr lang="en-US" b="0" i="1" dirty="0"/>
              <a:t>T</a:t>
            </a:r>
            <a:r>
              <a:rPr lang="en-US" dirty="0"/>
              <a:t> and length </a:t>
            </a:r>
            <a:r>
              <a:rPr lang="en-US" b="0" i="1" dirty="0"/>
              <a:t>L</a:t>
            </a: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Identifier </a:t>
            </a:r>
            <a:r>
              <a:rPr lang="en-US" dirty="0">
                <a:latin typeface="Courier New" pitchFamily="49" charset="0"/>
              </a:rPr>
              <a:t>A</a:t>
            </a:r>
            <a:r>
              <a:rPr lang="en-US" dirty="0"/>
              <a:t> can be used as a pointer to array element 0</a:t>
            </a:r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560388" lvl="1" indent="-222250" defTabSz="895350" eaLnBrk="1" hangingPunct="1">
              <a:tabLst>
                <a:tab pos="1943100" algn="l"/>
                <a:tab pos="3660775" algn="l"/>
              </a:tabLst>
              <a:defRPr/>
            </a:pPr>
            <a:endParaRPr lang="en-US" dirty="0"/>
          </a:p>
          <a:p>
            <a:pPr marL="223838" indent="-223838" defTabSz="895350" eaLnBrk="1" hangingPunct="1">
              <a:tabLst>
                <a:tab pos="1943100" algn="l"/>
                <a:tab pos="3660775" algn="l"/>
              </a:tabLst>
              <a:defRPr/>
            </a:pPr>
            <a:r>
              <a:rPr lang="en-US" dirty="0"/>
              <a:t>Reference	Type	Value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[4]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3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[5]	</a:t>
            </a:r>
            <a:r>
              <a:rPr lang="en-US" b="0" i="1" dirty="0"/>
              <a:t>x                   </a:t>
            </a:r>
            <a:r>
              <a:rPr lang="en-US" b="0" dirty="0"/>
              <a:t>(acts like 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b="0" dirty="0"/>
              <a:t>)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val+1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+ 4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&amp;</a:t>
            </a: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[2]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</a:t>
            </a:r>
            <a:r>
              <a:rPr lang="en-US" dirty="0"/>
              <a:t> + 8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[5]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</a:t>
            </a:r>
            <a:r>
              <a:rPr lang="en-US" dirty="0"/>
              <a:t>??</a:t>
            </a:r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>
                <a:latin typeface="Courier New" pitchFamily="49" charset="0"/>
              </a:rPr>
              <a:t>*(val+1)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	5</a:t>
            </a:r>
            <a:endParaRPr lang="en-US" dirty="0"/>
          </a:p>
          <a:p>
            <a:pPr marL="560388" lvl="1" indent="-222250" defTabSz="895350" eaLnBrk="1" hangingPunct="1">
              <a:spcBef>
                <a:spcPts val="300"/>
              </a:spcBef>
              <a:buNone/>
              <a:tabLst>
                <a:tab pos="1943100" algn="l"/>
                <a:tab pos="3660775" algn="l"/>
              </a:tabLst>
              <a:defRPr/>
            </a:pPr>
            <a:r>
              <a:rPr lang="en-US" dirty="0" err="1">
                <a:latin typeface="Courier New" pitchFamily="49" charset="0"/>
              </a:rPr>
              <a:t>val</a:t>
            </a:r>
            <a:r>
              <a:rPr lang="en-US" dirty="0">
                <a:latin typeface="Courier New" pitchFamily="49" charset="0"/>
              </a:rPr>
              <a:t> + </a:t>
            </a:r>
            <a:r>
              <a:rPr lang="en-US" b="0" i="1" dirty="0" err="1"/>
              <a:t>i</a:t>
            </a:r>
            <a:r>
              <a:rPr lang="en-US" dirty="0"/>
              <a:t>	</a:t>
            </a:r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*	</a:t>
            </a:r>
            <a:r>
              <a:rPr lang="en-US" b="0" i="1" dirty="0"/>
              <a:t>x </a:t>
            </a:r>
            <a:r>
              <a:rPr lang="en-US" dirty="0"/>
              <a:t>+ 4</a:t>
            </a:r>
            <a:r>
              <a:rPr lang="en-US" b="0" i="1" dirty="0"/>
              <a:t> </a:t>
            </a:r>
            <a:r>
              <a:rPr lang="en-US" b="0" i="1" dirty="0" err="1"/>
              <a:t>i</a:t>
            </a:r>
            <a:endParaRPr lang="en-US" b="0" i="1" dirty="0"/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2506666" y="2667000"/>
            <a:ext cx="7246937" cy="838200"/>
            <a:chOff x="619" y="1680"/>
            <a:chExt cx="4565" cy="528"/>
          </a:xfrm>
        </p:grpSpPr>
        <p:grpSp>
          <p:nvGrpSpPr>
            <p:cNvPr id="6149" name="Group 5"/>
            <p:cNvGrpSpPr>
              <a:grpSpLocks/>
            </p:cNvGrpSpPr>
            <p:nvPr/>
          </p:nvGrpSpPr>
          <p:grpSpPr bwMode="auto">
            <a:xfrm>
              <a:off x="1776" y="1728"/>
              <a:ext cx="2880" cy="144"/>
              <a:chOff x="1776" y="1728"/>
              <a:chExt cx="2880" cy="144"/>
            </a:xfrm>
          </p:grpSpPr>
          <p:sp>
            <p:nvSpPr>
              <p:cNvPr id="6163" name="Rectangle 6"/>
              <p:cNvSpPr>
                <a:spLocks noChangeArrowheads="1"/>
              </p:cNvSpPr>
              <p:nvPr/>
            </p:nvSpPr>
            <p:spPr bwMode="auto">
              <a:xfrm>
                <a:off x="1776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4" name="Rectangle 7"/>
              <p:cNvSpPr>
                <a:spLocks noChangeArrowheads="1"/>
              </p:cNvSpPr>
              <p:nvPr/>
            </p:nvSpPr>
            <p:spPr bwMode="auto">
              <a:xfrm>
                <a:off x="2352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6165" name="Rectangle 8"/>
              <p:cNvSpPr>
                <a:spLocks noChangeArrowheads="1"/>
              </p:cNvSpPr>
              <p:nvPr/>
            </p:nvSpPr>
            <p:spPr bwMode="auto">
              <a:xfrm>
                <a:off x="2928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6166" name="Rectangle 9"/>
              <p:cNvSpPr>
                <a:spLocks noChangeArrowheads="1"/>
              </p:cNvSpPr>
              <p:nvPr/>
            </p:nvSpPr>
            <p:spPr bwMode="auto">
              <a:xfrm>
                <a:off x="3504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6167" name="Rectangle 10"/>
              <p:cNvSpPr>
                <a:spLocks noChangeArrowheads="1"/>
              </p:cNvSpPr>
              <p:nvPr/>
            </p:nvSpPr>
            <p:spPr bwMode="auto">
              <a:xfrm>
                <a:off x="4080" y="1728"/>
                <a:ext cx="576" cy="144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>
                  <a:lnSpc>
                    <a:spcPct val="100000"/>
                  </a:lnSpc>
                </a:pPr>
                <a:r>
                  <a:rPr lang="en-US" altLang="en-US">
                    <a:latin typeface="Courier New" pitchFamily="49" charset="0"/>
                  </a:rPr>
                  <a:t>3</a:t>
                </a:r>
              </a:p>
            </p:txBody>
          </p:sp>
        </p:grp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619" y="1680"/>
              <a:ext cx="106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r">
                <a:lnSpc>
                  <a:spcPct val="100000"/>
                </a:lnSpc>
              </a:pPr>
              <a:r>
                <a:rPr lang="en-US" altLang="en-US">
                  <a:latin typeface="Courier New" pitchFamily="49" charset="0"/>
                </a:rPr>
                <a:t>int val[5];</a:t>
              </a:r>
            </a:p>
          </p:txBody>
        </p:sp>
        <p:sp>
          <p:nvSpPr>
            <p:cNvPr id="6151" name="Text Box 12"/>
            <p:cNvSpPr txBox="1">
              <a:spLocks noChangeArrowheads="1"/>
            </p:cNvSpPr>
            <p:nvPr/>
          </p:nvSpPr>
          <p:spPr bwMode="auto">
            <a:xfrm>
              <a:off x="1680" y="1968"/>
              <a:ext cx="25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</a:t>
              </a:r>
            </a:p>
          </p:txBody>
        </p:sp>
        <p:sp>
          <p:nvSpPr>
            <p:cNvPr id="6152" name="Text Box 13"/>
            <p:cNvSpPr txBox="1">
              <a:spLocks noChangeArrowheads="1"/>
            </p:cNvSpPr>
            <p:nvPr/>
          </p:nvSpPr>
          <p:spPr bwMode="auto">
            <a:xfrm>
              <a:off x="2256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+ 4</a:t>
              </a:r>
              <a:endParaRPr lang="en-US" altLang="en-US" b="0" i="1"/>
            </a:p>
          </p:txBody>
        </p:sp>
        <p:sp>
          <p:nvSpPr>
            <p:cNvPr id="6153" name="Line 14"/>
            <p:cNvSpPr>
              <a:spLocks noChangeShapeType="1"/>
            </p:cNvSpPr>
            <p:nvPr/>
          </p:nvSpPr>
          <p:spPr bwMode="auto">
            <a:xfrm flipV="1">
              <a:off x="1824" y="1863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4" name="Line 15"/>
            <p:cNvSpPr>
              <a:spLocks noChangeShapeType="1"/>
            </p:cNvSpPr>
            <p:nvPr/>
          </p:nvSpPr>
          <p:spPr bwMode="auto">
            <a:xfrm flipV="1">
              <a:off x="2400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5" name="Text Box 16"/>
            <p:cNvSpPr txBox="1">
              <a:spLocks noChangeArrowheads="1"/>
            </p:cNvSpPr>
            <p:nvPr/>
          </p:nvSpPr>
          <p:spPr bwMode="auto">
            <a:xfrm>
              <a:off x="2832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+ 8</a:t>
              </a:r>
              <a:endParaRPr lang="en-US" altLang="en-US" b="0" i="1"/>
            </a:p>
          </p:txBody>
        </p:sp>
        <p:sp>
          <p:nvSpPr>
            <p:cNvPr id="6156" name="Line 17"/>
            <p:cNvSpPr>
              <a:spLocks noChangeShapeType="1"/>
            </p:cNvSpPr>
            <p:nvPr/>
          </p:nvSpPr>
          <p:spPr bwMode="auto">
            <a:xfrm flipV="1">
              <a:off x="2976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7" name="Text Box 18"/>
            <p:cNvSpPr txBox="1">
              <a:spLocks noChangeArrowheads="1"/>
            </p:cNvSpPr>
            <p:nvPr/>
          </p:nvSpPr>
          <p:spPr bwMode="auto">
            <a:xfrm>
              <a:off x="3408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+ 12</a:t>
              </a:r>
              <a:endParaRPr lang="en-US" altLang="en-US" b="0" i="1"/>
            </a:p>
          </p:txBody>
        </p:sp>
        <p:sp>
          <p:nvSpPr>
            <p:cNvPr id="6158" name="Line 19"/>
            <p:cNvSpPr>
              <a:spLocks noChangeShapeType="1"/>
            </p:cNvSpPr>
            <p:nvPr/>
          </p:nvSpPr>
          <p:spPr bwMode="auto">
            <a:xfrm flipV="1">
              <a:off x="3552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Text Box 20"/>
            <p:cNvSpPr txBox="1">
              <a:spLocks noChangeArrowheads="1"/>
            </p:cNvSpPr>
            <p:nvPr/>
          </p:nvSpPr>
          <p:spPr bwMode="auto">
            <a:xfrm>
              <a:off x="3984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+ 16</a:t>
              </a:r>
              <a:endParaRPr lang="en-US" altLang="en-US" b="0" i="1"/>
            </a:p>
          </p:txBody>
        </p:sp>
        <p:sp>
          <p:nvSpPr>
            <p:cNvPr id="6160" name="Line 21"/>
            <p:cNvSpPr>
              <a:spLocks noChangeShapeType="1"/>
            </p:cNvSpPr>
            <p:nvPr/>
          </p:nvSpPr>
          <p:spPr bwMode="auto">
            <a:xfrm flipV="1">
              <a:off x="4128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Text Box 22"/>
            <p:cNvSpPr txBox="1">
              <a:spLocks noChangeArrowheads="1"/>
            </p:cNvSpPr>
            <p:nvPr/>
          </p:nvSpPr>
          <p:spPr bwMode="auto">
            <a:xfrm>
              <a:off x="4560" y="1977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Helvetica" pitchFamily="-12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Helvetica" pitchFamily="-12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Helvetica" pitchFamily="-124" charset="0"/>
                </a:defRPr>
              </a:lvl5pPr>
              <a:lvl6pPr marL="25146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6pPr>
              <a:lvl7pPr marL="29718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7pPr>
              <a:lvl8pPr marL="34290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8pPr>
              <a:lvl9pPr marL="3886200" indent="-228600" algn="ctr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Helvetica" pitchFamily="-124" charset="0"/>
                </a:defRPr>
              </a:lvl9pPr>
            </a:lstStyle>
            <a:p>
              <a:pPr algn="l">
                <a:lnSpc>
                  <a:spcPct val="100000"/>
                </a:lnSpc>
              </a:pPr>
              <a:r>
                <a:rPr lang="en-US" altLang="en-US" b="0" i="1"/>
                <a:t>x </a:t>
              </a:r>
              <a:r>
                <a:rPr lang="en-US" altLang="en-US" b="0"/>
                <a:t>+ 20</a:t>
              </a:r>
              <a:endParaRPr lang="en-US" altLang="en-US" b="0" i="1"/>
            </a:p>
          </p:txBody>
        </p:sp>
        <p:sp>
          <p:nvSpPr>
            <p:cNvPr id="6162" name="Line 23"/>
            <p:cNvSpPr>
              <a:spLocks noChangeShapeType="1"/>
            </p:cNvSpPr>
            <p:nvPr/>
          </p:nvSpPr>
          <p:spPr bwMode="auto">
            <a:xfrm flipV="1">
              <a:off x="4704" y="1872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Sun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7892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Big Endian</a:t>
            </a:r>
          </a:p>
        </p:txBody>
      </p:sp>
      <p:sp>
        <p:nvSpPr>
          <p:cNvPr id="37893" name="Rectangle 5"/>
          <p:cNvSpPr>
            <a:spLocks/>
          </p:cNvSpPr>
          <p:nvPr/>
        </p:nvSpPr>
        <p:spPr bwMode="auto">
          <a:xfrm>
            <a:off x="1828800" y="5029200"/>
            <a:ext cx="8686800" cy="12954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[0xf0f1,0xf2f3,0xf4f5,0xf6f7]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[0xf0f1f2f3,0xf4f5f6f7]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[0xf0f1f2f3]</a:t>
            </a:r>
          </a:p>
        </p:txBody>
      </p:sp>
      <p:sp>
        <p:nvSpPr>
          <p:cNvPr id="37894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Sun: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490165" y="3728108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6177002" y="373445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1" name="Rectangle 12"/>
          <p:cNvSpPr>
            <a:spLocks/>
          </p:cNvSpPr>
          <p:nvPr/>
        </p:nvSpPr>
        <p:spPr bwMode="auto">
          <a:xfrm>
            <a:off x="6547651" y="3746503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2" name="Rectangle 12"/>
          <p:cNvSpPr>
            <a:spLocks/>
          </p:cNvSpPr>
          <p:nvPr/>
        </p:nvSpPr>
        <p:spPr bwMode="auto">
          <a:xfrm>
            <a:off x="9248680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 flipH="1">
            <a:off x="4013426" y="4038888"/>
            <a:ext cx="2134288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4748679" y="4050003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1274305419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80963" indent="-80963"/>
            <a:r>
              <a:rPr lang="en-US">
                <a:latin typeface="Calibri" charset="0"/>
                <a:ea typeface="Calibri" charset="0"/>
                <a:cs typeface="Calibri" charset="0"/>
                <a:sym typeface="Calibri" charset="0"/>
              </a:rPr>
              <a:t>Byte Ordering on x86-64</a:t>
            </a:r>
            <a:endParaRPr lang="en-US">
              <a:latin typeface="Calibri" charset="0"/>
              <a:ea typeface="ヒラギノ角ゴ ProN W3" charset="0"/>
              <a:cs typeface="ヒラギノ角ゴ ProN W3" charset="0"/>
              <a:sym typeface="Calibri" charset="0"/>
            </a:endParaRPr>
          </a:p>
        </p:txBody>
      </p:sp>
      <p:sp>
        <p:nvSpPr>
          <p:cNvPr id="38916" name="Rectangle 4"/>
          <p:cNvSpPr>
            <a:spLocks/>
          </p:cNvSpPr>
          <p:nvPr/>
        </p:nvSpPr>
        <p:spPr bwMode="auto">
          <a:xfrm>
            <a:off x="914400" y="1143000"/>
            <a:ext cx="26162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Little Endian</a:t>
            </a:r>
          </a:p>
        </p:txBody>
      </p:sp>
      <p:sp>
        <p:nvSpPr>
          <p:cNvPr id="38917" name="Rectangle 5"/>
          <p:cNvSpPr>
            <a:spLocks/>
          </p:cNvSpPr>
          <p:nvPr/>
        </p:nvSpPr>
        <p:spPr bwMode="auto">
          <a:xfrm>
            <a:off x="1828800" y="5029200"/>
            <a:ext cx="8763000" cy="1231900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Characters 0-7 == [0xf0,0xf1,0xf2,0xf3,0xf4,0xf5,0xf6,0xf7]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Shorts     0-3 == [0xf1f0,0xf3f2,0xf5f4,0xf7f6]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 err="1">
                <a:latin typeface="Courier New" pitchFamily="49" charset="0"/>
                <a:cs typeface="Courier New" pitchFamily="49" charset="0"/>
                <a:sym typeface="Courier New" charset="0"/>
              </a:rPr>
              <a:t>Ints</a:t>
            </a:r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       0-1 == [0xf3f2f1f0,0xf7f6f5f4]</a:t>
            </a:r>
            <a:endParaRPr lang="en-US" dirty="0">
              <a:latin typeface="Courier New" pitchFamily="49" charset="0"/>
              <a:ea typeface="Lucida Grande" charset="0"/>
              <a:cs typeface="Courier New" pitchFamily="49" charset="0"/>
              <a:sym typeface="Arial Narrow" charset="0"/>
            </a:endParaRPr>
          </a:p>
          <a:p>
            <a:pPr algn="l"/>
            <a:r>
              <a:rPr lang="en-US" dirty="0">
                <a:latin typeface="Courier New" pitchFamily="49" charset="0"/>
                <a:cs typeface="Courier New" pitchFamily="49" charset="0"/>
                <a:sym typeface="Courier New" charset="0"/>
              </a:rPr>
              <a:t>Long       0   == </a:t>
            </a:r>
            <a:r>
              <a:rPr lang="en-US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  <a:sym typeface="Courier New" charset="0"/>
              </a:rPr>
              <a:t>[0xf7f6f5f4f3f2f1f0]</a:t>
            </a:r>
          </a:p>
        </p:txBody>
      </p:sp>
      <p:sp>
        <p:nvSpPr>
          <p:cNvPr id="38918" name="Rectangle 6"/>
          <p:cNvSpPr>
            <a:spLocks/>
          </p:cNvSpPr>
          <p:nvPr/>
        </p:nvSpPr>
        <p:spPr bwMode="auto">
          <a:xfrm>
            <a:off x="1828800" y="4480560"/>
            <a:ext cx="3670300" cy="4445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38100" tIns="38100" rIns="38100" bIns="38100"/>
          <a:lstStyle/>
          <a:p>
            <a:pPr marL="185738" indent="-185738" algn="l">
              <a:spcBef>
                <a:spcPts val="863"/>
              </a:spcBef>
            </a:pPr>
            <a:r>
              <a:rPr lang="en-US" sz="2400" dirty="0">
                <a:latin typeface="Calibri" charset="0"/>
                <a:ea typeface="Calibri" charset="0"/>
                <a:cs typeface="Calibri" charset="0"/>
                <a:sym typeface="Calibri" charset="0"/>
              </a:rPr>
              <a:t>Output on x86-64:</a:t>
            </a: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3490913" y="1873905"/>
          <a:ext cx="6096000" cy="18542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f7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c[4]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c[5]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c[6]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c[7]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s[2]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s[3]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[1]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urier New" pitchFamily="49" charset="0"/>
                          <a:cs typeface="Courier New" pitchFamily="49" charset="0"/>
                        </a:rPr>
                        <a:t>l[0]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F1C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9" name="Rectangle 12"/>
          <p:cNvSpPr>
            <a:spLocks/>
          </p:cNvSpPr>
          <p:nvPr/>
        </p:nvSpPr>
        <p:spPr bwMode="auto">
          <a:xfrm>
            <a:off x="3571914" y="3728108"/>
            <a:ext cx="338234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LSB</a:t>
            </a:r>
          </a:p>
        </p:txBody>
      </p:sp>
      <p:sp>
        <p:nvSpPr>
          <p:cNvPr id="50" name="Rectangle 12"/>
          <p:cNvSpPr>
            <a:spLocks/>
          </p:cNvSpPr>
          <p:nvPr/>
        </p:nvSpPr>
        <p:spPr bwMode="auto">
          <a:xfrm>
            <a:off x="9166929" y="3757615"/>
            <a:ext cx="419987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r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MSB</a:t>
            </a:r>
          </a:p>
        </p:txBody>
      </p:sp>
      <p:sp>
        <p:nvSpPr>
          <p:cNvPr id="53" name="Line 42"/>
          <p:cNvSpPr>
            <a:spLocks noChangeShapeType="1"/>
          </p:cNvSpPr>
          <p:nvPr/>
        </p:nvSpPr>
        <p:spPr bwMode="auto">
          <a:xfrm>
            <a:off x="4013426" y="4038887"/>
            <a:ext cx="4901974" cy="0"/>
          </a:xfrm>
          <a:prstGeom prst="line">
            <a:avLst/>
          </a:prstGeom>
          <a:noFill/>
          <a:ln w="25400" cap="flat">
            <a:solidFill>
              <a:schemeClr val="accent2">
                <a:lumMod val="50000"/>
              </a:schemeClr>
            </a:solidFill>
            <a:prstDash val="solid"/>
            <a:round/>
            <a:headEnd type="triangle" w="med" len="med"/>
            <a:tailEnd type="none" w="med" len="med"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4" name="Rectangle 43"/>
          <p:cNvSpPr>
            <a:spLocks/>
          </p:cNvSpPr>
          <p:nvPr/>
        </p:nvSpPr>
        <p:spPr bwMode="auto">
          <a:xfrm>
            <a:off x="6324603" y="4038890"/>
            <a:ext cx="439159" cy="270843"/>
          </a:xfrm>
          <a:prstGeom prst="rect">
            <a:avLst/>
          </a:prstGeom>
          <a:noFill/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wrap="none" lIns="38100" tIns="38100" rIns="38100" bIns="38100">
            <a:spAutoFit/>
          </a:bodyPr>
          <a:lstStyle/>
          <a:p>
            <a:pPr algn="l"/>
            <a:r>
              <a:rPr lang="en-US" sz="14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  <a:sym typeface="Calibri" charset="0"/>
              </a:rPr>
              <a:t>Print</a:t>
            </a:r>
          </a:p>
        </p:txBody>
      </p:sp>
    </p:spTree>
    <p:extLst>
      <p:ext uri="{BB962C8B-B14F-4D97-AF65-F5344CB8AC3E}">
        <p14:creationId xmlns:p14="http://schemas.microsoft.com/office/powerpoint/2010/main" val="3995037432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 marL="119063" indent="-119063"/>
            <a:r>
              <a:rPr lang="en-US" dirty="0"/>
              <a:t>Summary of Compound Types in C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Arrays</a:t>
            </a:r>
          </a:p>
          <a:p>
            <a:pPr marL="552450" lvl="1"/>
            <a:r>
              <a:rPr lang="en-US" dirty="0"/>
              <a:t>Contiguous allocation of memory</a:t>
            </a:r>
          </a:p>
          <a:p>
            <a:pPr marL="552450" lvl="1"/>
            <a:r>
              <a:rPr lang="en-US" dirty="0"/>
              <a:t>Aligned to satisfy every element’s alignment requirement</a:t>
            </a:r>
          </a:p>
          <a:p>
            <a:pPr marL="552450" lvl="1"/>
            <a:r>
              <a:rPr lang="en-US" dirty="0"/>
              <a:t>Pointer to first element</a:t>
            </a:r>
          </a:p>
          <a:p>
            <a:pPr marL="552450" lvl="1"/>
            <a:r>
              <a:rPr lang="en-US" dirty="0"/>
              <a:t>No bounds checking</a:t>
            </a:r>
          </a:p>
          <a:p>
            <a:r>
              <a:rPr lang="en-US" dirty="0"/>
              <a:t>Structures</a:t>
            </a:r>
          </a:p>
          <a:p>
            <a:pPr marL="552450" lvl="1"/>
            <a:r>
              <a:rPr lang="en-US" dirty="0"/>
              <a:t>Allocate bytes in order declared</a:t>
            </a:r>
          </a:p>
          <a:p>
            <a:pPr marL="552450" lvl="1"/>
            <a:r>
              <a:rPr lang="en-US" dirty="0"/>
              <a:t>Pad in middle and at end to satisfy alignment</a:t>
            </a:r>
          </a:p>
          <a:p>
            <a:r>
              <a:rPr lang="en-US" dirty="0"/>
              <a:t>Unions</a:t>
            </a:r>
          </a:p>
          <a:p>
            <a:pPr marL="552450" lvl="1"/>
            <a:r>
              <a:rPr lang="en-US" dirty="0"/>
              <a:t>Overlay declarations</a:t>
            </a:r>
          </a:p>
          <a:p>
            <a:pPr marL="552450" lvl="1"/>
            <a:r>
              <a:rPr lang="en-US" dirty="0"/>
              <a:t>Way to circumvent type system</a:t>
            </a:r>
          </a:p>
        </p:txBody>
      </p:sp>
    </p:spTree>
    <p:extLst>
      <p:ext uri="{BB962C8B-B14F-4D97-AF65-F5344CB8AC3E}">
        <p14:creationId xmlns:p14="http://schemas.microsoft.com/office/powerpoint/2010/main" val="322576862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Array Example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4611688"/>
            <a:ext cx="11076516" cy="1833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Note:</a:t>
            </a:r>
          </a:p>
          <a:p>
            <a:pPr lvl="1" eaLnBrk="1" hangingPunct="1">
              <a:defRPr/>
            </a:pPr>
            <a:r>
              <a:rPr lang="en-US" dirty="0"/>
              <a:t>Example arrays were allocated in successive 20-byte blocks</a:t>
            </a:r>
          </a:p>
          <a:p>
            <a:pPr lvl="2" eaLnBrk="1" hangingPunct="1">
              <a:defRPr/>
            </a:pPr>
            <a:r>
              <a:rPr lang="en-US" dirty="0"/>
              <a:t>Not guaranteed to happen in general</a:t>
            </a:r>
          </a:p>
          <a:p>
            <a:pPr lvl="1" eaLnBrk="1" hangingPunct="1">
              <a:defRPr/>
            </a:pPr>
            <a:r>
              <a:rPr lang="en-US" dirty="0"/>
              <a:t>Here, [5] could be omitted because initializer implies size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581403" y="1136638"/>
            <a:ext cx="4924425" cy="9207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itchFamily="-12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itchFamily="-12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itchFamily="-12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itchFamily="-12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cmu</a:t>
            </a:r>
            <a:r>
              <a:rPr lang="en-US" altLang="en-US" dirty="0">
                <a:latin typeface="Courier New" pitchFamily="49" charset="0"/>
              </a:rPr>
              <a:t>[5] = {1, 5, 2, 1, 3};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mit</a:t>
            </a:r>
            <a:r>
              <a:rPr lang="en-US" altLang="en-US" dirty="0">
                <a:latin typeface="Courier New" pitchFamily="49" charset="0"/>
              </a:rPr>
              <a:t>[5] = {0, 2, 1, 3, 9};</a:t>
            </a:r>
          </a:p>
          <a:p>
            <a:pPr algn="l">
              <a:lnSpc>
                <a:spcPct val="100000"/>
              </a:lnSpc>
            </a:pPr>
            <a:r>
              <a:rPr lang="en-US" altLang="en-US" dirty="0">
                <a:latin typeface="Courier New" pitchFamily="49" charset="0"/>
              </a:rPr>
              <a:t>int </a:t>
            </a:r>
            <a:r>
              <a:rPr lang="en-US" altLang="en-US" dirty="0" err="1">
                <a:latin typeface="Courier New" pitchFamily="49" charset="0"/>
              </a:rPr>
              <a:t>hmc</a:t>
            </a:r>
            <a:r>
              <a:rPr lang="en-US" altLang="en-US" dirty="0">
                <a:latin typeface="Courier New" pitchFamily="49" charset="0"/>
              </a:rPr>
              <a:t>[5] = {9, 1, 7, 1, 1};</a:t>
            </a:r>
          </a:p>
        </p:txBody>
      </p:sp>
      <p:grpSp>
        <p:nvGrpSpPr>
          <p:cNvPr id="7173" name="Group 5"/>
          <p:cNvGrpSpPr>
            <a:grpSpLocks/>
          </p:cNvGrpSpPr>
          <p:nvPr/>
        </p:nvGrpSpPr>
        <p:grpSpPr bwMode="auto">
          <a:xfrm>
            <a:off x="3016255" y="2667000"/>
            <a:ext cx="6738939" cy="2362200"/>
            <a:chOff x="604" y="1680"/>
            <a:chExt cx="4245" cy="1488"/>
          </a:xfrm>
        </p:grpSpPr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7217" name="Text Box 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218" name="Group 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219" name="Group 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32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3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7234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35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36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722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7222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7224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7226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722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723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31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7175" name="Group 27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7197" name="Text Box 2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98" name="Group 2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99" name="Group 3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212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7213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7214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215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7216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7200" name="Line 3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7202" name="Line 3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720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7206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7208" name="Line 4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9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7210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1" name="Text Box 4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7176" name="Group 48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7177" name="Text Box 49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7178" name="Group 50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7179" name="Group 51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7192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7193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4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7195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7196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7180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7182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3" name="Text Box 60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7184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5" name="Text Box 62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7186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7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7188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89" name="Text Box 66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7190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91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pitchFamily="-96" charset="0"/>
              </a:rPr>
              <a:t>Array Accessing 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590803"/>
            <a:ext cx="5105400" cy="2981325"/>
          </a:xfrm>
        </p:spPr>
        <p:txBody>
          <a:bodyPr/>
          <a:lstStyle/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As argument, size of z doesn’t need to be specified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alibri" pitchFamily="-96" charset="0"/>
              </a:rPr>
              <a:t> contains starting address of array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Register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rsi</a:t>
            </a:r>
            <a:r>
              <a:rPr lang="en-US" sz="2000" dirty="0">
                <a:latin typeface="Calibri" pitchFamily="-96" charset="0"/>
              </a:rPr>
              <a:t> contains  array index</a:t>
            </a: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Desired digit at  </a:t>
            </a:r>
            <a:r>
              <a:rPr lang="en-US" sz="2000" dirty="0">
                <a:latin typeface="Courier New" pitchFamily="-96" charset="0"/>
              </a:rPr>
              <a:t>%</a:t>
            </a:r>
            <a:r>
              <a:rPr lang="en-US" sz="2000" dirty="0" err="1">
                <a:latin typeface="Courier New" pitchFamily="-96" charset="0"/>
              </a:rPr>
              <a:t>rdi</a:t>
            </a:r>
            <a:r>
              <a:rPr lang="en-US" sz="2000" dirty="0">
                <a:latin typeface="Courier New" pitchFamily="-96" charset="0"/>
              </a:rPr>
              <a:t> + 4*%</a:t>
            </a:r>
            <a:r>
              <a:rPr lang="en-US" sz="2000" dirty="0" err="1">
                <a:latin typeface="Courier New" pitchFamily="-96" charset="0"/>
              </a:rPr>
              <a:t>rsi</a:t>
            </a:r>
            <a:endParaRPr lang="en-US" sz="2000" dirty="0">
              <a:latin typeface="Calibri" pitchFamily="-96" charset="0"/>
            </a:endParaRPr>
          </a:p>
          <a:p>
            <a:pPr marL="401638" indent="-246063">
              <a:spcBef>
                <a:spcPct val="25000"/>
              </a:spcBef>
              <a:buSzPct val="75000"/>
              <a:buFont typeface="Wingdings" pitchFamily="-96" charset="2"/>
              <a:buChar char="n"/>
            </a:pPr>
            <a:r>
              <a:rPr lang="en-US" sz="2000" dirty="0">
                <a:latin typeface="Calibri" pitchFamily="-96" charset="0"/>
              </a:rPr>
              <a:t>Use memory reference </a:t>
            </a:r>
            <a:r>
              <a:rPr lang="en-US" sz="2000" dirty="0">
                <a:latin typeface="Courier New" pitchFamily="-96" charset="0"/>
              </a:rPr>
              <a:t>(%rdi,%rsi,4)</a:t>
            </a:r>
            <a:endParaRPr lang="en-US" sz="2000" dirty="0">
              <a:latin typeface="Calibri" pitchFamily="-96" charset="0"/>
            </a:endParaRPr>
          </a:p>
        </p:txBody>
      </p:sp>
      <p:sp>
        <p:nvSpPr>
          <p:cNvPr id="64515" name="Rectangle 4"/>
          <p:cNvSpPr>
            <a:spLocks noChangeArrowheads="1"/>
          </p:cNvSpPr>
          <p:nvPr/>
        </p:nvSpPr>
        <p:spPr bwMode="auto">
          <a:xfrm>
            <a:off x="1289050" y="2792413"/>
            <a:ext cx="4730852" cy="109388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int </a:t>
            </a:r>
            <a:r>
              <a:rPr lang="en-US" dirty="0" err="1">
                <a:latin typeface="Courier New" pitchFamily="-96" charset="0"/>
              </a:rPr>
              <a:t>get_digit</a:t>
            </a:r>
            <a:r>
              <a:rPr lang="en-US" dirty="0">
                <a:latin typeface="Courier New" pitchFamily="-96" charset="0"/>
              </a:rPr>
              <a:t>(int z[], int digit)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return z[digit];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  <p:sp>
        <p:nvSpPr>
          <p:cNvPr id="64516" name="Rectangle 5"/>
          <p:cNvSpPr>
            <a:spLocks noChangeArrowheads="1"/>
          </p:cNvSpPr>
          <p:nvPr/>
        </p:nvSpPr>
        <p:spPr bwMode="auto">
          <a:xfrm>
            <a:off x="1066800" y="4876800"/>
            <a:ext cx="5334000" cy="8445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rdi</a:t>
            </a:r>
            <a:r>
              <a:rPr lang="en-US" dirty="0">
                <a:latin typeface="Courier New" pitchFamily="-96" charset="0"/>
              </a:rPr>
              <a:t> = z</a:t>
            </a:r>
          </a:p>
          <a:p>
            <a:pPr algn="l">
              <a:tabLst>
                <a:tab pos="342900" algn="l"/>
                <a:tab pos="2628900" algn="l"/>
              </a:tabLst>
            </a:pPr>
            <a:r>
              <a:rPr lang="en-US" dirty="0">
                <a:latin typeface="Courier New" pitchFamily="-96" charset="0"/>
              </a:rPr>
              <a:t>  # %</a:t>
            </a:r>
            <a:r>
              <a:rPr lang="en-US" dirty="0" err="1">
                <a:latin typeface="Courier New" pitchFamily="-96" charset="0"/>
              </a:rPr>
              <a:t>rsi</a:t>
            </a:r>
            <a:r>
              <a:rPr lang="en-US" dirty="0">
                <a:latin typeface="Courier New" pitchFamily="-96" charset="0"/>
              </a:rPr>
              <a:t> = digit</a:t>
            </a:r>
            <a:endParaRPr lang="cs-CZ" dirty="0">
              <a:latin typeface="Courier New" pitchFamily="-96" charset="0"/>
            </a:endParaRPr>
          </a:p>
          <a:p>
            <a:pPr algn="l">
              <a:tabLst>
                <a:tab pos="342900" algn="l"/>
                <a:tab pos="2628900" algn="l"/>
              </a:tabLst>
            </a:pPr>
            <a:r>
              <a:rPr lang="cs-CZ" dirty="0" err="1">
                <a:latin typeface="Courier New" pitchFamily="-96" charset="0"/>
              </a:rPr>
              <a:t>movl</a:t>
            </a:r>
            <a:r>
              <a:rPr lang="cs-CZ" dirty="0">
                <a:latin typeface="Courier New" pitchFamily="-96" charset="0"/>
              </a:rPr>
              <a:t> (%rdi,%rsi,4), %</a:t>
            </a:r>
            <a:r>
              <a:rPr lang="cs-CZ" dirty="0" err="1">
                <a:latin typeface="Courier New" pitchFamily="-96" charset="0"/>
              </a:rPr>
              <a:t>eax</a:t>
            </a:r>
            <a:r>
              <a:rPr lang="en-US" dirty="0">
                <a:latin typeface="Courier New" pitchFamily="-96" charset="0"/>
              </a:rPr>
              <a:t>  # z[digit]</a:t>
            </a:r>
          </a:p>
        </p:txBody>
      </p:sp>
      <p:sp>
        <p:nvSpPr>
          <p:cNvPr id="64517" name="TextBox 6"/>
          <p:cNvSpPr txBox="1">
            <a:spLocks noChangeArrowheads="1"/>
          </p:cNvSpPr>
          <p:nvPr/>
        </p:nvSpPr>
        <p:spPr bwMode="auto">
          <a:xfrm>
            <a:off x="1147567" y="4392613"/>
            <a:ext cx="829073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latin typeface="Calibri" pitchFamily="-96" charset="0"/>
              </a:rPr>
              <a:t>x86-64</a:t>
            </a:r>
          </a:p>
        </p:txBody>
      </p:sp>
      <p:sp>
        <p:nvSpPr>
          <p:cNvPr id="64518" name="Text Box 31"/>
          <p:cNvSpPr txBox="1">
            <a:spLocks noChangeArrowheads="1"/>
          </p:cNvSpPr>
          <p:nvPr/>
        </p:nvSpPr>
        <p:spPr bwMode="auto">
          <a:xfrm>
            <a:off x="1066800" y="1408116"/>
            <a:ext cx="1930400" cy="3485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eaLnBrk="0" hangingPunct="0"/>
            <a:r>
              <a:rPr lang="en-US" dirty="0" err="1">
                <a:latin typeface="Courier New" pitchFamily="-96" charset="0"/>
              </a:rPr>
              <a:t>int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cmu</a:t>
            </a:r>
            <a:r>
              <a:rPr lang="en-US" dirty="0">
                <a:latin typeface="Courier New" pitchFamily="-96" charset="0"/>
              </a:rPr>
              <a:t>[5];</a:t>
            </a:r>
          </a:p>
        </p:txBody>
      </p:sp>
      <p:grpSp>
        <p:nvGrpSpPr>
          <p:cNvPr id="64519" name="Group 24"/>
          <p:cNvGrpSpPr>
            <a:grpSpLocks/>
          </p:cNvGrpSpPr>
          <p:nvPr/>
        </p:nvGrpSpPr>
        <p:grpSpPr bwMode="auto">
          <a:xfrm>
            <a:off x="2946400" y="1455742"/>
            <a:ext cx="5435600" cy="725807"/>
            <a:chOff x="2412765" y="3429000"/>
            <a:chExt cx="5435835" cy="745450"/>
          </a:xfrm>
        </p:grpSpPr>
        <p:grpSp>
          <p:nvGrpSpPr>
            <p:cNvPr id="64520" name="Group 25"/>
            <p:cNvGrpSpPr>
              <a:grpSpLocks/>
            </p:cNvGrpSpPr>
            <p:nvPr/>
          </p:nvGrpSpPr>
          <p:grpSpPr bwMode="auto">
            <a:xfrm>
              <a:off x="2743200" y="3429000"/>
              <a:ext cx="4572000" cy="228600"/>
              <a:chOff x="1008" y="1968"/>
              <a:chExt cx="2880" cy="144"/>
            </a:xfrm>
          </p:grpSpPr>
          <p:sp>
            <p:nvSpPr>
              <p:cNvPr id="23" name="Rectangle 26"/>
              <p:cNvSpPr>
                <a:spLocks noChangeArrowheads="1"/>
              </p:cNvSpPr>
              <p:nvPr/>
            </p:nvSpPr>
            <p:spPr bwMode="auto">
              <a:xfrm>
                <a:off x="1008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auto">
              <a:xfrm>
                <a:off x="1584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5</a:t>
                </a: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160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2</a:t>
                </a: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736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1</a:t>
                </a: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312" y="1968"/>
                <a:ext cx="576" cy="144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r>
                  <a:rPr lang="en-US" dirty="0">
                    <a:latin typeface="Calibri" pitchFamily="34" charset="0"/>
                  </a:rPr>
                  <a:t>3</a:t>
                </a:r>
              </a:p>
            </p:txBody>
          </p:sp>
        </p:grpSp>
        <p:sp>
          <p:nvSpPr>
            <p:cNvPr id="64521" name="Text Box 32"/>
            <p:cNvSpPr txBox="1">
              <a:spLocks noChangeArrowheads="1"/>
            </p:cNvSpPr>
            <p:nvPr/>
          </p:nvSpPr>
          <p:spPr bwMode="auto">
            <a:xfrm>
              <a:off x="2412765" y="3810528"/>
              <a:ext cx="668366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16</a:t>
              </a:r>
            </a:p>
          </p:txBody>
        </p:sp>
        <p:sp>
          <p:nvSpPr>
            <p:cNvPr id="64522" name="Text Box 33"/>
            <p:cNvSpPr txBox="1">
              <a:spLocks noChangeArrowheads="1"/>
            </p:cNvSpPr>
            <p:nvPr/>
          </p:nvSpPr>
          <p:spPr bwMode="auto">
            <a:xfrm>
              <a:off x="3182736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20</a:t>
              </a:r>
            </a:p>
          </p:txBody>
        </p:sp>
        <p:sp>
          <p:nvSpPr>
            <p:cNvPr id="64523" name="Line 34"/>
            <p:cNvSpPr>
              <a:spLocks noChangeShapeType="1"/>
            </p:cNvSpPr>
            <p:nvPr/>
          </p:nvSpPr>
          <p:spPr bwMode="auto">
            <a:xfrm flipV="1">
              <a:off x="2743200" y="3643313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4" name="Line 35"/>
            <p:cNvSpPr>
              <a:spLocks noChangeShapeType="1"/>
            </p:cNvSpPr>
            <p:nvPr/>
          </p:nvSpPr>
          <p:spPr bwMode="auto">
            <a:xfrm flipV="1">
              <a:off x="36576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5" name="Text Box 36"/>
            <p:cNvSpPr txBox="1">
              <a:spLocks noChangeArrowheads="1"/>
            </p:cNvSpPr>
            <p:nvPr/>
          </p:nvSpPr>
          <p:spPr bwMode="auto">
            <a:xfrm>
              <a:off x="4097175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24</a:t>
              </a:r>
            </a:p>
          </p:txBody>
        </p:sp>
        <p:sp>
          <p:nvSpPr>
            <p:cNvPr id="64526" name="Line 37"/>
            <p:cNvSpPr>
              <a:spLocks noChangeShapeType="1"/>
            </p:cNvSpPr>
            <p:nvPr/>
          </p:nvSpPr>
          <p:spPr bwMode="auto">
            <a:xfrm flipV="1">
              <a:off x="45720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7" name="Text Box 38"/>
            <p:cNvSpPr txBox="1">
              <a:spLocks noChangeArrowheads="1"/>
            </p:cNvSpPr>
            <p:nvPr/>
          </p:nvSpPr>
          <p:spPr bwMode="auto">
            <a:xfrm>
              <a:off x="5029078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28</a:t>
              </a:r>
            </a:p>
          </p:txBody>
        </p:sp>
        <p:sp>
          <p:nvSpPr>
            <p:cNvPr id="64528" name="Line 39"/>
            <p:cNvSpPr>
              <a:spLocks noChangeShapeType="1"/>
            </p:cNvSpPr>
            <p:nvPr/>
          </p:nvSpPr>
          <p:spPr bwMode="auto">
            <a:xfrm flipV="1">
              <a:off x="54864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29" name="Text Box 40"/>
            <p:cNvSpPr txBox="1">
              <a:spLocks noChangeArrowheads="1"/>
            </p:cNvSpPr>
            <p:nvPr/>
          </p:nvSpPr>
          <p:spPr bwMode="auto">
            <a:xfrm>
              <a:off x="5943518" y="3823572"/>
              <a:ext cx="990642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32</a:t>
              </a:r>
            </a:p>
          </p:txBody>
        </p:sp>
        <p:sp>
          <p:nvSpPr>
            <p:cNvPr id="64530" name="Line 41"/>
            <p:cNvSpPr>
              <a:spLocks noChangeShapeType="1"/>
            </p:cNvSpPr>
            <p:nvPr/>
          </p:nvSpPr>
          <p:spPr bwMode="auto">
            <a:xfrm flipV="1">
              <a:off x="64008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531" name="Text Box 42"/>
            <p:cNvSpPr txBox="1">
              <a:spLocks noChangeArrowheads="1"/>
            </p:cNvSpPr>
            <p:nvPr/>
          </p:nvSpPr>
          <p:spPr bwMode="auto">
            <a:xfrm>
              <a:off x="6857957" y="3823572"/>
              <a:ext cx="990643" cy="35087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b="0">
                  <a:latin typeface="Calibri" pitchFamily="-96" charset="0"/>
                </a:rPr>
                <a:t>36</a:t>
              </a:r>
            </a:p>
          </p:txBody>
        </p:sp>
        <p:sp>
          <p:nvSpPr>
            <p:cNvPr id="64532" name="Line 43"/>
            <p:cNvSpPr>
              <a:spLocks noChangeShapeType="1"/>
            </p:cNvSpPr>
            <p:nvPr/>
          </p:nvSpPr>
          <p:spPr bwMode="auto">
            <a:xfrm flipV="1">
              <a:off x="7315200" y="3657600"/>
              <a:ext cx="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254902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2863851" y="990600"/>
            <a:ext cx="6738938" cy="2362200"/>
            <a:chOff x="604" y="1680"/>
            <a:chExt cx="4245" cy="1488"/>
          </a:xfrm>
        </p:grpSpPr>
        <p:grpSp>
          <p:nvGrpSpPr>
            <p:cNvPr id="922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926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6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7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8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928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8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8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927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927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92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927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7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927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928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8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922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924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4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5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6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926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926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6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926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925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925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925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925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5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925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926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6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922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922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922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923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924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924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924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924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923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923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923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923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3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923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924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4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  <p:sp>
        <p:nvSpPr>
          <p:cNvPr id="305220" name="Rectangle 68"/>
          <p:cNvSpPr>
            <a:spLocks noChangeArrowheads="1"/>
          </p:cNvSpPr>
          <p:nvPr/>
        </p:nvSpPr>
        <p:spPr bwMode="auto">
          <a:xfrm>
            <a:off x="7075487" y="4343403"/>
            <a:ext cx="5445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Yes</a:t>
            </a:r>
          </a:p>
        </p:txBody>
      </p:sp>
      <p:sp>
        <p:nvSpPr>
          <p:cNvPr id="305221" name="Rectangle 69"/>
          <p:cNvSpPr>
            <a:spLocks noChangeArrowheads="1"/>
          </p:cNvSpPr>
          <p:nvPr/>
        </p:nvSpPr>
        <p:spPr bwMode="auto">
          <a:xfrm>
            <a:off x="7149103" y="4724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2" name="Rectangle 70"/>
          <p:cNvSpPr>
            <a:spLocks noChangeArrowheads="1"/>
          </p:cNvSpPr>
          <p:nvPr/>
        </p:nvSpPr>
        <p:spPr bwMode="auto">
          <a:xfrm>
            <a:off x="7149103" y="5119688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  <p:sp>
        <p:nvSpPr>
          <p:cNvPr id="305223" name="Rectangle 71"/>
          <p:cNvSpPr>
            <a:spLocks noChangeArrowheads="1"/>
          </p:cNvSpPr>
          <p:nvPr/>
        </p:nvSpPr>
        <p:spPr bwMode="auto">
          <a:xfrm>
            <a:off x="7149103" y="5486400"/>
            <a:ext cx="4353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/>
          <a:p>
            <a:pPr>
              <a:defRPr/>
            </a:pPr>
            <a:r>
              <a:rPr lang="en-US" sz="20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5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220" grpId="0" build="p" autoUpdateAnimBg="0"/>
      <p:bldP spid="305221" grpId="0" build="p" autoUpdateAnimBg="0"/>
      <p:bldP spid="305222" grpId="0" build="p" autoUpdateAnimBg="0"/>
      <p:bldP spid="3052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Referencing Examples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367088"/>
            <a:ext cx="11076516" cy="3078162"/>
          </a:xfrm>
        </p:spPr>
        <p:txBody>
          <a:bodyPr/>
          <a:lstStyle/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Code Does Not Do Any Bounds Checking!</a:t>
            </a:r>
          </a:p>
          <a:p>
            <a:pPr marL="223838" indent="-223838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	Reference	Address	Value	Guaranteed?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[3]	36 + 4* 3 = 48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[5]	36 + 4* 5 = 56	9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mit</a:t>
            </a:r>
            <a:r>
              <a:rPr lang="en-US" dirty="0">
                <a:latin typeface="Courier New" pitchFamily="49" charset="0"/>
              </a:rPr>
              <a:t>[-1]	36 + 4*-1 = 32	3	</a:t>
            </a:r>
          </a:p>
          <a:p>
            <a:pPr marL="560388" lvl="1" indent="-222250" defTabSz="895350" eaLnBrk="1" hangingPunct="1">
              <a:buNone/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 err="1">
                <a:latin typeface="Courier New" pitchFamily="49" charset="0"/>
              </a:rPr>
              <a:t>cmu</a:t>
            </a:r>
            <a:r>
              <a:rPr lang="en-US" dirty="0">
                <a:latin typeface="Courier New" pitchFamily="49" charset="0"/>
              </a:rPr>
              <a:t>[15]	16 + 4*15 = 76	?? 	</a:t>
            </a:r>
          </a:p>
          <a:p>
            <a:pPr marL="560388" lvl="1" indent="-22225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Out-of-range behavior implementation-dependent</a:t>
            </a:r>
          </a:p>
          <a:p>
            <a:pPr marL="839788" lvl="2" indent="-165100" defTabSz="895350" eaLnBrk="1" hangingPunct="1">
              <a:tabLst>
                <a:tab pos="2235200" algn="l"/>
                <a:tab pos="4686300" algn="l"/>
                <a:tab pos="5943600" algn="l"/>
              </a:tabLst>
              <a:defRPr/>
            </a:pPr>
            <a:r>
              <a:rPr lang="en-US" dirty="0"/>
              <a:t>No guaranteed relative allocation of different arrays 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2863855" y="990600"/>
            <a:ext cx="6738939" cy="2362200"/>
            <a:chOff x="604" y="1680"/>
            <a:chExt cx="4245" cy="1488"/>
          </a:xfrm>
        </p:grpSpPr>
        <p:grpSp>
          <p:nvGrpSpPr>
            <p:cNvPr id="10245" name="Group 5"/>
            <p:cNvGrpSpPr>
              <a:grpSpLocks/>
            </p:cNvGrpSpPr>
            <p:nvPr/>
          </p:nvGrpSpPr>
          <p:grpSpPr bwMode="auto">
            <a:xfrm>
              <a:off x="614" y="1680"/>
              <a:ext cx="4235" cy="519"/>
              <a:chOff x="614" y="1680"/>
              <a:chExt cx="4235" cy="519"/>
            </a:xfrm>
          </p:grpSpPr>
          <p:sp>
            <p:nvSpPr>
              <p:cNvPr id="10288" name="Text Box 6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cmu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89" name="Group 7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90" name="Group 8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303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4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5</a:t>
                    </a:r>
                  </a:p>
                </p:txBody>
              </p:sp>
              <p:sp>
                <p:nvSpPr>
                  <p:cNvPr id="10305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306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307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</p:grpSp>
            <p:sp>
              <p:nvSpPr>
                <p:cNvPr id="102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2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16</a:t>
                  </a:r>
                </a:p>
              </p:txBody>
            </p:sp>
            <p:sp>
              <p:nvSpPr>
                <p:cNvPr id="10293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20</a:t>
                  </a:r>
                </a:p>
              </p:txBody>
            </p:sp>
            <p:sp>
              <p:nvSpPr>
                <p:cNvPr id="102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24</a:t>
                  </a:r>
                </a:p>
              </p:txBody>
            </p:sp>
            <p:sp>
              <p:nvSpPr>
                <p:cNvPr id="10297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28</a:t>
                  </a:r>
                </a:p>
              </p:txBody>
            </p:sp>
            <p:sp>
              <p:nvSpPr>
                <p:cNvPr id="10299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32</a:t>
                  </a:r>
                </a:p>
              </p:txBody>
            </p:sp>
            <p:sp>
              <p:nvSpPr>
                <p:cNvPr id="10301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</p:grpSp>
        </p:grpSp>
        <p:grpSp>
          <p:nvGrpSpPr>
            <p:cNvPr id="10246" name="Group 26"/>
            <p:cNvGrpSpPr>
              <a:grpSpLocks/>
            </p:cNvGrpSpPr>
            <p:nvPr/>
          </p:nvGrpSpPr>
          <p:grpSpPr bwMode="auto">
            <a:xfrm>
              <a:off x="604" y="2169"/>
              <a:ext cx="4235" cy="519"/>
              <a:chOff x="614" y="1680"/>
              <a:chExt cx="4235" cy="519"/>
            </a:xfrm>
          </p:grpSpPr>
          <p:sp>
            <p:nvSpPr>
              <p:cNvPr id="10268" name="Text Box 27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mit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69" name="Group 28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70" name="Group 29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8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0</a:t>
                    </a:r>
                  </a:p>
                </p:txBody>
              </p:sp>
              <p:sp>
                <p:nvSpPr>
                  <p:cNvPr id="10284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2</a:t>
                    </a:r>
                  </a:p>
                </p:txBody>
              </p:sp>
              <p:sp>
                <p:nvSpPr>
                  <p:cNvPr id="10285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86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3</a:t>
                    </a:r>
                  </a:p>
                </p:txBody>
              </p:sp>
              <p:sp>
                <p:nvSpPr>
                  <p:cNvPr id="10287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</p:grpSp>
            <p:sp>
              <p:nvSpPr>
                <p:cNvPr id="10271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2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36</a:t>
                  </a:r>
                </a:p>
              </p:txBody>
            </p:sp>
            <p:sp>
              <p:nvSpPr>
                <p:cNvPr id="10273" name="Line 37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4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40</a:t>
                  </a:r>
                </a:p>
              </p:txBody>
            </p:sp>
            <p:sp>
              <p:nvSpPr>
                <p:cNvPr id="10275" name="Line 39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44</a:t>
                  </a:r>
                </a:p>
              </p:txBody>
            </p:sp>
            <p:sp>
              <p:nvSpPr>
                <p:cNvPr id="10277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78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48</a:t>
                  </a:r>
                </a:p>
              </p:txBody>
            </p:sp>
            <p:sp>
              <p:nvSpPr>
                <p:cNvPr id="102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0" name="Text Box 44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52</a:t>
                  </a:r>
                </a:p>
              </p:txBody>
            </p:sp>
            <p:sp>
              <p:nvSpPr>
                <p:cNvPr id="10281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8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</p:grpSp>
        </p:grpSp>
        <p:grpSp>
          <p:nvGrpSpPr>
            <p:cNvPr id="10247" name="Group 47"/>
            <p:cNvGrpSpPr>
              <a:grpSpLocks/>
            </p:cNvGrpSpPr>
            <p:nvPr/>
          </p:nvGrpSpPr>
          <p:grpSpPr bwMode="auto">
            <a:xfrm>
              <a:off x="604" y="2649"/>
              <a:ext cx="4235" cy="519"/>
              <a:chOff x="614" y="1680"/>
              <a:chExt cx="4235" cy="519"/>
            </a:xfrm>
          </p:grpSpPr>
          <p:sp>
            <p:nvSpPr>
              <p:cNvPr id="10248" name="Text Box 48"/>
              <p:cNvSpPr txBox="1">
                <a:spLocks noChangeArrowheads="1"/>
              </p:cNvSpPr>
              <p:nvPr/>
            </p:nvSpPr>
            <p:spPr bwMode="auto">
              <a:xfrm>
                <a:off x="614" y="1680"/>
                <a:ext cx="1072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5pPr>
                <a:lvl6pPr marL="25146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6pPr>
                <a:lvl7pPr marL="29718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7pPr>
                <a:lvl8pPr marL="34290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8pPr>
                <a:lvl9pPr marL="3886200" indent="-228600" algn="ctr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Helvetica" pitchFamily="-124" charset="0"/>
                  </a:defRPr>
                </a:lvl9pPr>
              </a:lstStyle>
              <a:p>
                <a:pPr algn="r">
                  <a:lnSpc>
                    <a:spcPct val="100000"/>
                  </a:lnSpc>
                </a:pPr>
                <a:r>
                  <a:rPr lang="en-US" altLang="en-US" dirty="0" err="1">
                    <a:latin typeface="Courier New" pitchFamily="49" charset="0"/>
                  </a:rPr>
                  <a:t>int</a:t>
                </a:r>
                <a:r>
                  <a:rPr lang="en-US" altLang="en-US" dirty="0">
                    <a:latin typeface="Courier New" pitchFamily="49" charset="0"/>
                  </a:rPr>
                  <a:t> </a:t>
                </a:r>
                <a:r>
                  <a:rPr lang="en-US" altLang="en-US" dirty="0" err="1">
                    <a:latin typeface="Courier New" pitchFamily="49" charset="0"/>
                  </a:rPr>
                  <a:t>hmc</a:t>
                </a:r>
                <a:r>
                  <a:rPr lang="en-US" altLang="en-US" dirty="0">
                    <a:latin typeface="Courier New" pitchFamily="49" charset="0"/>
                  </a:rPr>
                  <a:t>[5];</a:t>
                </a:r>
              </a:p>
            </p:txBody>
          </p:sp>
          <p:grpSp>
            <p:nvGrpSpPr>
              <p:cNvPr id="10249" name="Group 49"/>
              <p:cNvGrpSpPr>
                <a:grpSpLocks/>
              </p:cNvGrpSpPr>
              <p:nvPr/>
            </p:nvGrpSpPr>
            <p:grpSpPr bwMode="auto">
              <a:xfrm>
                <a:off x="1680" y="1728"/>
                <a:ext cx="3169" cy="471"/>
                <a:chOff x="1680" y="1728"/>
                <a:chExt cx="3169" cy="471"/>
              </a:xfrm>
            </p:grpSpPr>
            <p:grpSp>
              <p:nvGrpSpPr>
                <p:cNvPr id="10250" name="Group 50"/>
                <p:cNvGrpSpPr>
                  <a:grpSpLocks/>
                </p:cNvGrpSpPr>
                <p:nvPr/>
              </p:nvGrpSpPr>
              <p:grpSpPr bwMode="auto">
                <a:xfrm>
                  <a:off x="1776" y="1728"/>
                  <a:ext cx="2880" cy="144"/>
                  <a:chOff x="1776" y="1728"/>
                  <a:chExt cx="2880" cy="144"/>
                </a:xfrm>
              </p:grpSpPr>
              <p:sp>
                <p:nvSpPr>
                  <p:cNvPr id="10263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1776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9</a:t>
                    </a:r>
                  </a:p>
                </p:txBody>
              </p:sp>
              <p:sp>
                <p:nvSpPr>
                  <p:cNvPr id="10264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352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5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7</a:t>
                    </a:r>
                  </a:p>
                </p:txBody>
              </p:sp>
              <p:sp>
                <p:nvSpPr>
                  <p:cNvPr id="10266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3504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  <p:sp>
                <p:nvSpPr>
                  <p:cNvPr id="10267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4080" y="1728"/>
                    <a:ext cx="576" cy="144"/>
                  </a:xfrm>
                  <a:prstGeom prst="rect">
                    <a:avLst/>
                  </a:prstGeom>
                  <a:solidFill>
                    <a:schemeClr val="bg1"/>
                  </a:solidFill>
                  <a:ln w="254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1pPr>
                    <a:lvl2pPr marL="742950" indent="-28575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2pPr>
                    <a:lvl3pPr marL="11430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3pPr>
                    <a:lvl4pPr marL="16002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4pPr>
                    <a:lvl5pPr marL="2057400" indent="-228600"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5pPr>
                    <a:lvl6pPr marL="25146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6pPr>
                    <a:lvl7pPr marL="29718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7pPr>
                    <a:lvl8pPr marL="34290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8pPr>
                    <a:lvl9pPr marL="3886200" indent="-228600" algn="ctr" eaLnBrk="0" fontAlgn="base" hangingPunct="0">
                      <a:lnSpc>
                        <a:spcPct val="9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defRPr b="1">
                        <a:solidFill>
                          <a:schemeClr val="tx1"/>
                        </a:solidFill>
                        <a:latin typeface="Helvetica" pitchFamily="-124" charset="0"/>
                      </a:defRPr>
                    </a:lvl9pPr>
                  </a:lstStyle>
                  <a:p>
                    <a:pPr>
                      <a:lnSpc>
                        <a:spcPct val="100000"/>
                      </a:lnSpc>
                    </a:pPr>
                    <a:r>
                      <a:rPr lang="en-US" altLang="en-US">
                        <a:latin typeface="Courier New" pitchFamily="49" charset="0"/>
                      </a:rPr>
                      <a:t>1</a:t>
                    </a:r>
                  </a:p>
                </p:txBody>
              </p:sp>
            </p:grpSp>
            <p:sp>
              <p:nvSpPr>
                <p:cNvPr id="10251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82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2" name="Text Box 57"/>
                <p:cNvSpPr txBox="1">
                  <a:spLocks noChangeArrowheads="1"/>
                </p:cNvSpPr>
                <p:nvPr/>
              </p:nvSpPr>
              <p:spPr bwMode="auto">
                <a:xfrm>
                  <a:off x="168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56</a:t>
                  </a:r>
                </a:p>
              </p:txBody>
            </p:sp>
            <p:sp>
              <p:nvSpPr>
                <p:cNvPr id="10253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2400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4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256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60</a:t>
                  </a:r>
                </a:p>
              </p:txBody>
            </p:sp>
            <p:sp>
              <p:nvSpPr>
                <p:cNvPr id="10255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2976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6" name="Text Box 61"/>
                <p:cNvSpPr txBox="1">
                  <a:spLocks noChangeArrowheads="1"/>
                </p:cNvSpPr>
                <p:nvPr/>
              </p:nvSpPr>
              <p:spPr bwMode="auto">
                <a:xfrm>
                  <a:off x="2832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64</a:t>
                  </a:r>
                </a:p>
              </p:txBody>
            </p:sp>
            <p:sp>
              <p:nvSpPr>
                <p:cNvPr id="10257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3552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58" name="Text Box 63"/>
                <p:cNvSpPr txBox="1">
                  <a:spLocks noChangeArrowheads="1"/>
                </p:cNvSpPr>
                <p:nvPr/>
              </p:nvSpPr>
              <p:spPr bwMode="auto">
                <a:xfrm>
                  <a:off x="3408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68</a:t>
                  </a:r>
                </a:p>
              </p:txBody>
            </p:sp>
            <p:sp>
              <p:nvSpPr>
                <p:cNvPr id="10259" name="Line 64"/>
                <p:cNvSpPr>
                  <a:spLocks noChangeShapeType="1"/>
                </p:cNvSpPr>
                <p:nvPr/>
              </p:nvSpPr>
              <p:spPr bwMode="auto">
                <a:xfrm flipV="1">
                  <a:off x="4128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0" name="Text Box 65"/>
                <p:cNvSpPr txBox="1">
                  <a:spLocks noChangeArrowheads="1"/>
                </p:cNvSpPr>
                <p:nvPr/>
              </p:nvSpPr>
              <p:spPr bwMode="auto">
                <a:xfrm>
                  <a:off x="3984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72</a:t>
                  </a:r>
                </a:p>
              </p:txBody>
            </p:sp>
            <p:sp>
              <p:nvSpPr>
                <p:cNvPr id="10261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4704" y="1872"/>
                  <a:ext cx="0" cy="144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 type="triangle" w="med" len="sm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62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560" y="1968"/>
                  <a:ext cx="289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1pPr>
                  <a:lvl2pPr marL="742950" indent="-28575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2pPr>
                  <a:lvl3pPr marL="11430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3pPr>
                  <a:lvl4pPr marL="16002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4pPr>
                  <a:lvl5pPr marL="2057400" indent="-228600"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5pPr>
                  <a:lvl6pPr marL="25146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6pPr>
                  <a:lvl7pPr marL="29718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7pPr>
                  <a:lvl8pPr marL="34290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8pPr>
                  <a:lvl9pPr marL="3886200" indent="-228600" algn="ctr" eaLnBrk="0" fontAlgn="base" hangingPunct="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0"/>
                    </a:spcAft>
                    <a:defRPr b="1">
                      <a:solidFill>
                        <a:schemeClr val="tx1"/>
                      </a:solidFill>
                      <a:latin typeface="Helvetica" pitchFamily="-124" charset="0"/>
                    </a:defRPr>
                  </a:lvl9pPr>
                </a:lstStyle>
                <a:p>
                  <a:pPr>
                    <a:lnSpc>
                      <a:spcPct val="100000"/>
                    </a:lnSpc>
                  </a:pPr>
                  <a:r>
                    <a:rPr lang="en-US" altLang="en-US">
                      <a:latin typeface="Courier New" pitchFamily="49" charset="0"/>
                    </a:rPr>
                    <a:t>76</a:t>
                  </a:r>
                </a:p>
              </p:txBody>
            </p:sp>
          </p:grpSp>
        </p:grp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ChangeArrowheads="1"/>
          </p:cNvSpPr>
          <p:nvPr/>
        </p:nvSpPr>
        <p:spPr bwMode="auto">
          <a:xfrm>
            <a:off x="2452662" y="3500441"/>
            <a:ext cx="7099722" cy="258968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en-US" dirty="0">
                <a:latin typeface="Courier New" pitchFamily="49" charset="0"/>
              </a:rPr>
              <a:t>  # %</a:t>
            </a:r>
            <a:r>
              <a:rPr lang="en-US" dirty="0" err="1">
                <a:latin typeface="Courier New" pitchFamily="49" charset="0"/>
              </a:rPr>
              <a:t>rdi</a:t>
            </a:r>
            <a:r>
              <a:rPr lang="en-US" dirty="0">
                <a:latin typeface="Courier New" pitchFamily="49" charset="0"/>
              </a:rPr>
              <a:t> = z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movl</a:t>
            </a:r>
            <a:r>
              <a:rPr lang="cs-CZ" dirty="0">
                <a:latin typeface="Courier New" pitchFamily="49" charset="0"/>
              </a:rPr>
              <a:t>    $0, %</a:t>
            </a:r>
            <a:r>
              <a:rPr lang="cs-CZ" dirty="0" err="1">
                <a:latin typeface="Courier New" pitchFamily="49" charset="0"/>
              </a:rPr>
              <a:t>eax</a:t>
            </a:r>
            <a:r>
              <a:rPr lang="cs-CZ" dirty="0">
                <a:latin typeface="Courier New" pitchFamily="49" charset="0"/>
              </a:rPr>
              <a:t>          #   i = 0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jmp</a:t>
            </a:r>
            <a:r>
              <a:rPr lang="cs-CZ" dirty="0">
                <a:latin typeface="Courier New" pitchFamily="49" charset="0"/>
              </a:rPr>
              <a:t>     .L3               #  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.L4:                        # </a:t>
            </a:r>
            <a:r>
              <a:rPr lang="cs-CZ" dirty="0" err="1">
                <a:latin typeface="Courier New" pitchFamily="49" charset="0"/>
              </a:rPr>
              <a:t>loop</a:t>
            </a:r>
            <a:r>
              <a:rPr lang="cs-CZ" dirty="0">
                <a:latin typeface="Courier New" pitchFamily="49" charset="0"/>
              </a:rPr>
              <a:t>: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</a:t>
            </a:r>
            <a:r>
              <a:rPr lang="cs-CZ" dirty="0" err="1">
                <a:solidFill>
                  <a:srgbClr val="FF0000"/>
                </a:solidFill>
                <a:latin typeface="Courier New" pitchFamily="49" charset="0"/>
              </a:rPr>
              <a:t>addl</a:t>
            </a:r>
            <a:r>
              <a:rPr lang="cs-CZ" dirty="0">
                <a:solidFill>
                  <a:srgbClr val="FF0000"/>
                </a:solidFill>
                <a:latin typeface="Courier New" pitchFamily="49" charset="0"/>
              </a:rPr>
              <a:t>    $1, (%rdi,%rax,4) #   z[i]++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addq</a:t>
            </a:r>
            <a:r>
              <a:rPr lang="cs-CZ" dirty="0">
                <a:latin typeface="Courier New" pitchFamily="49" charset="0"/>
              </a:rPr>
              <a:t>    $1,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i++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.L3:                        # </a:t>
            </a:r>
            <a:r>
              <a:rPr lang="cs-CZ" dirty="0" err="1">
                <a:latin typeface="Courier New" pitchFamily="49" charset="0"/>
              </a:rPr>
              <a:t>middle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cmpq</a:t>
            </a:r>
            <a:r>
              <a:rPr lang="cs-CZ" dirty="0">
                <a:latin typeface="Courier New" pitchFamily="49" charset="0"/>
              </a:rPr>
              <a:t>    $4, %</a:t>
            </a:r>
            <a:r>
              <a:rPr lang="cs-CZ" dirty="0" err="1">
                <a:latin typeface="Courier New" pitchFamily="49" charset="0"/>
              </a:rPr>
              <a:t>rax</a:t>
            </a:r>
            <a:r>
              <a:rPr lang="cs-CZ" dirty="0">
                <a:latin typeface="Courier New" pitchFamily="49" charset="0"/>
              </a:rPr>
              <a:t>          #   i:4</a:t>
            </a: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jbe</a:t>
            </a:r>
            <a:r>
              <a:rPr lang="cs-CZ" dirty="0">
                <a:latin typeface="Courier New" pitchFamily="49" charset="0"/>
              </a:rPr>
              <a:t>     .L4               #   </a:t>
            </a:r>
            <a:r>
              <a:rPr lang="cs-CZ" dirty="0" err="1">
                <a:latin typeface="Courier New" pitchFamily="49" charset="0"/>
              </a:rPr>
              <a:t>if</a:t>
            </a:r>
            <a:r>
              <a:rPr lang="cs-CZ" dirty="0">
                <a:latin typeface="Courier New" pitchFamily="49" charset="0"/>
              </a:rPr>
              <a:t> &lt;=, </a:t>
            </a:r>
            <a:r>
              <a:rPr lang="cs-CZ" dirty="0" err="1">
                <a:latin typeface="Courier New" pitchFamily="49" charset="0"/>
              </a:rPr>
              <a:t>goto</a:t>
            </a:r>
            <a:r>
              <a:rPr lang="cs-CZ" dirty="0">
                <a:latin typeface="Courier New" pitchFamily="49" charset="0"/>
              </a:rPr>
              <a:t> </a:t>
            </a:r>
            <a:r>
              <a:rPr lang="cs-CZ" dirty="0" err="1">
                <a:latin typeface="Courier New" pitchFamily="49" charset="0"/>
              </a:rPr>
              <a:t>loop</a:t>
            </a:r>
            <a:endParaRPr lang="cs-CZ" dirty="0">
              <a:latin typeface="Courier New" pitchFamily="49" charset="0"/>
            </a:endParaRPr>
          </a:p>
          <a:p>
            <a:pPr algn="l">
              <a:tabLst>
                <a:tab pos="342900" algn="l"/>
                <a:tab pos="1147763" algn="l"/>
                <a:tab pos="3657600" algn="l"/>
              </a:tabLst>
              <a:defRPr/>
            </a:pPr>
            <a:r>
              <a:rPr lang="cs-CZ" dirty="0">
                <a:latin typeface="Courier New" pitchFamily="49" charset="0"/>
              </a:rPr>
              <a:t>  </a:t>
            </a:r>
            <a:r>
              <a:rPr lang="cs-CZ" dirty="0" err="1">
                <a:latin typeface="Courier New" pitchFamily="49" charset="0"/>
              </a:rPr>
              <a:t>rep</a:t>
            </a:r>
            <a:r>
              <a:rPr lang="cs-CZ" dirty="0">
                <a:latin typeface="Courier New" pitchFamily="49" charset="0"/>
              </a:rPr>
              <a:t>; ret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-96" charset="0"/>
              </a:rPr>
              <a:t>Array Loop Example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000500" y="1357301"/>
            <a:ext cx="4038600" cy="133626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 eaLnBrk="0" hangingPunct="0"/>
            <a:r>
              <a:rPr lang="en-US" dirty="0">
                <a:latin typeface="Courier New" pitchFamily="-96" charset="0"/>
              </a:rPr>
              <a:t>void </a:t>
            </a:r>
            <a:r>
              <a:rPr lang="en-US" dirty="0" err="1">
                <a:latin typeface="Courier New" pitchFamily="-96" charset="0"/>
              </a:rPr>
              <a:t>zincr</a:t>
            </a:r>
            <a:r>
              <a:rPr lang="en-US" dirty="0">
                <a:latin typeface="Courier New" pitchFamily="-96" charset="0"/>
              </a:rPr>
              <a:t>(int z[5]) {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</a:t>
            </a:r>
            <a:r>
              <a:rPr lang="en-US" dirty="0" err="1">
                <a:latin typeface="Courier New" pitchFamily="-96" charset="0"/>
              </a:rPr>
              <a:t>size_t</a:t>
            </a:r>
            <a:r>
              <a:rPr lang="en-US" dirty="0">
                <a:latin typeface="Courier New" pitchFamily="-96" charset="0"/>
              </a:rPr>
              <a:t>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for (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= 0;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 &lt; 5; 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++)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    z[</a:t>
            </a:r>
            <a:r>
              <a:rPr lang="en-US" dirty="0" err="1">
                <a:latin typeface="Courier New" pitchFamily="-96" charset="0"/>
              </a:rPr>
              <a:t>i</a:t>
            </a:r>
            <a:r>
              <a:rPr lang="en-US" dirty="0">
                <a:latin typeface="Courier New" pitchFamily="-96" charset="0"/>
              </a:rPr>
              <a:t>]++;</a:t>
            </a:r>
          </a:p>
          <a:p>
            <a:pPr algn="l" eaLnBrk="0" hangingPunct="0"/>
            <a:r>
              <a:rPr lang="en-US" dirty="0">
                <a:latin typeface="Courier New" pitchFamily="-96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868943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25172</TotalTime>
  <Pages>35</Pages>
  <Words>4237</Words>
  <Application>Microsoft Office PowerPoint</Application>
  <PresentationFormat>Widescreen</PresentationFormat>
  <Paragraphs>1358</Paragraphs>
  <Slides>42</Slides>
  <Notes>39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  <vt:variant>
        <vt:lpstr>Custom Shows</vt:lpstr>
      </vt:variant>
      <vt:variant>
        <vt:i4>2</vt:i4>
      </vt:variant>
    </vt:vector>
  </HeadingPairs>
  <TitlesOfParts>
    <vt:vector size="56" baseType="lpstr">
      <vt:lpstr>Calibri</vt:lpstr>
      <vt:lpstr>Calibri Bold</vt:lpstr>
      <vt:lpstr>Calibri Bold Italic</vt:lpstr>
      <vt:lpstr>Century Gothic</vt:lpstr>
      <vt:lpstr>Courier</vt:lpstr>
      <vt:lpstr>Courier New</vt:lpstr>
      <vt:lpstr>Courier New Bold</vt:lpstr>
      <vt:lpstr>Helvetica</vt:lpstr>
      <vt:lpstr>Times New Roman</vt:lpstr>
      <vt:lpstr>Wingdings</vt:lpstr>
      <vt:lpstr>Wingdings 2</vt:lpstr>
      <vt:lpstr>class02</vt:lpstr>
      <vt:lpstr>Machine-Level Programming IV: Structured Data </vt:lpstr>
      <vt:lpstr>Basic Data Types</vt:lpstr>
      <vt:lpstr>Array Allocation</vt:lpstr>
      <vt:lpstr>Array Access</vt:lpstr>
      <vt:lpstr>Array Example</vt:lpstr>
      <vt:lpstr>Array Accessing Example</vt:lpstr>
      <vt:lpstr>Referencing Examples</vt:lpstr>
      <vt:lpstr>Referencing Examples</vt:lpstr>
      <vt:lpstr>Array Loop Example</vt:lpstr>
      <vt:lpstr>Multidimensional (Nested) Arrays</vt:lpstr>
      <vt:lpstr>Nested Array Example</vt:lpstr>
      <vt:lpstr>Nested Array Row Access</vt:lpstr>
      <vt:lpstr>Nested Array Element Access</vt:lpstr>
      <vt:lpstr>Strange Referencing Examples</vt:lpstr>
      <vt:lpstr>Strange Referencing Examples</vt:lpstr>
      <vt:lpstr>Multi-Level Array Example</vt:lpstr>
      <vt:lpstr>Element Access in Multi-Level Array</vt:lpstr>
      <vt:lpstr>Array Element Accesses</vt:lpstr>
      <vt:lpstr>Strange Referencing Examples</vt:lpstr>
      <vt:lpstr>Strange Referencing Examples</vt:lpstr>
      <vt:lpstr>N X N Matrix Code</vt:lpstr>
      <vt:lpstr>16 X 16 Matrix Access</vt:lpstr>
      <vt:lpstr>n X n Matrix Access</vt:lpstr>
      <vt:lpstr>Structure Representation</vt:lpstr>
      <vt:lpstr>Generating Pointer to Structure Member</vt:lpstr>
      <vt:lpstr>Following Linked List</vt:lpstr>
      <vt:lpstr>Alignment Principles</vt:lpstr>
      <vt:lpstr>Structures &amp; Alignment</vt:lpstr>
      <vt:lpstr>Specific Cases of Alignment (x86-64)</vt:lpstr>
      <vt:lpstr>Satisfying Alignment Within Structures</vt:lpstr>
      <vt:lpstr>Meeting Overall Alignment Requirement</vt:lpstr>
      <vt:lpstr>Arrays of Structures</vt:lpstr>
      <vt:lpstr>Accessing Array Elements</vt:lpstr>
      <vt:lpstr>Saving Space</vt:lpstr>
      <vt:lpstr>Union Allocation</vt:lpstr>
      <vt:lpstr>Using Union to Access Bit Patterns</vt:lpstr>
      <vt:lpstr>Byte Ordering Revisited</vt:lpstr>
      <vt:lpstr>Byte Ordering Example</vt:lpstr>
      <vt:lpstr>Byte Ordering Example (Cont).</vt:lpstr>
      <vt:lpstr>Byte Ordering on Sun</vt:lpstr>
      <vt:lpstr>Byte Ordering on x86-64</vt:lpstr>
      <vt:lpstr>Summary of Compound Types in C</vt:lpstr>
      <vt:lpstr>For screen</vt:lpstr>
      <vt:lpstr>For printing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Level Programming IV</dc:title>
  <dc:subject/>
  <dc:creator>Randal E. Bryant and David R. O'Hallaron</dc:creator>
  <cp:keywords/>
  <dc:description/>
  <cp:lastModifiedBy>Kuenning</cp:lastModifiedBy>
  <cp:revision>151</cp:revision>
  <cp:lastPrinted>2020-02-17T18:51:18Z</cp:lastPrinted>
  <dcterms:created xsi:type="dcterms:W3CDTF">1998-08-11T09:19:24Z</dcterms:created>
  <dcterms:modified xsi:type="dcterms:W3CDTF">2020-02-17T18:51:27Z</dcterms:modified>
</cp:coreProperties>
</file>