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8"/>
  </p:notesMasterIdLst>
  <p:handoutMasterIdLst>
    <p:handoutMasterId r:id="rId39"/>
  </p:handoutMasterIdLst>
  <p:sldIdLst>
    <p:sldId id="343" r:id="rId2"/>
    <p:sldId id="356" r:id="rId3"/>
    <p:sldId id="357" r:id="rId4"/>
    <p:sldId id="384" r:id="rId5"/>
    <p:sldId id="386" r:id="rId6"/>
    <p:sldId id="387" r:id="rId7"/>
    <p:sldId id="388" r:id="rId8"/>
    <p:sldId id="389" r:id="rId9"/>
    <p:sldId id="390" r:id="rId10"/>
    <p:sldId id="360" r:id="rId11"/>
    <p:sldId id="361" r:id="rId12"/>
    <p:sldId id="392" r:id="rId13"/>
    <p:sldId id="393" r:id="rId14"/>
    <p:sldId id="394" r:id="rId15"/>
    <p:sldId id="395" r:id="rId16"/>
    <p:sldId id="396" r:id="rId17"/>
    <p:sldId id="397" r:id="rId18"/>
    <p:sldId id="398" r:id="rId19"/>
    <p:sldId id="399" r:id="rId20"/>
    <p:sldId id="400" r:id="rId21"/>
    <p:sldId id="401" r:id="rId22"/>
    <p:sldId id="402" r:id="rId23"/>
    <p:sldId id="403" r:id="rId24"/>
    <p:sldId id="404" r:id="rId25"/>
    <p:sldId id="405" r:id="rId26"/>
    <p:sldId id="407" r:id="rId27"/>
    <p:sldId id="370" r:id="rId28"/>
    <p:sldId id="371" r:id="rId29"/>
    <p:sldId id="408" r:id="rId30"/>
    <p:sldId id="409" r:id="rId31"/>
    <p:sldId id="373" r:id="rId32"/>
    <p:sldId id="374" r:id="rId33"/>
    <p:sldId id="376" r:id="rId34"/>
    <p:sldId id="410" r:id="rId35"/>
    <p:sldId id="377" r:id="rId36"/>
    <p:sldId id="379" r:id="rId37"/>
  </p:sldIdLst>
  <p:sldSz cx="12192000" cy="6858000"/>
  <p:notesSz cx="6985000" cy="9271000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" userDrawn="1">
          <p15:clr>
            <a:srgbClr val="A4A3A4"/>
          </p15:clr>
        </p15:guide>
        <p15:guide id="2" pos="74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0" userDrawn="1">
          <p15:clr>
            <a:srgbClr val="A4A3A4"/>
          </p15:clr>
        </p15:guide>
        <p15:guide id="2" pos="220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FFFF"/>
    <a:srgbClr val="FFFF99"/>
    <a:srgbClr val="CCFFCC"/>
    <a:srgbClr val="66FFFF"/>
    <a:srgbClr val="FF5050"/>
    <a:srgbClr val="FF99FF"/>
    <a:srgbClr val="FF99CC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307" autoAdjust="0"/>
  </p:normalViewPr>
  <p:slideViewPr>
    <p:cSldViewPr>
      <p:cViewPr varScale="1">
        <p:scale>
          <a:sx n="68" d="100"/>
          <a:sy n="68" d="100"/>
        </p:scale>
        <p:origin x="492" y="72"/>
      </p:cViewPr>
      <p:guideLst>
        <p:guide orient="horz" pos="96"/>
        <p:guide pos="7424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584" y="-104"/>
      </p:cViewPr>
      <p:guideLst>
        <p:guide orient="horz" pos="2920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8.xml"/><Relationship Id="rId1" Type="http://schemas.openxmlformats.org/officeDocument/2006/relationships/slide" Target="slides/slide2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110836" y="8830628"/>
            <a:ext cx="765720" cy="256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1" tIns="44724" rIns="87851" bIns="44724">
            <a:spAutoFit/>
          </a:bodyPr>
          <a:lstStyle>
            <a:lvl1pPr algn="l" defTabSz="868363">
              <a:defRPr sz="2400">
                <a:solidFill>
                  <a:schemeClr val="tx1"/>
                </a:solidFill>
                <a:latin typeface="Times" pitchFamily="-65" charset="0"/>
              </a:defRPr>
            </a:lvl1pPr>
            <a:lvl2pPr marL="434975" algn="l" defTabSz="868363">
              <a:defRPr sz="2400">
                <a:solidFill>
                  <a:schemeClr val="tx1"/>
                </a:solidFill>
                <a:latin typeface="Times" pitchFamily="-65" charset="0"/>
              </a:defRPr>
            </a:lvl2pPr>
            <a:lvl3pPr marL="868363" algn="l" defTabSz="868363">
              <a:defRPr sz="2400">
                <a:solidFill>
                  <a:schemeClr val="tx1"/>
                </a:solidFill>
                <a:latin typeface="Times" pitchFamily="-65" charset="0"/>
              </a:defRPr>
            </a:lvl3pPr>
            <a:lvl4pPr marL="1303338" algn="l" defTabSz="868363">
              <a:defRPr sz="2400">
                <a:solidFill>
                  <a:schemeClr val="tx1"/>
                </a:solidFill>
                <a:latin typeface="Times" pitchFamily="-65" charset="0"/>
              </a:defRPr>
            </a:lvl4pPr>
            <a:lvl5pPr marL="1736725" algn="l" defTabSz="868363">
              <a:defRPr sz="2400">
                <a:solidFill>
                  <a:schemeClr val="tx1"/>
                </a:solidFill>
                <a:latin typeface="Times" pitchFamily="-65" charset="0"/>
              </a:defRPr>
            </a:lvl5pPr>
            <a:lvl6pPr marL="2193925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6pPr>
            <a:lvl7pPr marL="2651125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7pPr>
            <a:lvl8pPr marL="3108325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8pPr>
            <a:lvl9pPr marL="3565525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9pPr>
          </a:lstStyle>
          <a:p>
            <a:pPr algn="ctr">
              <a:defRPr/>
            </a:pPr>
            <a:r>
              <a:rPr lang="en-US" altLang="en-US" sz="1200" b="0">
                <a:latin typeface="Helvetica" pitchFamily="34" charset="0"/>
              </a:rPr>
              <a:t>Page </a:t>
            </a:r>
            <a:fld id="{69E8734A-B0CE-4806-8EF1-3723D4436E29}" type="slidenum">
              <a:rPr lang="en-US" altLang="en-US" sz="1200" b="0">
                <a:latin typeface="Helvetica" pitchFamily="34" charset="0"/>
              </a:rPr>
              <a:pPr algn="ctr">
                <a:defRPr/>
              </a:pPr>
              <a:t>‹#›</a:t>
            </a:fld>
            <a:endParaRPr lang="en-US" altLang="en-US" sz="1200" b="0"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4618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536" y="4405833"/>
            <a:ext cx="5123928" cy="4169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46" tIns="44724" rIns="91046" bIns="447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Body Text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88000" y="8830628"/>
            <a:ext cx="809002" cy="256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1" tIns="44724" rIns="87851" bIns="44724">
            <a:spAutoFit/>
          </a:bodyPr>
          <a:lstStyle>
            <a:lvl1pPr algn="l" defTabSz="868363">
              <a:defRPr sz="2400">
                <a:solidFill>
                  <a:schemeClr val="tx1"/>
                </a:solidFill>
                <a:latin typeface="Times" pitchFamily="-65" charset="0"/>
              </a:defRPr>
            </a:lvl1pPr>
            <a:lvl2pPr marL="434975" algn="l" defTabSz="868363">
              <a:defRPr sz="2400">
                <a:solidFill>
                  <a:schemeClr val="tx1"/>
                </a:solidFill>
                <a:latin typeface="Times" pitchFamily="-65" charset="0"/>
              </a:defRPr>
            </a:lvl2pPr>
            <a:lvl3pPr marL="868363" algn="l" defTabSz="868363">
              <a:defRPr sz="2400">
                <a:solidFill>
                  <a:schemeClr val="tx1"/>
                </a:solidFill>
                <a:latin typeface="Times" pitchFamily="-65" charset="0"/>
              </a:defRPr>
            </a:lvl3pPr>
            <a:lvl4pPr marL="1303338" algn="l" defTabSz="868363">
              <a:defRPr sz="2400">
                <a:solidFill>
                  <a:schemeClr val="tx1"/>
                </a:solidFill>
                <a:latin typeface="Times" pitchFamily="-65" charset="0"/>
              </a:defRPr>
            </a:lvl4pPr>
            <a:lvl5pPr marL="1736725" algn="l" defTabSz="868363">
              <a:defRPr sz="2400">
                <a:solidFill>
                  <a:schemeClr val="tx1"/>
                </a:solidFill>
                <a:latin typeface="Times" pitchFamily="-65" charset="0"/>
              </a:defRPr>
            </a:lvl5pPr>
            <a:lvl6pPr marL="2193925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6pPr>
            <a:lvl7pPr marL="2651125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7pPr>
            <a:lvl8pPr marL="3108325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8pPr>
            <a:lvl9pPr marL="3565525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9pPr>
          </a:lstStyle>
          <a:p>
            <a:pPr algn="ctr">
              <a:defRPr/>
            </a:pPr>
            <a:r>
              <a:rPr lang="en-US" altLang="en-US" sz="1200" b="0">
                <a:latin typeface="Century Gothic" pitchFamily="34" charset="0"/>
              </a:rPr>
              <a:t>Page </a:t>
            </a:r>
            <a:fld id="{473ABF7F-305F-4F55-A5CA-E0928A9F7759}" type="slidenum">
              <a:rPr lang="en-US" altLang="en-US" sz="1200" b="0" smtClean="0">
                <a:latin typeface="Century Gothic" pitchFamily="34" charset="0"/>
              </a:rPr>
              <a:pPr algn="ctr">
                <a:defRPr/>
              </a:pPr>
              <a:t>‹#›</a:t>
            </a:fld>
            <a:endParaRPr lang="en-US" altLang="en-US" sz="1200" b="0">
              <a:latin typeface="Century Gothic" pitchFamily="34" charset="0"/>
            </a:endParaRPr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4338" y="701675"/>
            <a:ext cx="6156325" cy="34639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31079698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2432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3052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0829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531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733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6377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1617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9178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362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534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535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2768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96193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72153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83545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536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536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536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541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77446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97327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544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8534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545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81217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62815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47526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48075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20152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8303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2256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1822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1195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807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744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292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83738059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8365510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95267" y="247650"/>
            <a:ext cx="2768600" cy="6197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7351" y="247650"/>
            <a:ext cx="8104716" cy="6197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8308305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78786648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376323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9395575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970861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95369632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8537088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07315940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1345166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752" y="247650"/>
            <a:ext cx="9518649" cy="7429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3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– </a:t>
            </a:r>
            <a:fld id="{594FEDE4-124F-432F-B791-47A75CF2DF9A}" type="slidenum">
              <a:rPr lang="en-US" alt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altLang="en-US" sz="1400" b="0">
                <a:solidFill>
                  <a:schemeClr val="hlink"/>
                </a:solidFill>
              </a:rPr>
              <a:t> –</a:t>
            </a:r>
            <a:endParaRPr lang="en-US" alt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462578" y="6390247"/>
            <a:ext cx="690243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1030" name="Picture 7" descr="new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1" y="76200"/>
            <a:ext cx="777240" cy="997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836739"/>
            <a:ext cx="91440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/>
              <a:t>Processes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0401" y="3505201"/>
            <a:ext cx="6175375" cy="2462213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/>
              <a:t>Topics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/>
              <a:t>Process context switches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/>
              <a:t>Creating and destroying processes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090863" y="762001"/>
            <a:ext cx="6246812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 algn="l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defRPr sz="2400" b="1">
                <a:solidFill>
                  <a:schemeClr val="tx2"/>
                </a:solidFill>
                <a:latin typeface="Helvetica" pitchFamily="-124" charset="0"/>
              </a:defRPr>
            </a:lvl1pPr>
            <a:lvl2pPr marL="744538" indent="-246063" algn="l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Helvetica" pitchFamily="-124" charset="0"/>
              </a:defRPr>
            </a:lvl2pPr>
            <a:lvl3pPr marL="1146175" indent="-238125" algn="l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itchFamily="2" charset="2"/>
              <a:buChar char="l"/>
              <a:defRPr b="1">
                <a:solidFill>
                  <a:schemeClr val="folHlink"/>
                </a:solidFill>
                <a:latin typeface="Helvetica" pitchFamily="-124" charset="0"/>
              </a:defRPr>
            </a:lvl3pPr>
            <a:lvl4pPr marL="1600200" indent="-228600" algn="l">
              <a:spcBef>
                <a:spcPct val="20000"/>
              </a:spcBef>
              <a:buChar char="»"/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4511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9083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33655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8227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42799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87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3800">
                <a:solidFill>
                  <a:schemeClr val="tx1"/>
                </a:solidFill>
              </a:rPr>
              <a:t>CS 105</a:t>
            </a:r>
            <a:br>
              <a:rPr lang="en-US" altLang="en-US" sz="3800">
                <a:solidFill>
                  <a:schemeClr val="tx1"/>
                </a:solidFill>
              </a:rPr>
            </a:br>
            <a:r>
              <a:rPr lang="en-US" altLang="en-US" sz="2500" i="1">
                <a:solidFill>
                  <a:schemeClr val="tx1"/>
                </a:solidFill>
              </a:rPr>
              <a:t>“Tour of the Black Holes of Computing!”</a:t>
            </a:r>
            <a:endParaRPr lang="en-US" altLang="en-US" sz="38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Context Switching</a:t>
            </a:r>
          </a:p>
        </p:txBody>
      </p:sp>
      <p:sp>
        <p:nvSpPr>
          <p:cNvPr id="4874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Processes are managed by a shared chunk of OS code called the </a:t>
            </a:r>
            <a:r>
              <a:rPr lang="en-US" altLang="en-US" i="1"/>
              <a:t>kernel</a:t>
            </a:r>
          </a:p>
          <a:p>
            <a:pPr lvl="1" eaLnBrk="1" hangingPunct="1">
              <a:defRPr/>
            </a:pPr>
            <a:r>
              <a:rPr lang="en-US" altLang="en-US"/>
              <a:t>Important: the kernel is not a separate process, but rather runs as part of (or on behalf of) some user process</a:t>
            </a:r>
          </a:p>
          <a:p>
            <a:pPr eaLnBrk="1" hangingPunct="1">
              <a:defRPr/>
            </a:pPr>
            <a:r>
              <a:rPr lang="en-US" altLang="en-US"/>
              <a:t>Control flow passes from one process to another via a </a:t>
            </a:r>
            <a:r>
              <a:rPr lang="en-US" altLang="en-US" i="1"/>
              <a:t>context switch</a:t>
            </a:r>
            <a:endParaRPr lang="en-US" altLang="en-US"/>
          </a:p>
          <a:p>
            <a:pPr lvl="1" eaLnBrk="1" hangingPunct="1">
              <a:defRPr/>
            </a:pPr>
            <a:endParaRPr lang="en-US" alt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740150" y="3429000"/>
            <a:ext cx="1301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Process A</a:t>
            </a:r>
          </a:p>
          <a:p>
            <a:pPr>
              <a:lnSpc>
                <a:spcPct val="100000"/>
              </a:lnSpc>
            </a:pPr>
            <a:r>
              <a:rPr lang="en-US" altLang="en-US"/>
              <a:t>code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5410200" y="3429000"/>
            <a:ext cx="1301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Process B</a:t>
            </a:r>
          </a:p>
          <a:p>
            <a:pPr>
              <a:lnSpc>
                <a:spcPct val="100000"/>
              </a:lnSpc>
            </a:pPr>
            <a:r>
              <a:rPr lang="en-US" altLang="en-US"/>
              <a:t>code</a:t>
            </a:r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 flipH="1">
            <a:off x="4419600" y="4027488"/>
            <a:ext cx="6350" cy="4683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4419600" y="4495800"/>
            <a:ext cx="14478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5867400" y="48768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 flipH="1">
            <a:off x="4419600" y="5334000"/>
            <a:ext cx="14478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4419600" y="57150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 flipH="1">
            <a:off x="5245100" y="3429000"/>
            <a:ext cx="12700" cy="31242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6946900" y="4114800"/>
            <a:ext cx="1144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user code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6946901" y="4529138"/>
            <a:ext cx="1312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kernel code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6946900" y="4941888"/>
            <a:ext cx="1144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user code</a:t>
            </a: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6929438" y="5378450"/>
            <a:ext cx="1312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kernel code</a:t>
            </a: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6946900" y="5835650"/>
            <a:ext cx="1144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user code</a:t>
            </a:r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>
            <a:off x="3670300" y="4452938"/>
            <a:ext cx="44958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>
            <a:off x="3670300" y="4879975"/>
            <a:ext cx="44958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>
            <a:off x="3670300" y="5307013"/>
            <a:ext cx="44958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Line 20"/>
          <p:cNvSpPr>
            <a:spLocks noChangeShapeType="1"/>
          </p:cNvSpPr>
          <p:nvPr/>
        </p:nvSpPr>
        <p:spPr bwMode="auto">
          <a:xfrm>
            <a:off x="3670300" y="5734050"/>
            <a:ext cx="44958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3" name="Line 21"/>
          <p:cNvSpPr>
            <a:spLocks noChangeShapeType="1"/>
          </p:cNvSpPr>
          <p:nvPr/>
        </p:nvSpPr>
        <p:spPr bwMode="auto">
          <a:xfrm>
            <a:off x="3670300" y="6161088"/>
            <a:ext cx="44958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4" name="Line 22"/>
          <p:cNvSpPr>
            <a:spLocks noChangeShapeType="1"/>
          </p:cNvSpPr>
          <p:nvPr/>
        </p:nvSpPr>
        <p:spPr bwMode="auto">
          <a:xfrm>
            <a:off x="3670300" y="4027488"/>
            <a:ext cx="44958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5" name="Line 23"/>
          <p:cNvSpPr>
            <a:spLocks noChangeShapeType="1"/>
          </p:cNvSpPr>
          <p:nvPr/>
        </p:nvSpPr>
        <p:spPr bwMode="auto">
          <a:xfrm>
            <a:off x="2743200" y="4038600"/>
            <a:ext cx="0" cy="154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6" name="Text Box 24"/>
          <p:cNvSpPr txBox="1">
            <a:spLocks noChangeArrowheads="1"/>
          </p:cNvSpPr>
          <p:nvPr/>
        </p:nvSpPr>
        <p:spPr bwMode="auto">
          <a:xfrm>
            <a:off x="2743200" y="4648201"/>
            <a:ext cx="717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/>
              <a:t>Time</a:t>
            </a:r>
          </a:p>
        </p:txBody>
      </p:sp>
      <p:sp>
        <p:nvSpPr>
          <p:cNvPr id="8217" name="Text Box 25"/>
          <p:cNvSpPr txBox="1">
            <a:spLocks noChangeArrowheads="1"/>
          </p:cNvSpPr>
          <p:nvPr/>
        </p:nvSpPr>
        <p:spPr bwMode="auto">
          <a:xfrm>
            <a:off x="-701675" y="3117850"/>
            <a:ext cx="184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endParaRPr lang="en-US" altLang="en-US" sz="1600"/>
          </a:p>
        </p:txBody>
      </p:sp>
      <p:sp>
        <p:nvSpPr>
          <p:cNvPr id="8218" name="Text Box 26"/>
          <p:cNvSpPr txBox="1">
            <a:spLocks noChangeArrowheads="1"/>
          </p:cNvSpPr>
          <p:nvPr/>
        </p:nvSpPr>
        <p:spPr bwMode="auto">
          <a:xfrm>
            <a:off x="609600" y="2743200"/>
            <a:ext cx="914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50000"/>
              </a:spcBef>
            </a:pPr>
            <a:endParaRPr lang="en-US" altLang="en-US" sz="1600"/>
          </a:p>
        </p:txBody>
      </p:sp>
      <p:sp>
        <p:nvSpPr>
          <p:cNvPr id="8219" name="AutoShape 27"/>
          <p:cNvSpPr>
            <a:spLocks/>
          </p:cNvSpPr>
          <p:nvPr/>
        </p:nvSpPr>
        <p:spPr bwMode="auto">
          <a:xfrm>
            <a:off x="8382000" y="4451350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600"/>
          </a:p>
        </p:txBody>
      </p:sp>
      <p:sp>
        <p:nvSpPr>
          <p:cNvPr id="8220" name="Text Box 28"/>
          <p:cNvSpPr txBox="1">
            <a:spLocks noChangeArrowheads="1"/>
          </p:cNvSpPr>
          <p:nvPr/>
        </p:nvSpPr>
        <p:spPr bwMode="auto">
          <a:xfrm>
            <a:off x="8461376" y="4419600"/>
            <a:ext cx="161133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 i="1"/>
              <a:t>context switch</a:t>
            </a:r>
            <a:endParaRPr lang="en-US" altLang="en-US" sz="1600"/>
          </a:p>
        </p:txBody>
      </p:sp>
      <p:sp>
        <p:nvSpPr>
          <p:cNvPr id="8221" name="AutoShape 29"/>
          <p:cNvSpPr>
            <a:spLocks/>
          </p:cNvSpPr>
          <p:nvPr/>
        </p:nvSpPr>
        <p:spPr bwMode="auto">
          <a:xfrm>
            <a:off x="8382000" y="5334000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600"/>
          </a:p>
        </p:txBody>
      </p:sp>
      <p:sp>
        <p:nvSpPr>
          <p:cNvPr id="8222" name="Text Box 30"/>
          <p:cNvSpPr txBox="1">
            <a:spLocks noChangeArrowheads="1"/>
          </p:cNvSpPr>
          <p:nvPr/>
        </p:nvSpPr>
        <p:spPr bwMode="auto">
          <a:xfrm>
            <a:off x="8461376" y="5302250"/>
            <a:ext cx="161133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 i="1"/>
              <a:t>context switch</a:t>
            </a:r>
            <a:endParaRPr lang="en-US" altLang="en-US" sz="16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Private Address Spaces</a:t>
            </a:r>
          </a:p>
        </p:txBody>
      </p:sp>
      <p:sp>
        <p:nvSpPr>
          <p:cNvPr id="4884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Each process has its own private address space</a:t>
            </a:r>
          </a:p>
        </p:txBody>
      </p:sp>
      <p:sp>
        <p:nvSpPr>
          <p:cNvPr id="9220" name="Rectangle 4"/>
          <p:cNvSpPr>
            <a:spLocks noChangeAspect="1" noChangeArrowheads="1"/>
          </p:cNvSpPr>
          <p:nvPr/>
        </p:nvSpPr>
        <p:spPr bwMode="auto">
          <a:xfrm>
            <a:off x="7404603" y="4080510"/>
            <a:ext cx="184731" cy="341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9221" name="Rectangle 6"/>
          <p:cNvSpPr>
            <a:spLocks noChangeAspect="1" noChangeArrowheads="1"/>
          </p:cNvSpPr>
          <p:nvPr/>
        </p:nvSpPr>
        <p:spPr bwMode="auto">
          <a:xfrm>
            <a:off x="4519614" y="2879726"/>
            <a:ext cx="2230437" cy="5365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 b="0"/>
              <a:t>memory mapped region for</a:t>
            </a:r>
          </a:p>
          <a:p>
            <a:pPr>
              <a:lnSpc>
                <a:spcPct val="100000"/>
              </a:lnSpc>
            </a:pPr>
            <a:r>
              <a:rPr lang="en-US" altLang="en-US" sz="1400" b="0"/>
              <a:t>shared libraries</a:t>
            </a:r>
          </a:p>
        </p:txBody>
      </p:sp>
      <p:sp>
        <p:nvSpPr>
          <p:cNvPr id="9222" name="Rectangle 7"/>
          <p:cNvSpPr>
            <a:spLocks noChangeAspect="1" noChangeArrowheads="1"/>
          </p:cNvSpPr>
          <p:nvPr/>
        </p:nvSpPr>
        <p:spPr bwMode="auto">
          <a:xfrm>
            <a:off x="4519614" y="3413125"/>
            <a:ext cx="2230437" cy="57785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400" b="0"/>
          </a:p>
        </p:txBody>
      </p:sp>
      <p:sp>
        <p:nvSpPr>
          <p:cNvPr id="9223" name="Rectangle 8"/>
          <p:cNvSpPr>
            <a:spLocks noChangeAspect="1" noChangeArrowheads="1"/>
          </p:cNvSpPr>
          <p:nvPr/>
        </p:nvSpPr>
        <p:spPr bwMode="auto">
          <a:xfrm>
            <a:off x="4519614" y="3994150"/>
            <a:ext cx="2230437" cy="53498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 b="0"/>
              <a:t>run-time heap</a:t>
            </a:r>
          </a:p>
          <a:p>
            <a:pPr>
              <a:lnSpc>
                <a:spcPct val="100000"/>
              </a:lnSpc>
            </a:pPr>
            <a:r>
              <a:rPr lang="en-US" altLang="en-US" sz="1400" b="0"/>
              <a:t>(managed by malloc)</a:t>
            </a:r>
          </a:p>
        </p:txBody>
      </p:sp>
      <p:sp>
        <p:nvSpPr>
          <p:cNvPr id="9224" name="Rectangle 9"/>
          <p:cNvSpPr>
            <a:spLocks noChangeAspect="1" noChangeArrowheads="1"/>
          </p:cNvSpPr>
          <p:nvPr/>
        </p:nvSpPr>
        <p:spPr bwMode="auto">
          <a:xfrm>
            <a:off x="4519614" y="2152650"/>
            <a:ext cx="2230437" cy="725488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400" b="0"/>
          </a:p>
        </p:txBody>
      </p:sp>
      <p:sp>
        <p:nvSpPr>
          <p:cNvPr id="9225" name="Line 10"/>
          <p:cNvSpPr>
            <a:spLocks noChangeAspect="1" noChangeShapeType="1"/>
          </p:cNvSpPr>
          <p:nvPr/>
        </p:nvSpPr>
        <p:spPr bwMode="auto">
          <a:xfrm flipH="1" flipV="1">
            <a:off x="5668964" y="3676650"/>
            <a:ext cx="1587" cy="3048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Rectangle 11"/>
          <p:cNvSpPr>
            <a:spLocks noChangeAspect="1" noChangeArrowheads="1"/>
          </p:cNvSpPr>
          <p:nvPr/>
        </p:nvSpPr>
        <p:spPr bwMode="auto">
          <a:xfrm>
            <a:off x="4519614" y="1884363"/>
            <a:ext cx="2230437" cy="4508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 b="0"/>
              <a:t>user stack</a:t>
            </a:r>
          </a:p>
          <a:p>
            <a:pPr>
              <a:lnSpc>
                <a:spcPct val="100000"/>
              </a:lnSpc>
            </a:pPr>
            <a:r>
              <a:rPr lang="en-US" altLang="en-US" sz="1400" b="0"/>
              <a:t>(created at runtime)</a:t>
            </a:r>
          </a:p>
        </p:txBody>
      </p:sp>
      <p:sp>
        <p:nvSpPr>
          <p:cNvPr id="9227" name="Line 12"/>
          <p:cNvSpPr>
            <a:spLocks noChangeAspect="1" noChangeShapeType="1"/>
          </p:cNvSpPr>
          <p:nvPr/>
        </p:nvSpPr>
        <p:spPr bwMode="auto">
          <a:xfrm flipH="1" flipV="1">
            <a:off x="5668964" y="2701926"/>
            <a:ext cx="1587" cy="182563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Line 13"/>
          <p:cNvSpPr>
            <a:spLocks noChangeAspect="1" noChangeShapeType="1"/>
          </p:cNvSpPr>
          <p:nvPr/>
        </p:nvSpPr>
        <p:spPr bwMode="auto">
          <a:xfrm flipH="1">
            <a:off x="5668964" y="2335213"/>
            <a:ext cx="1587" cy="182562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Rectangle 14"/>
          <p:cNvSpPr>
            <a:spLocks noChangeAspect="1" noChangeArrowheads="1"/>
          </p:cNvSpPr>
          <p:nvPr/>
        </p:nvSpPr>
        <p:spPr bwMode="auto">
          <a:xfrm>
            <a:off x="4510089" y="5565775"/>
            <a:ext cx="2232025" cy="3175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 b="0"/>
              <a:t>unused</a:t>
            </a:r>
          </a:p>
        </p:txBody>
      </p:sp>
      <p:sp>
        <p:nvSpPr>
          <p:cNvPr id="9230" name="Text Box 15"/>
          <p:cNvSpPr txBox="1">
            <a:spLocks noChangeAspect="1" noChangeArrowheads="1"/>
          </p:cNvSpPr>
          <p:nvPr/>
        </p:nvSpPr>
        <p:spPr bwMode="auto">
          <a:xfrm>
            <a:off x="3895726" y="56896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 b="0"/>
              <a:t>0</a:t>
            </a:r>
          </a:p>
        </p:txBody>
      </p:sp>
      <p:sp>
        <p:nvSpPr>
          <p:cNvPr id="9231" name="Text Box 16"/>
          <p:cNvSpPr txBox="1">
            <a:spLocks noChangeAspect="1" noChangeArrowheads="1"/>
          </p:cNvSpPr>
          <p:nvPr/>
        </p:nvSpPr>
        <p:spPr bwMode="auto">
          <a:xfrm>
            <a:off x="6994525" y="2212976"/>
            <a:ext cx="177644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 b="0" dirty="0"/>
              <a:t>%</a:t>
            </a:r>
            <a:r>
              <a:rPr lang="en-US" altLang="en-US" sz="1400" b="0" dirty="0" err="1"/>
              <a:t>rsp</a:t>
            </a:r>
            <a:r>
              <a:rPr lang="en-US" altLang="en-US" sz="1400" b="0" dirty="0"/>
              <a:t> (stack pointer)</a:t>
            </a:r>
          </a:p>
        </p:txBody>
      </p:sp>
      <p:sp>
        <p:nvSpPr>
          <p:cNvPr id="9232" name="Line 17"/>
          <p:cNvSpPr>
            <a:spLocks noChangeAspect="1" noChangeShapeType="1"/>
          </p:cNvSpPr>
          <p:nvPr/>
        </p:nvSpPr>
        <p:spPr bwMode="auto">
          <a:xfrm flipH="1">
            <a:off x="6750050" y="2333625"/>
            <a:ext cx="304800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Text Box 20"/>
          <p:cNvSpPr txBox="1">
            <a:spLocks noChangeAspect="1" noChangeArrowheads="1"/>
          </p:cNvSpPr>
          <p:nvPr/>
        </p:nvSpPr>
        <p:spPr bwMode="auto">
          <a:xfrm>
            <a:off x="7116763" y="3860800"/>
            <a:ext cx="431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 b="0"/>
              <a:t>brk</a:t>
            </a:r>
          </a:p>
        </p:txBody>
      </p:sp>
      <p:sp>
        <p:nvSpPr>
          <p:cNvPr id="9234" name="Line 21"/>
          <p:cNvSpPr>
            <a:spLocks noChangeAspect="1" noChangeShapeType="1"/>
          </p:cNvSpPr>
          <p:nvPr/>
        </p:nvSpPr>
        <p:spPr bwMode="auto">
          <a:xfrm flipH="1">
            <a:off x="6811963" y="3981450"/>
            <a:ext cx="304800" cy="1588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5" name="Text Box 22"/>
          <p:cNvSpPr txBox="1">
            <a:spLocks noChangeAspect="1" noChangeArrowheads="1"/>
          </p:cNvSpPr>
          <p:nvPr/>
        </p:nvSpPr>
        <p:spPr bwMode="auto">
          <a:xfrm>
            <a:off x="2743201" y="1752601"/>
            <a:ext cx="168828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 b="0" dirty="0">
                <a:latin typeface="Courier New" pitchFamily="49" charset="0"/>
              </a:rPr>
              <a:t>0x7fffffffffff</a:t>
            </a:r>
          </a:p>
        </p:txBody>
      </p:sp>
      <p:sp>
        <p:nvSpPr>
          <p:cNvPr id="9236" name="Text Box 23"/>
          <p:cNvSpPr txBox="1">
            <a:spLocks noChangeAspect="1" noChangeArrowheads="1"/>
          </p:cNvSpPr>
          <p:nvPr/>
        </p:nvSpPr>
        <p:spPr bwMode="auto">
          <a:xfrm>
            <a:off x="3387607" y="5370514"/>
            <a:ext cx="104387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 b="0" dirty="0">
                <a:latin typeface="Courier New" pitchFamily="49" charset="0"/>
              </a:rPr>
              <a:t>0x400000</a:t>
            </a:r>
          </a:p>
        </p:txBody>
      </p:sp>
      <p:sp>
        <p:nvSpPr>
          <p:cNvPr id="9237" name="Text Box 24"/>
          <p:cNvSpPr txBox="1">
            <a:spLocks noChangeAspect="1" noChangeArrowheads="1"/>
          </p:cNvSpPr>
          <p:nvPr/>
        </p:nvSpPr>
        <p:spPr bwMode="auto">
          <a:xfrm>
            <a:off x="2743201" y="3238501"/>
            <a:ext cx="168828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 b="0" dirty="0">
                <a:latin typeface="Courier New" pitchFamily="49" charset="0"/>
              </a:rPr>
              <a:t>0x2aaaaad00000</a:t>
            </a:r>
          </a:p>
        </p:txBody>
      </p:sp>
      <p:sp>
        <p:nvSpPr>
          <p:cNvPr id="9238" name="Rectangle 25"/>
          <p:cNvSpPr>
            <a:spLocks noChangeAspect="1" noChangeArrowheads="1"/>
          </p:cNvSpPr>
          <p:nvPr/>
        </p:nvSpPr>
        <p:spPr bwMode="auto">
          <a:xfrm>
            <a:off x="4510089" y="4529139"/>
            <a:ext cx="2232025" cy="5365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 b="0"/>
              <a:t>read/write segment</a:t>
            </a:r>
          </a:p>
          <a:p>
            <a:pPr>
              <a:lnSpc>
                <a:spcPct val="100000"/>
              </a:lnSpc>
            </a:pPr>
            <a:r>
              <a:rPr lang="en-US" altLang="en-US" sz="1400" b="0"/>
              <a:t>(.data, .bss)</a:t>
            </a:r>
          </a:p>
        </p:txBody>
      </p:sp>
      <p:sp>
        <p:nvSpPr>
          <p:cNvPr id="9239" name="Rectangle 26"/>
          <p:cNvSpPr>
            <a:spLocks noChangeAspect="1" noChangeArrowheads="1"/>
          </p:cNvSpPr>
          <p:nvPr/>
        </p:nvSpPr>
        <p:spPr bwMode="auto">
          <a:xfrm>
            <a:off x="4510089" y="5030789"/>
            <a:ext cx="2232025" cy="53498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 b="0"/>
              <a:t>read-only segment</a:t>
            </a:r>
          </a:p>
          <a:p>
            <a:pPr>
              <a:lnSpc>
                <a:spcPct val="100000"/>
              </a:lnSpc>
            </a:pPr>
            <a:r>
              <a:rPr lang="en-US" altLang="en-US" sz="1400" b="0"/>
              <a:t>(.init, .text, .rodata)</a:t>
            </a:r>
          </a:p>
        </p:txBody>
      </p:sp>
      <p:sp>
        <p:nvSpPr>
          <p:cNvPr id="9240" name="AutoShape 27"/>
          <p:cNvSpPr>
            <a:spLocks noChangeAspect="1"/>
          </p:cNvSpPr>
          <p:nvPr/>
        </p:nvSpPr>
        <p:spPr bwMode="auto">
          <a:xfrm>
            <a:off x="6597799" y="4848557"/>
            <a:ext cx="518818" cy="397800"/>
          </a:xfrm>
          <a:prstGeom prst="rightBrace">
            <a:avLst>
              <a:gd name="adj1" fmla="val 139529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9241" name="Text Box 28"/>
          <p:cNvSpPr txBox="1">
            <a:spLocks noChangeAspect="1" noChangeArrowheads="1"/>
          </p:cNvSpPr>
          <p:nvPr/>
        </p:nvSpPr>
        <p:spPr bwMode="auto">
          <a:xfrm>
            <a:off x="6948488" y="4859338"/>
            <a:ext cx="147668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 b="0"/>
              <a:t>loaded from the </a:t>
            </a:r>
          </a:p>
          <a:p>
            <a:pPr algn="l">
              <a:lnSpc>
                <a:spcPct val="100000"/>
              </a:lnSpc>
            </a:pPr>
            <a:r>
              <a:rPr lang="en-US" altLang="en-US" sz="1400" b="0"/>
              <a:t>executable file</a:t>
            </a:r>
          </a:p>
        </p:txBody>
      </p:sp>
      <p:sp>
        <p:nvSpPr>
          <p:cNvPr id="9242" name="Line 30"/>
          <p:cNvSpPr>
            <a:spLocks noChangeAspect="1" noChangeShapeType="1"/>
          </p:cNvSpPr>
          <p:nvPr/>
        </p:nvSpPr>
        <p:spPr bwMode="auto">
          <a:xfrm>
            <a:off x="4519614" y="1884363"/>
            <a:ext cx="2230437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System-Call Error Handling</a:t>
            </a:r>
          </a:p>
        </p:txBody>
      </p:sp>
      <p:sp>
        <p:nvSpPr>
          <p:cNvPr id="4874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 error, Unix system-level functions typically return -1 and set global variable </a:t>
            </a:r>
            <a:r>
              <a:rPr lang="en-US" dirty="0" err="1">
                <a:latin typeface="Courier New"/>
                <a:cs typeface="Courier New"/>
              </a:rPr>
              <a:t>errno</a:t>
            </a:r>
            <a:r>
              <a:rPr lang="en-US" dirty="0"/>
              <a:t> to indicate cause. </a:t>
            </a:r>
          </a:p>
          <a:p>
            <a:r>
              <a:rPr lang="en-US" dirty="0"/>
              <a:t>Hard and fast rule: </a:t>
            </a:r>
          </a:p>
          <a:p>
            <a:pPr lvl="1"/>
            <a:r>
              <a:rPr lang="en-US" dirty="0"/>
              <a:t>You </a:t>
            </a:r>
            <a:r>
              <a:rPr lang="en-US" sz="2800" dirty="0"/>
              <a:t>MUST</a:t>
            </a:r>
            <a:r>
              <a:rPr lang="en-US" dirty="0"/>
              <a:t> check the return status of </a:t>
            </a:r>
            <a:r>
              <a:rPr lang="en-US" i="1" dirty="0"/>
              <a:t>every</a:t>
            </a:r>
            <a:r>
              <a:rPr lang="en-US" dirty="0"/>
              <a:t> system-level function!!!</a:t>
            </a:r>
          </a:p>
          <a:p>
            <a:pPr lvl="1"/>
            <a:r>
              <a:rPr lang="en-US" dirty="0"/>
              <a:t>Only exception is the handful of functions that return </a:t>
            </a:r>
            <a:r>
              <a:rPr lang="en-US" dirty="0">
                <a:latin typeface="Courier New"/>
                <a:cs typeface="Courier New"/>
              </a:rPr>
              <a:t>void</a:t>
            </a:r>
          </a:p>
          <a:p>
            <a:r>
              <a:rPr lang="en-US" dirty="0"/>
              <a:t>Example: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2908563" y="4238508"/>
            <a:ext cx="5323958" cy="1345753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nb-NO" dirty="0">
                <a:solidFill>
                  <a:srgbClr val="000000"/>
                </a:solidFill>
                <a:latin typeface="Menlo-Regular"/>
              </a:rPr>
              <a:t>    pid = fork();</a:t>
            </a:r>
          </a:p>
          <a:p>
            <a:pPr algn="l"/>
            <a:r>
              <a:rPr lang="nb-NO" dirty="0">
                <a:solidFill>
                  <a:srgbClr val="000000"/>
                </a:solidFill>
                <a:latin typeface="Menlo-Regular"/>
              </a:rPr>
              <a:t>    if (pid == -1) {</a:t>
            </a:r>
          </a:p>
          <a:p>
            <a:pPr algn="l"/>
            <a:r>
              <a:rPr lang="nb-NO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nb-NO" dirty="0" err="1">
                <a:solidFill>
                  <a:srgbClr val="000000"/>
                </a:solidFill>
                <a:latin typeface="Menlo-Regular"/>
              </a:rPr>
              <a:t>fprintf</a:t>
            </a:r>
            <a:r>
              <a:rPr lang="nb-NO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nb-NO" dirty="0" err="1">
                <a:solidFill>
                  <a:srgbClr val="000000"/>
                </a:solidFill>
                <a:latin typeface="Menlo-Regular"/>
              </a:rPr>
              <a:t>stderr</a:t>
            </a:r>
            <a:r>
              <a:rPr lang="nb-NO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nb-NO" dirty="0">
                <a:solidFill>
                  <a:srgbClr val="9D206F"/>
                </a:solidFill>
                <a:latin typeface="Menlo-Regular"/>
              </a:rPr>
              <a:t>"fork </a:t>
            </a:r>
            <a:r>
              <a:rPr lang="nb-NO" dirty="0" err="1">
                <a:solidFill>
                  <a:srgbClr val="9D206F"/>
                </a:solidFill>
                <a:latin typeface="Menlo-Regular"/>
              </a:rPr>
              <a:t>error</a:t>
            </a:r>
            <a:r>
              <a:rPr lang="nb-NO" dirty="0">
                <a:solidFill>
                  <a:srgbClr val="9D206F"/>
                </a:solidFill>
                <a:latin typeface="Menlo-Regular"/>
              </a:rPr>
              <a:t>: %s\n"</a:t>
            </a:r>
            <a:r>
              <a:rPr lang="nb-NO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nb-NO" dirty="0" err="1">
                <a:solidFill>
                  <a:srgbClr val="000000"/>
                </a:solidFill>
                <a:latin typeface="Menlo-Regular"/>
              </a:rPr>
              <a:t>strerror</a:t>
            </a:r>
            <a:r>
              <a:rPr lang="nb-NO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nb-NO" dirty="0" err="1">
                <a:solidFill>
                  <a:srgbClr val="000000"/>
                </a:solidFill>
                <a:latin typeface="Menlo-Regular"/>
              </a:rPr>
              <a:t>errno</a:t>
            </a:r>
            <a:r>
              <a:rPr lang="nb-NO" dirty="0">
                <a:solidFill>
                  <a:srgbClr val="000000"/>
                </a:solidFill>
                <a:latin typeface="Menlo-Regular"/>
              </a:rPr>
              <a:t>));</a:t>
            </a:r>
          </a:p>
          <a:p>
            <a:pPr algn="l"/>
            <a:r>
              <a:rPr lang="nb-NO" dirty="0">
                <a:solidFill>
                  <a:srgbClr val="000000"/>
                </a:solidFill>
                <a:latin typeface="Menlo-Regular"/>
              </a:rPr>
              <a:t>        exit(1);</a:t>
            </a:r>
          </a:p>
          <a:p>
            <a:pPr algn="l"/>
            <a:r>
              <a:rPr lang="nb-NO" dirty="0">
                <a:solidFill>
                  <a:srgbClr val="000000"/>
                </a:solidFill>
                <a:latin typeface="Menlo-Regular"/>
              </a:rPr>
              <a:t>    }</a:t>
            </a:r>
            <a:endParaRPr lang="en-US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072266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Error-Reporting Functions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simplify somewhat using an </a:t>
            </a:r>
            <a:r>
              <a:rPr lang="en-US" i="1" dirty="0"/>
              <a:t>error-reporting function</a:t>
            </a:r>
            <a:r>
              <a:rPr lang="en-US" dirty="0"/>
              <a:t>: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957210" y="2312809"/>
            <a:ext cx="4955331" cy="1345753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dirty="0" err="1">
                <a:solidFill>
                  <a:srgbClr val="4A00FF"/>
                </a:solidFill>
                <a:latin typeface="Menlo-Regular"/>
              </a:rPr>
              <a:t>unix_error</a:t>
            </a:r>
            <a:r>
              <a:rPr lang="en-US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dirty="0" err="1">
                <a:solidFill>
                  <a:srgbClr val="C1651C"/>
                </a:solidFill>
                <a:latin typeface="Menlo-Regular"/>
              </a:rPr>
              <a:t>msg</a:t>
            </a:r>
            <a:r>
              <a:rPr lang="en-US" dirty="0">
                <a:solidFill>
                  <a:srgbClr val="000000"/>
                </a:solidFill>
                <a:latin typeface="Menlo-Regular"/>
              </a:rPr>
              <a:t>) </a:t>
            </a:r>
            <a:r>
              <a:rPr lang="en-US" dirty="0">
                <a:solidFill>
                  <a:srgbClr val="CB2418"/>
                </a:solidFill>
                <a:latin typeface="Menlo-Regular"/>
              </a:rPr>
              <a:t>/* Unix-style error */</a:t>
            </a:r>
            <a:endParaRPr lang="en-US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Menlo-Regular"/>
              </a:rPr>
              <a:t>fprintf</a:t>
            </a:r>
            <a:r>
              <a:rPr lang="en-US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Menlo-Regular"/>
              </a:rPr>
              <a:t>stderr</a:t>
            </a:r>
            <a:r>
              <a:rPr lang="en-US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dirty="0">
                <a:solidFill>
                  <a:srgbClr val="9D206F"/>
                </a:solidFill>
                <a:latin typeface="Menlo-Regular"/>
              </a:rPr>
              <a:t>"%s: %s\n"</a:t>
            </a:r>
            <a:r>
              <a:rPr lang="en-US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Menlo-Regular"/>
              </a:rPr>
              <a:t>msg</a:t>
            </a:r>
            <a:r>
              <a:rPr lang="en-US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Menlo-Regular"/>
              </a:rPr>
              <a:t>strerror</a:t>
            </a:r>
            <a:r>
              <a:rPr lang="en-US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Menlo-Regular"/>
              </a:rPr>
              <a:t>errno</a:t>
            </a:r>
            <a:r>
              <a:rPr lang="en-US" dirty="0">
                <a:solidFill>
                  <a:srgbClr val="000000"/>
                </a:solidFill>
                <a:latin typeface="Menlo-Regular"/>
              </a:rPr>
              <a:t>));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Menlo-Regular"/>
              </a:rPr>
              <a:t>    exit(1);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Menlo-Regular"/>
              </a:rPr>
              <a:t>}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998117" y="4230469"/>
            <a:ext cx="2732351" cy="597856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nb-NO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nb-NO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nb-NO" dirty="0">
                <a:solidFill>
                  <a:srgbClr val="000000"/>
                </a:solidFill>
                <a:latin typeface="Menlo-Regular"/>
              </a:rPr>
              <a:t> ((pid = fork()) == -1)</a:t>
            </a:r>
          </a:p>
          <a:p>
            <a:pPr algn="l"/>
            <a:r>
              <a:rPr lang="nb-NO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b-NO" dirty="0" err="1">
                <a:solidFill>
                  <a:srgbClr val="000000"/>
                </a:solidFill>
                <a:latin typeface="Menlo-Regular"/>
              </a:rPr>
              <a:t>unix_error</a:t>
            </a:r>
            <a:r>
              <a:rPr lang="nb-NO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nb-NO" dirty="0">
                <a:solidFill>
                  <a:srgbClr val="9D206F"/>
                </a:solidFill>
                <a:latin typeface="Menlo-Regular"/>
              </a:rPr>
              <a:t>"fork </a:t>
            </a:r>
            <a:r>
              <a:rPr lang="nb-NO" dirty="0" err="1">
                <a:solidFill>
                  <a:srgbClr val="9D206F"/>
                </a:solidFill>
                <a:latin typeface="Menlo-Regular"/>
              </a:rPr>
              <a:t>error</a:t>
            </a:r>
            <a:r>
              <a:rPr lang="nb-NO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nb-NO" dirty="0">
                <a:solidFill>
                  <a:srgbClr val="000000"/>
                </a:solidFill>
                <a:latin typeface="Menlo-Regular"/>
              </a:rPr>
              <a:t>);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39752" y="5172076"/>
            <a:ext cx="10204448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>
            <a:lvl1pPr marL="385763" indent="-385763" algn="l" rtl="0" eaLnBrk="0" fontAlgn="base" hangingPunct="0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defRPr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4538" indent="-2460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2pPr>
            <a:lvl3pPr marL="1146175" indent="-238125" algn="l" rtl="0" eaLnBrk="0" fontAlgn="base" hangingPunct="0">
              <a:lnSpc>
                <a:spcPct val="107000"/>
              </a:lnSpc>
              <a:spcBef>
                <a:spcPct val="10000"/>
              </a:spcBef>
              <a:spcAft>
                <a:spcPct val="0"/>
              </a:spcAft>
              <a:buClr>
                <a:srgbClr val="005400"/>
              </a:buClr>
              <a:buSzPct val="90000"/>
              <a:buFont typeface="Wingdings" pitchFamily="2" charset="2"/>
              <a:buChar char="l"/>
              <a:defRPr b="1">
                <a:solidFill>
                  <a:schemeClr val="folHlink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+mn-lt"/>
              </a:defRPr>
            </a:lvl4pPr>
            <a:lvl5pPr marL="2451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9083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33655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8227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42799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kern="0" dirty="0"/>
              <a:t> Note: assignment inside conditional is bad style but common idiom</a:t>
            </a:r>
          </a:p>
        </p:txBody>
      </p:sp>
    </p:spTree>
    <p:extLst>
      <p:ext uri="{BB962C8B-B14F-4D97-AF65-F5344CB8AC3E}">
        <p14:creationId xmlns:p14="http://schemas.microsoft.com/office/powerpoint/2010/main" val="2214053911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Error-Handling Wrappers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simplify the code we present to you even further by using Stevens-style error-handling wrappers: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957210" y="2408872"/>
            <a:ext cx="2976649" cy="2093650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 err="1">
                <a:solidFill>
                  <a:srgbClr val="2D961E"/>
                </a:solidFill>
                <a:latin typeface="Menlo-Regular"/>
              </a:rPr>
              <a:t>pid_t</a:t>
            </a:r>
            <a:r>
              <a:rPr lang="en-US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dirty="0">
                <a:solidFill>
                  <a:srgbClr val="4A00FF"/>
                </a:solidFill>
                <a:latin typeface="Menlo-Regular"/>
              </a:rPr>
              <a:t>Fork</a:t>
            </a:r>
            <a:r>
              <a:rPr lang="en-US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pPr algn="l"/>
            <a:r>
              <a:rPr lang="fi-FI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dirty="0" err="1">
                <a:solidFill>
                  <a:srgbClr val="2D961E"/>
                </a:solidFill>
                <a:latin typeface="Menlo-Regular"/>
              </a:rPr>
              <a:t>pid_t</a:t>
            </a:r>
            <a:r>
              <a:rPr lang="fi-FI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dirty="0" err="1">
                <a:solidFill>
                  <a:srgbClr val="C1651C"/>
                </a:solidFill>
                <a:latin typeface="Menlo-Regular"/>
              </a:rPr>
              <a:t>pid</a:t>
            </a:r>
            <a:r>
              <a:rPr lang="fi-FI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pPr algn="l"/>
            <a:endParaRPr lang="fi-FI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nb-NO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b-NO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nb-NO" dirty="0">
                <a:solidFill>
                  <a:srgbClr val="000000"/>
                </a:solidFill>
                <a:latin typeface="Menlo-Regular"/>
              </a:rPr>
              <a:t> ((pid = fork())  == -1)</a:t>
            </a:r>
          </a:p>
          <a:p>
            <a:pPr algn="l"/>
            <a:r>
              <a:rPr lang="nb-NO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nb-NO" dirty="0" err="1">
                <a:solidFill>
                  <a:srgbClr val="000000"/>
                </a:solidFill>
                <a:latin typeface="Menlo-Regular"/>
              </a:rPr>
              <a:t>unix_error</a:t>
            </a:r>
            <a:r>
              <a:rPr lang="nb-NO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nb-NO" dirty="0">
                <a:solidFill>
                  <a:srgbClr val="9D206F"/>
                </a:solidFill>
                <a:latin typeface="Menlo-Regular"/>
              </a:rPr>
              <a:t>"Fork </a:t>
            </a:r>
            <a:r>
              <a:rPr lang="nb-NO" dirty="0" err="1">
                <a:solidFill>
                  <a:srgbClr val="9D206F"/>
                </a:solidFill>
                <a:latin typeface="Menlo-Regular"/>
              </a:rPr>
              <a:t>error</a:t>
            </a:r>
            <a:r>
              <a:rPr lang="nb-NO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nb-NO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nb-NO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b-NO" dirty="0" err="1">
                <a:solidFill>
                  <a:srgbClr val="C200FF"/>
                </a:solidFill>
                <a:latin typeface="Menlo-Regular"/>
              </a:rPr>
              <a:t>return</a:t>
            </a:r>
            <a:r>
              <a:rPr lang="nb-NO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nb-NO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nb-NO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pPr algn="l"/>
            <a:r>
              <a:rPr lang="nb-NO" dirty="0">
                <a:solidFill>
                  <a:srgbClr val="000000"/>
                </a:solidFill>
                <a:latin typeface="Menlo-Regular"/>
              </a:rPr>
              <a:t>}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998117" y="5221070"/>
            <a:ext cx="1441805" cy="34855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nb-NO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fi-FI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fi-FI" dirty="0" err="1">
                <a:solidFill>
                  <a:srgbClr val="000000"/>
                </a:solidFill>
                <a:latin typeface="Menlo-Regular"/>
              </a:rPr>
              <a:t>Fork</a:t>
            </a:r>
            <a:r>
              <a:rPr lang="fi-FI" dirty="0">
                <a:solidFill>
                  <a:srgbClr val="000000"/>
                </a:solidFill>
                <a:latin typeface="Menlo-Regular"/>
              </a:rPr>
              <a:t>();</a:t>
            </a:r>
            <a:endParaRPr lang="en-US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8281991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Obtaining Process IDs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Every process has a numeric </a:t>
            </a: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process ID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PID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Every process has a parent</a:t>
            </a:r>
          </a:p>
          <a:p>
            <a:r>
              <a:rPr lang="en-US" dirty="0" err="1">
                <a:latin typeface="Courier New"/>
                <a:cs typeface="Courier New"/>
              </a:rPr>
              <a:t>pid_t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getpid</a:t>
            </a:r>
            <a:r>
              <a:rPr lang="en-US" dirty="0">
                <a:latin typeface="Courier New"/>
                <a:cs typeface="Courier New"/>
              </a:rPr>
              <a:t>(void)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Returns PID of current process (self)</a:t>
            </a:r>
          </a:p>
          <a:p>
            <a:pPr lvl="1"/>
            <a:endParaRPr lang="en-US" dirty="0">
              <a:latin typeface="Calibri"/>
              <a:cs typeface="Calibri"/>
            </a:endParaRPr>
          </a:p>
          <a:p>
            <a:r>
              <a:rPr lang="en-US" dirty="0" err="1">
                <a:latin typeface="Courier New"/>
                <a:cs typeface="Courier New"/>
              </a:rPr>
              <a:t>pid_t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getppid</a:t>
            </a:r>
            <a:r>
              <a:rPr lang="en-US" dirty="0">
                <a:latin typeface="Courier New"/>
                <a:cs typeface="Courier New"/>
              </a:rPr>
              <a:t>(void)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Returns PID of parent process</a:t>
            </a:r>
          </a:p>
          <a:p>
            <a:pPr lvl="1"/>
            <a:endParaRPr lang="en-US" dirty="0">
              <a:latin typeface="Calibri"/>
              <a:cs typeface="Calibri"/>
            </a:endParaRPr>
          </a:p>
          <a:p>
            <a:pPr lvl="1"/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51829483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and Terminating Processes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>
                <a:latin typeface="Calibri"/>
                <a:cs typeface="Calibri"/>
              </a:rPr>
              <a:t>From a programmer’s perspective, we can think of a process as being in one of three states</a:t>
            </a:r>
          </a:p>
          <a:p>
            <a:pPr marL="0" indent="0"/>
            <a:endParaRPr lang="en-US" dirty="0">
              <a:latin typeface="Calibri"/>
              <a:cs typeface="Calibri"/>
            </a:endParaRPr>
          </a:p>
          <a:p>
            <a:r>
              <a:rPr lang="en-US" dirty="0">
                <a:latin typeface="Calibri"/>
                <a:cs typeface="Calibri"/>
              </a:rPr>
              <a:t>Running	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Process is either executing or waiting to be executed, and will eventually be </a:t>
            </a:r>
            <a:r>
              <a:rPr lang="en-US" i="1" dirty="0">
                <a:latin typeface="Calibri"/>
                <a:cs typeface="Calibri"/>
              </a:rPr>
              <a:t>scheduled</a:t>
            </a:r>
            <a:r>
              <a:rPr lang="en-US" dirty="0">
                <a:latin typeface="Calibri"/>
                <a:cs typeface="Calibri"/>
              </a:rPr>
              <a:t> (i.e., chosen to execute) by the kernel</a:t>
            </a:r>
          </a:p>
          <a:p>
            <a:r>
              <a:rPr lang="en-US" dirty="0">
                <a:latin typeface="Calibri"/>
                <a:cs typeface="Calibri"/>
              </a:rPr>
              <a:t>Stopped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Process execution is </a:t>
            </a:r>
            <a:r>
              <a:rPr lang="en-US" i="1" dirty="0">
                <a:latin typeface="Calibri"/>
                <a:cs typeface="Calibri"/>
              </a:rPr>
              <a:t>suspended</a:t>
            </a:r>
            <a:r>
              <a:rPr lang="en-US" dirty="0">
                <a:latin typeface="Calibri"/>
                <a:cs typeface="Calibri"/>
              </a:rPr>
              <a:t> and will not be scheduled until further notice (future lecture when we study signals)	</a:t>
            </a:r>
          </a:p>
          <a:p>
            <a:r>
              <a:rPr lang="en-US" dirty="0">
                <a:latin typeface="Calibri"/>
                <a:cs typeface="Calibri"/>
              </a:rPr>
              <a:t>Terminated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Process is stopped permanently</a:t>
            </a:r>
            <a:r>
              <a:rPr lang="en-US" dirty="0">
                <a:latin typeface="Courier New"/>
                <a:cs typeface="Courier New"/>
              </a:rPr>
              <a:t> </a:t>
            </a:r>
            <a:endParaRPr lang="en-US" dirty="0">
              <a:latin typeface="Calibri"/>
              <a:cs typeface="Calibri"/>
            </a:endParaRPr>
          </a:p>
          <a:p>
            <a:pPr lvl="1"/>
            <a:endParaRPr lang="en-US" dirty="0">
              <a:latin typeface="Calibri"/>
              <a:cs typeface="Calibri"/>
            </a:endParaRPr>
          </a:p>
          <a:p>
            <a:pPr lvl="1"/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53934926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Terminating Processes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Process becomes terminated for one of three reasons:</a:t>
            </a:r>
          </a:p>
          <a:p>
            <a:pPr lvl="1"/>
            <a:r>
              <a:rPr lang="en-US" dirty="0"/>
              <a:t>Receiving a signal whose default action is to terminate (future lecture)</a:t>
            </a:r>
          </a:p>
          <a:p>
            <a:pPr lvl="1"/>
            <a:r>
              <a:rPr lang="en-US" dirty="0"/>
              <a:t>Returning from the </a:t>
            </a:r>
            <a:r>
              <a:rPr lang="en-US" dirty="0">
                <a:latin typeface="Courier New"/>
                <a:cs typeface="Courier New"/>
              </a:rPr>
              <a:t>main</a:t>
            </a:r>
            <a:r>
              <a:rPr lang="en-US" dirty="0"/>
              <a:t> routine</a:t>
            </a:r>
          </a:p>
          <a:p>
            <a:pPr lvl="1"/>
            <a:r>
              <a:rPr lang="en-US" dirty="0"/>
              <a:t>Calling the </a:t>
            </a:r>
            <a:r>
              <a:rPr lang="en-US" dirty="0">
                <a:latin typeface="Courier New"/>
                <a:cs typeface="Courier New"/>
              </a:rPr>
              <a:t>exit</a:t>
            </a:r>
            <a:r>
              <a:rPr lang="en-US" dirty="0"/>
              <a:t> function</a:t>
            </a:r>
          </a:p>
          <a:p>
            <a:r>
              <a:rPr lang="en-US" dirty="0">
                <a:latin typeface="Courier New"/>
                <a:cs typeface="Courier New"/>
              </a:rPr>
              <a:t>void exit(</a:t>
            </a:r>
            <a:r>
              <a:rPr lang="en-US" dirty="0" err="1">
                <a:latin typeface="Courier New"/>
                <a:cs typeface="Courier New"/>
              </a:rPr>
              <a:t>int</a:t>
            </a:r>
            <a:r>
              <a:rPr lang="en-US" dirty="0">
                <a:latin typeface="Courier New"/>
                <a:cs typeface="Courier New"/>
              </a:rPr>
              <a:t> status)</a:t>
            </a:r>
          </a:p>
          <a:p>
            <a:pPr lvl="1"/>
            <a:r>
              <a:rPr lang="en-US" dirty="0"/>
              <a:t>Terminates with an </a:t>
            </a:r>
            <a:r>
              <a:rPr lang="en-US" i="1" dirty="0"/>
              <a:t>exit status </a:t>
            </a:r>
            <a:r>
              <a:rPr lang="en-US" dirty="0"/>
              <a:t>of </a:t>
            </a:r>
            <a:r>
              <a:rPr lang="en-US" dirty="0">
                <a:latin typeface="Courier New"/>
                <a:cs typeface="Courier New"/>
              </a:rPr>
              <a:t>status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Convention: normal return status is 0, nonzero on error</a:t>
            </a:r>
            <a:br>
              <a:rPr lang="en-US" dirty="0">
                <a:latin typeface="Calibri"/>
                <a:cs typeface="Calibri"/>
              </a:rPr>
            </a:br>
            <a:r>
              <a:rPr lang="en-US" dirty="0">
                <a:latin typeface="Calibri"/>
                <a:cs typeface="Calibri"/>
              </a:rPr>
              <a:t>(Anna Karenina)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Another way to explicitly set the exit status is to return an integer value from the main routine</a:t>
            </a:r>
          </a:p>
          <a:p>
            <a:r>
              <a:rPr lang="en-US" dirty="0">
                <a:latin typeface="Courier New"/>
                <a:cs typeface="Courier New"/>
              </a:rPr>
              <a:t>exit</a:t>
            </a:r>
            <a:r>
              <a:rPr lang="en-US" dirty="0">
                <a:latin typeface="Calibri"/>
                <a:cs typeface="Calibri"/>
              </a:rPr>
              <a:t> is called </a:t>
            </a:r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once</a:t>
            </a:r>
            <a:r>
              <a:rPr lang="en-US" dirty="0">
                <a:latin typeface="Calibri"/>
                <a:cs typeface="Calibri"/>
              </a:rPr>
              <a:t> but </a:t>
            </a:r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never </a:t>
            </a:r>
            <a:r>
              <a:rPr lang="en-US" dirty="0">
                <a:latin typeface="Calibri"/>
                <a:cs typeface="Calibri"/>
              </a:rPr>
              <a:t>returns.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469460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/>
                <a:cs typeface="Calibri"/>
              </a:rPr>
              <a:t>Creating Processes: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fork()</a:t>
            </a:r>
            <a:endParaRPr lang="en-US" dirty="0"/>
          </a:p>
        </p:txBody>
      </p:sp>
      <p:sp>
        <p:nvSpPr>
          <p:cNvPr id="4894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>
                <a:latin typeface="Calibri"/>
                <a:cs typeface="Calibri"/>
              </a:rPr>
              <a:t>Parent process </a:t>
            </a:r>
            <a:r>
              <a:rPr lang="en-US" dirty="0">
                <a:latin typeface="Calibri"/>
                <a:cs typeface="Calibri"/>
              </a:rPr>
              <a:t>creates a new running </a:t>
            </a:r>
            <a:r>
              <a:rPr lang="en-US" i="1" dirty="0">
                <a:latin typeface="Calibri"/>
                <a:cs typeface="Calibri"/>
              </a:rPr>
              <a:t>child process </a:t>
            </a:r>
            <a:r>
              <a:rPr lang="en-US" dirty="0">
                <a:latin typeface="Calibri"/>
                <a:cs typeface="Calibri"/>
              </a:rPr>
              <a:t>by calling </a:t>
            </a:r>
            <a:r>
              <a:rPr lang="en-US" dirty="0">
                <a:latin typeface="Courier New"/>
                <a:cs typeface="Courier New"/>
              </a:rPr>
              <a:t>fork</a:t>
            </a:r>
          </a:p>
          <a:p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fork(void)</a:t>
            </a:r>
            <a:endParaRPr lang="en-US" dirty="0"/>
          </a:p>
          <a:p>
            <a:pPr lvl="1"/>
            <a:r>
              <a:rPr lang="en-US" dirty="0"/>
              <a:t>Returns 0 to the child process, child’s PID to parent process</a:t>
            </a:r>
            <a:endParaRPr lang="en-US" dirty="0">
              <a:latin typeface="Calibri"/>
              <a:cs typeface="Calibri"/>
            </a:endParaRPr>
          </a:p>
          <a:p>
            <a:pPr lvl="1"/>
            <a:r>
              <a:rPr lang="en-US" dirty="0">
                <a:latin typeface="Calibri"/>
                <a:cs typeface="Calibri"/>
              </a:rPr>
              <a:t>Child is </a:t>
            </a:r>
            <a:r>
              <a:rPr lang="en-US" i="1" dirty="0">
                <a:latin typeface="Calibri"/>
                <a:cs typeface="Calibri"/>
              </a:rPr>
              <a:t>almost</a:t>
            </a:r>
            <a:r>
              <a:rPr lang="en-US" dirty="0">
                <a:latin typeface="Calibri"/>
                <a:cs typeface="Calibri"/>
              </a:rPr>
              <a:t> identical to parent:</a:t>
            </a:r>
          </a:p>
          <a:p>
            <a:pPr lvl="2"/>
            <a:r>
              <a:rPr lang="en-US" dirty="0">
                <a:latin typeface="Calibri"/>
                <a:cs typeface="Calibri"/>
              </a:rPr>
              <a:t>Child get an identical (but separate) copy of the parent’s virtual address space.</a:t>
            </a:r>
          </a:p>
          <a:p>
            <a:pPr lvl="2"/>
            <a:r>
              <a:rPr lang="en-US" dirty="0">
                <a:latin typeface="Calibri"/>
                <a:cs typeface="Calibri"/>
              </a:rPr>
              <a:t>Child gets identical copies of the parent’s open file descriptors, signals, and other system information</a:t>
            </a:r>
          </a:p>
          <a:p>
            <a:pPr lvl="2"/>
            <a:r>
              <a:rPr lang="en-US" dirty="0">
                <a:latin typeface="Calibri"/>
                <a:cs typeface="Calibri"/>
              </a:rPr>
              <a:t>Child has a different PID than the parent</a:t>
            </a:r>
          </a:p>
          <a:p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 is interesting (and often confusing) because it is called </a:t>
            </a:r>
            <a:r>
              <a:rPr lang="en-US" i="1" dirty="0">
                <a:solidFill>
                  <a:srgbClr val="C00000"/>
                </a:solidFill>
              </a:rPr>
              <a:t>once</a:t>
            </a:r>
            <a:r>
              <a:rPr lang="en-US" i="1" dirty="0"/>
              <a:t> </a:t>
            </a:r>
            <a:r>
              <a:rPr lang="en-US" dirty="0"/>
              <a:t>but returns </a:t>
            </a:r>
            <a:r>
              <a:rPr lang="en-US" i="1" dirty="0">
                <a:solidFill>
                  <a:srgbClr val="C00000"/>
                </a:solidFill>
              </a:rPr>
              <a:t>twice</a:t>
            </a:r>
          </a:p>
        </p:txBody>
      </p:sp>
      <p:sp>
        <p:nvSpPr>
          <p:cNvPr id="4" name="Oval 6"/>
          <p:cNvSpPr>
            <a:spLocks noChangeArrowheads="1"/>
          </p:cNvSpPr>
          <p:nvPr/>
        </p:nvSpPr>
        <p:spPr bwMode="auto">
          <a:xfrm>
            <a:off x="1937375" y="4343400"/>
            <a:ext cx="914400" cy="480399"/>
          </a:xfrm>
          <a:prstGeom prst="ellipse">
            <a:avLst/>
          </a:prstGeom>
          <a:noFill/>
          <a:ln w="19050">
            <a:solidFill>
              <a:srgbClr val="FF5050"/>
            </a:solidFill>
            <a:round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square" lIns="45720" rIns="45720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3081996" y="4659799"/>
            <a:ext cx="1752600" cy="762000"/>
          </a:xfrm>
          <a:prstGeom prst="wedgeRectCallout">
            <a:avLst>
              <a:gd name="adj1" fmla="val -70088"/>
              <a:gd name="adj2" fmla="val -38630"/>
            </a:avLst>
          </a:prstGeom>
          <a:solidFill>
            <a:srgbClr val="CCFF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Huh?  Run that by me again!</a:t>
            </a:r>
          </a:p>
        </p:txBody>
      </p:sp>
    </p:spTree>
    <p:extLst>
      <p:ext uri="{BB962C8B-B14F-4D97-AF65-F5344CB8AC3E}">
        <p14:creationId xmlns:p14="http://schemas.microsoft.com/office/powerpoint/2010/main" val="9260274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 Example</a:t>
            </a:r>
          </a:p>
        </p:txBody>
      </p:sp>
      <p:sp>
        <p:nvSpPr>
          <p:cNvPr id="490499" name="Text Box 3"/>
          <p:cNvSpPr txBox="1">
            <a:spLocks noChangeArrowheads="1"/>
          </p:cNvSpPr>
          <p:nvPr/>
        </p:nvSpPr>
        <p:spPr bwMode="auto">
          <a:xfrm>
            <a:off x="990600" y="1524001"/>
            <a:ext cx="4650260" cy="3637919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pPr algn="l"/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Menlo-Regular"/>
              </a:rPr>
              <a:t>pid_t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600" dirty="0" err="1">
                <a:solidFill>
                  <a:srgbClr val="C1651C"/>
                </a:solidFill>
                <a:latin typeface="Menlo-Regular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pPr algn="l"/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Menlo-Regular"/>
              </a:rPr>
              <a:t>x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= 1;</a:t>
            </a:r>
          </a:p>
          <a:p>
            <a:pPr algn="l"/>
            <a:endParaRPr lang="fr-FR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Fork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(); 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== 0) { 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Child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"child : x=%d\n"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++x); 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	exit(0);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pPr algn="l"/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>
                <a:solidFill>
                  <a:srgbClr val="CB2418"/>
                </a:solidFill>
                <a:latin typeface="Menlo-Regular"/>
              </a:rPr>
              <a:t>/* Parent */</a:t>
            </a:r>
            <a:endParaRPr lang="fr-FR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"parent: x=%d\n"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--x); 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exit(0);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560944" y="5638800"/>
            <a:ext cx="1782456" cy="791320"/>
          </a:xfrm>
          <a:prstGeom prst="rect">
            <a:avLst/>
          </a:prstGeom>
          <a:solidFill>
            <a:srgbClr val="E6E6E6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ourier New"/>
                <a:ea typeface="msgothic" charset="0"/>
                <a:cs typeface="Courier New"/>
              </a:rPr>
              <a:t>linux</a:t>
            </a:r>
            <a:r>
              <a:rPr lang="en-GB" sz="1600" dirty="0">
                <a:latin typeface="Courier New"/>
                <a:ea typeface="msgothic" charset="0"/>
                <a:cs typeface="Courier New"/>
              </a:rPr>
              <a:t>&gt; ./fork</a:t>
            </a:r>
          </a:p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/>
                <a:ea typeface="msgothic" charset="0"/>
                <a:cs typeface="Courier New"/>
              </a:rPr>
              <a:t>parent: x=0</a:t>
            </a:r>
          </a:p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/>
                <a:ea typeface="msgothic" charset="0"/>
                <a:cs typeface="Courier New"/>
              </a:rPr>
              <a:t>child : x=2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603254" y="4572000"/>
            <a:ext cx="1008907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fork.c</a:t>
            </a:r>
            <a:endParaRPr lang="en-GB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096000" y="1358444"/>
            <a:ext cx="4650260" cy="5194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>
                <a:latin typeface="Calibri"/>
                <a:cs typeface="Calibri"/>
              </a:rPr>
              <a:t>Call once, return twice</a:t>
            </a:r>
          </a:p>
          <a:p>
            <a:r>
              <a:rPr lang="en-US" dirty="0">
                <a:latin typeface="Calibri"/>
                <a:cs typeface="Calibri"/>
              </a:rPr>
              <a:t>Concurrent execution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Can’t predict execution order of parent and child</a:t>
            </a:r>
          </a:p>
          <a:p>
            <a:r>
              <a:rPr lang="en-US" dirty="0">
                <a:latin typeface="Calibri"/>
                <a:cs typeface="Calibri"/>
              </a:rPr>
              <a:t>Duplicate but separate address space</a:t>
            </a:r>
          </a:p>
          <a:p>
            <a:pPr lvl="1"/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>
                <a:latin typeface="Calibri"/>
                <a:cs typeface="Calibri"/>
              </a:rPr>
              <a:t> has a value of 1 when fork returns in parent and child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Subsequent changes to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>
                <a:latin typeface="Calibri"/>
                <a:cs typeface="Calibri"/>
              </a:rPr>
              <a:t> are independent</a:t>
            </a:r>
          </a:p>
          <a:p>
            <a:r>
              <a:rPr lang="en-US" dirty="0">
                <a:latin typeface="Calibri"/>
                <a:cs typeface="Calibri"/>
              </a:rPr>
              <a:t>Shared open files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stdin</a:t>
            </a:r>
            <a:r>
              <a:rPr lang="en-US" dirty="0">
                <a:latin typeface="Courier New"/>
                <a:cs typeface="Courier New"/>
              </a:rPr>
              <a:t>, </a:t>
            </a:r>
            <a:r>
              <a:rPr lang="en-US" dirty="0" err="1">
                <a:latin typeface="Courier New"/>
                <a:cs typeface="Courier New"/>
              </a:rPr>
              <a:t>stdout</a:t>
            </a:r>
            <a:r>
              <a:rPr lang="en-US" dirty="0">
                <a:latin typeface="Courier New"/>
                <a:cs typeface="Courier New"/>
              </a:rPr>
              <a:t>, </a:t>
            </a:r>
            <a:r>
              <a:rPr lang="en-US" dirty="0" err="1">
                <a:latin typeface="Courier New"/>
                <a:cs typeface="Courier New"/>
              </a:rPr>
              <a:t>stderr</a:t>
            </a:r>
            <a:r>
              <a:rPr lang="en-US" dirty="0">
                <a:latin typeface="Calibri"/>
                <a:cs typeface="Calibri"/>
              </a:rPr>
              <a:t> are the same in both parent and child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2E34648C-D7E8-40E3-ABBD-0630C56CE99D}"/>
              </a:ext>
            </a:extLst>
          </p:cNvPr>
          <p:cNvSpPr/>
          <p:nvPr/>
        </p:nvSpPr>
        <p:spPr bwMode="auto">
          <a:xfrm>
            <a:off x="6858000" y="5382064"/>
            <a:ext cx="1066800" cy="3810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3" name="Speech Bubble: Rectangle 2">
            <a:extLst>
              <a:ext uri="{FF2B5EF4-FFF2-40B4-BE49-F238E27FC236}">
                <a16:creationId xmlns:a16="http://schemas.microsoft.com/office/drawing/2014/main" id="{E1AEE290-B134-4CE6-A267-3A12CD6D83BA}"/>
              </a:ext>
            </a:extLst>
          </p:cNvPr>
          <p:cNvSpPr/>
          <p:nvPr/>
        </p:nvSpPr>
        <p:spPr bwMode="auto">
          <a:xfrm>
            <a:off x="7878722" y="6016044"/>
            <a:ext cx="1387559" cy="341632"/>
          </a:xfrm>
          <a:prstGeom prst="wedgeRectCallout">
            <a:avLst>
              <a:gd name="adj1" fmla="val -67470"/>
              <a:gd name="adj2" fmla="val -118683"/>
            </a:avLst>
          </a:prstGeom>
          <a:solidFill>
            <a:srgbClr val="CCFFFF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Important!!!</a:t>
            </a:r>
          </a:p>
        </p:txBody>
      </p:sp>
    </p:spTree>
    <p:extLst>
      <p:ext uri="{BB962C8B-B14F-4D97-AF65-F5344CB8AC3E}">
        <p14:creationId xmlns:p14="http://schemas.microsoft.com/office/powerpoint/2010/main" val="10059270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Processes</a:t>
            </a:r>
          </a:p>
        </p:txBody>
      </p:sp>
      <p:sp>
        <p:nvSpPr>
          <p:cNvPr id="4833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/>
              <a:t>Def: A </a:t>
            </a:r>
            <a:r>
              <a:rPr lang="en-US" altLang="en-US" i="1" dirty="0"/>
              <a:t>process</a:t>
            </a:r>
            <a:r>
              <a:rPr lang="en-US" altLang="en-US" dirty="0"/>
              <a:t> is an instance of a running program</a:t>
            </a:r>
          </a:p>
          <a:p>
            <a:pPr lvl="1" eaLnBrk="1" hangingPunct="1">
              <a:defRPr/>
            </a:pPr>
            <a:r>
              <a:rPr lang="en-US" altLang="en-US" dirty="0"/>
              <a:t>One of the most profound ideas in computer science</a:t>
            </a:r>
          </a:p>
          <a:p>
            <a:pPr lvl="1" eaLnBrk="1" hangingPunct="1">
              <a:defRPr/>
            </a:pPr>
            <a:r>
              <a:rPr lang="en-US" altLang="en-US" dirty="0"/>
              <a:t>Not the same as “program” or “processor”</a:t>
            </a:r>
          </a:p>
          <a:p>
            <a:pPr eaLnBrk="1" hangingPunct="1">
              <a:defRPr/>
            </a:pPr>
            <a:r>
              <a:rPr lang="en-US" altLang="en-US" dirty="0"/>
              <a:t>Process provides each program with two key abstractions:</a:t>
            </a:r>
          </a:p>
          <a:p>
            <a:pPr lvl="1" eaLnBrk="1" hangingPunct="1">
              <a:defRPr/>
            </a:pPr>
            <a:r>
              <a:rPr lang="en-US" altLang="en-US" dirty="0"/>
              <a:t>Logical control flow</a:t>
            </a:r>
          </a:p>
          <a:p>
            <a:pPr lvl="2" eaLnBrk="1" hangingPunct="1">
              <a:defRPr/>
            </a:pPr>
            <a:r>
              <a:rPr lang="en-US" altLang="en-US" dirty="0"/>
              <a:t>Each program seems to have exclusive use of the CPU</a:t>
            </a:r>
          </a:p>
          <a:p>
            <a:pPr lvl="1" eaLnBrk="1" hangingPunct="1">
              <a:defRPr/>
            </a:pPr>
            <a:r>
              <a:rPr lang="en-US" altLang="en-US" dirty="0"/>
              <a:t>Private address space</a:t>
            </a:r>
          </a:p>
          <a:p>
            <a:pPr lvl="2" eaLnBrk="1" hangingPunct="1">
              <a:defRPr/>
            </a:pPr>
            <a:r>
              <a:rPr lang="en-US" altLang="en-US" dirty="0"/>
              <a:t>Each program seems to have exclusive use of main memory</a:t>
            </a:r>
          </a:p>
          <a:p>
            <a:pPr eaLnBrk="1" hangingPunct="1">
              <a:defRPr/>
            </a:pPr>
            <a:r>
              <a:rPr lang="en-US" altLang="en-US" dirty="0"/>
              <a:t>How are these illusions maintained?</a:t>
            </a:r>
          </a:p>
          <a:p>
            <a:pPr lvl="1" eaLnBrk="1" hangingPunct="1">
              <a:defRPr/>
            </a:pPr>
            <a:r>
              <a:rPr lang="en-US" altLang="en-US" dirty="0"/>
              <a:t>Process executions interleaved (multitasking)</a:t>
            </a:r>
          </a:p>
          <a:p>
            <a:pPr lvl="1" eaLnBrk="1" hangingPunct="1">
              <a:defRPr/>
            </a:pPr>
            <a:r>
              <a:rPr lang="en-US" altLang="en-US" dirty="0"/>
              <a:t>Address spaces managed by virtual memory system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9200154" y="5257800"/>
            <a:ext cx="1371600" cy="990600"/>
            <a:chOff x="7676154" y="5257800"/>
            <a:chExt cx="1371600" cy="990600"/>
          </a:xfrm>
        </p:grpSpPr>
        <p:sp>
          <p:nvSpPr>
            <p:cNvPr id="15" name="Rectangle 14"/>
            <p:cNvSpPr/>
            <p:nvPr/>
          </p:nvSpPr>
          <p:spPr bwMode="auto">
            <a:xfrm>
              <a:off x="7676154" y="5257800"/>
              <a:ext cx="1371600" cy="990600"/>
            </a:xfrm>
            <a:prstGeom prst="rect">
              <a:avLst/>
            </a:prstGeom>
            <a:solidFill>
              <a:srgbClr val="F6F5BD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t" anchorCtr="1"/>
            <a:lstStyle/>
            <a:p>
              <a:pPr algn="ctr"/>
              <a:r>
                <a:rPr lang="en-US" dirty="0"/>
                <a:t>CPU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7828554" y="5715000"/>
              <a:ext cx="1066800" cy="304800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sz="1500" dirty="0"/>
                <a:t>Registers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9203634" y="3291499"/>
            <a:ext cx="1371600" cy="1905000"/>
            <a:chOff x="7212150" y="3291499"/>
            <a:chExt cx="1371600" cy="1905000"/>
          </a:xfrm>
        </p:grpSpPr>
        <p:sp>
          <p:nvSpPr>
            <p:cNvPr id="18" name="Rectangle 17"/>
            <p:cNvSpPr/>
            <p:nvPr/>
          </p:nvSpPr>
          <p:spPr bwMode="auto">
            <a:xfrm>
              <a:off x="7212150" y="3291499"/>
              <a:ext cx="1371600" cy="1905000"/>
            </a:xfrm>
            <a:prstGeom prst="rect">
              <a:avLst/>
            </a:prstGeom>
            <a:solidFill>
              <a:srgbClr val="F1C7C7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t" anchorCtr="1"/>
            <a:lstStyle/>
            <a:p>
              <a:pPr algn="ctr"/>
              <a:r>
                <a:rPr lang="en-US" dirty="0"/>
                <a:t>Memory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7348740" y="3861884"/>
              <a:ext cx="1066800" cy="30480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dirty="0"/>
                <a:t>Stack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7348740" y="4166685"/>
              <a:ext cx="1066800" cy="30480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dirty="0"/>
                <a:t>Heap</a:t>
              </a: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7348740" y="4739470"/>
              <a:ext cx="1066800" cy="30480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dirty="0"/>
                <a:t>Code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7348740" y="4455389"/>
              <a:ext cx="1066800" cy="30480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dirty="0"/>
                <a:t>Data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</a:t>
            </a:r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 with Process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i="1" dirty="0"/>
              <a:t>process graph </a:t>
            </a:r>
            <a:r>
              <a:rPr lang="en-US" dirty="0"/>
              <a:t>is a useful tool for capturing the partial ordering of statements in a concurrent program:</a:t>
            </a:r>
          </a:p>
          <a:p>
            <a:pPr lvl="1"/>
            <a:r>
              <a:rPr lang="en-US" dirty="0"/>
              <a:t>Each vertex is the execution of a statement</a:t>
            </a:r>
          </a:p>
          <a:p>
            <a:pPr lvl="1"/>
            <a:r>
              <a:rPr lang="en-US" dirty="0"/>
              <a:t>a </a:t>
            </a:r>
            <a:r>
              <a:rPr lang="en-US" dirty="0">
                <a:sym typeface="Symbol"/>
              </a:rPr>
              <a:t></a:t>
            </a:r>
            <a:r>
              <a:rPr lang="en-US" dirty="0"/>
              <a:t> b means </a:t>
            </a:r>
            <a:r>
              <a:rPr lang="en-US" dirty="0">
                <a:latin typeface="Courier New"/>
                <a:cs typeface="Courier New"/>
              </a:rPr>
              <a:t>a</a:t>
            </a:r>
            <a:r>
              <a:rPr lang="en-US" dirty="0"/>
              <a:t> happens before b</a:t>
            </a:r>
          </a:p>
          <a:p>
            <a:pPr lvl="1"/>
            <a:r>
              <a:rPr lang="en-US" dirty="0"/>
              <a:t>Edges can be labeled with current value of variables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printf</a:t>
            </a:r>
            <a:r>
              <a:rPr lang="en-US" dirty="0"/>
              <a:t> vertices can be labeled with output</a:t>
            </a:r>
          </a:p>
          <a:p>
            <a:pPr lvl="1"/>
            <a:r>
              <a:rPr lang="en-US" dirty="0"/>
              <a:t>Each graph begins with a vertex with no incoming edges 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/>
              <a:t>Any </a:t>
            </a:r>
            <a:r>
              <a:rPr lang="en-US" i="1" dirty="0"/>
              <a:t>topological sort </a:t>
            </a:r>
            <a:r>
              <a:rPr lang="en-US" dirty="0"/>
              <a:t>of the graph corresponds to a feasible total ordering. </a:t>
            </a:r>
          </a:p>
          <a:p>
            <a:pPr lvl="1"/>
            <a:r>
              <a:rPr lang="en-US" dirty="0"/>
              <a:t>Total ordering of vertices where all edges point from left to right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866628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Graph Example</a:t>
            </a: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1826988" y="1472148"/>
            <a:ext cx="4421413" cy="3416320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pPr algn="l"/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Menlo-Regular"/>
              </a:rPr>
              <a:t>pid_t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600" dirty="0" err="1">
                <a:solidFill>
                  <a:srgbClr val="C1651C"/>
                </a:solidFill>
                <a:latin typeface="Menlo-Regular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pPr algn="l"/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Menlo-Regular"/>
              </a:rPr>
              <a:t>x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= 1;</a:t>
            </a:r>
          </a:p>
          <a:p>
            <a:pPr algn="l"/>
            <a:endParaRPr lang="fr-FR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Fork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(); 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== 0) {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Child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"child : x=%d\n"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++x); 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exit(0);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pPr algn="l"/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>
                <a:solidFill>
                  <a:srgbClr val="CB2418"/>
                </a:solidFill>
                <a:latin typeface="Menlo-Regular"/>
              </a:rPr>
              <a:t>/* Parent */</a:t>
            </a:r>
            <a:endParaRPr lang="fr-FR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"parent: x=%d\n"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--x); 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exit(0);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4" name="Text Box 407"/>
          <p:cNvSpPr txBox="1">
            <a:spLocks noChangeArrowheads="1"/>
          </p:cNvSpPr>
          <p:nvPr/>
        </p:nvSpPr>
        <p:spPr bwMode="auto">
          <a:xfrm>
            <a:off x="7592151" y="2514600"/>
            <a:ext cx="1834033" cy="3200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urier New" charset="0"/>
              </a:rPr>
              <a:t>child: </a:t>
            </a:r>
            <a:r>
              <a:rPr lang="en-US" sz="1600" dirty="0" err="1">
                <a:solidFill>
                  <a:srgbClr val="FF0000"/>
                </a:solidFill>
                <a:latin typeface="Courier New" charset="0"/>
              </a:rPr>
              <a:t>x</a:t>
            </a:r>
            <a:r>
              <a:rPr lang="en-US" sz="1600" dirty="0">
                <a:solidFill>
                  <a:srgbClr val="FF0000"/>
                </a:solidFill>
                <a:latin typeface="Courier New" charset="0"/>
              </a:rPr>
              <a:t>=2</a:t>
            </a:r>
          </a:p>
        </p:txBody>
      </p:sp>
      <p:sp>
        <p:nvSpPr>
          <p:cNvPr id="5" name="Oval 4"/>
          <p:cNvSpPr>
            <a:spLocks noChangeAspect="1"/>
          </p:cNvSpPr>
          <p:nvPr/>
        </p:nvSpPr>
        <p:spPr>
          <a:xfrm>
            <a:off x="6716739" y="342815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6" name="TextBox 5"/>
          <p:cNvSpPr txBox="1"/>
          <p:nvPr/>
        </p:nvSpPr>
        <p:spPr>
          <a:xfrm>
            <a:off x="6454697" y="3468791"/>
            <a:ext cx="678391" cy="3200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Courier New"/>
                <a:cs typeface="Courier New"/>
              </a:rPr>
              <a:t>main</a:t>
            </a:r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7630851" y="342815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8561185" y="342815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9" name="TextBox 8"/>
          <p:cNvSpPr txBox="1"/>
          <p:nvPr/>
        </p:nvSpPr>
        <p:spPr>
          <a:xfrm>
            <a:off x="7246393" y="3468791"/>
            <a:ext cx="864096" cy="32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urier New"/>
                <a:cs typeface="Courier New"/>
              </a:rPr>
              <a:t>fork</a:t>
            </a:r>
          </a:p>
        </p:txBody>
      </p:sp>
      <p:cxnSp>
        <p:nvCxnSpPr>
          <p:cNvPr id="10" name="Elbow Connector 35"/>
          <p:cNvCxnSpPr>
            <a:stCxn id="9" idx="0"/>
          </p:cNvCxnSpPr>
          <p:nvPr/>
        </p:nvCxnSpPr>
        <p:spPr>
          <a:xfrm rot="5400000" flipH="1" flipV="1">
            <a:off x="7790292" y="2716549"/>
            <a:ext cx="640392" cy="864095"/>
          </a:xfrm>
          <a:prstGeom prst="bentConnector2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>
            <a:spLocks noChangeAspect="1"/>
          </p:cNvSpPr>
          <p:nvPr/>
        </p:nvSpPr>
        <p:spPr>
          <a:xfrm>
            <a:off x="8545652" y="278339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7722291" y="3472178"/>
            <a:ext cx="838894" cy="3388"/>
          </a:xfrm>
          <a:prstGeom prst="straightConnector1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6808179" y="3472178"/>
            <a:ext cx="838894" cy="3388"/>
          </a:xfrm>
          <a:prstGeom prst="straightConnector1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131830" y="3468791"/>
            <a:ext cx="947222" cy="32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>
                <a:latin typeface="Courier New"/>
                <a:cs typeface="Courier New"/>
              </a:rPr>
              <a:t>printf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131731" y="2811249"/>
            <a:ext cx="947222" cy="32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>
                <a:latin typeface="Courier New"/>
                <a:cs typeface="Courier New"/>
              </a:rPr>
              <a:t>printf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6" name="Text Box 407"/>
          <p:cNvSpPr txBox="1">
            <a:spLocks noChangeArrowheads="1"/>
          </p:cNvSpPr>
          <p:nvPr/>
        </p:nvSpPr>
        <p:spPr bwMode="auto">
          <a:xfrm>
            <a:off x="6822815" y="3156378"/>
            <a:ext cx="795337" cy="3200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dirty="0" err="1">
                <a:latin typeface="Courier New" charset="0"/>
              </a:rPr>
              <a:t>x</a:t>
            </a:r>
            <a:r>
              <a:rPr lang="en-US" sz="1600" dirty="0">
                <a:latin typeface="Courier New" charset="0"/>
              </a:rPr>
              <a:t>==1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8627855" y="2828396"/>
            <a:ext cx="874528" cy="915"/>
          </a:xfrm>
          <a:prstGeom prst="straightConnector1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>
            <a:spLocks noChangeAspect="1"/>
          </p:cNvSpPr>
          <p:nvPr/>
        </p:nvSpPr>
        <p:spPr>
          <a:xfrm>
            <a:off x="9499351" y="278339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9" name="TextBox 18"/>
          <p:cNvSpPr txBox="1"/>
          <p:nvPr/>
        </p:nvSpPr>
        <p:spPr>
          <a:xfrm>
            <a:off x="9066234" y="2811249"/>
            <a:ext cx="947222" cy="32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urier New"/>
                <a:cs typeface="Courier New"/>
              </a:rPr>
              <a:t>exit</a:t>
            </a:r>
          </a:p>
        </p:txBody>
      </p:sp>
      <p:sp>
        <p:nvSpPr>
          <p:cNvPr id="20" name="Text Box 407"/>
          <p:cNvSpPr txBox="1">
            <a:spLocks noChangeArrowheads="1"/>
          </p:cNvSpPr>
          <p:nvPr/>
        </p:nvSpPr>
        <p:spPr bwMode="auto">
          <a:xfrm>
            <a:off x="7668351" y="3137103"/>
            <a:ext cx="1834033" cy="3200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urier New" charset="0"/>
              </a:rPr>
              <a:t>parent: </a:t>
            </a:r>
            <a:r>
              <a:rPr lang="en-US" sz="1600" dirty="0" err="1">
                <a:solidFill>
                  <a:srgbClr val="FF0000"/>
                </a:solidFill>
                <a:latin typeface="Courier New" charset="0"/>
              </a:rPr>
              <a:t>x</a:t>
            </a:r>
            <a:r>
              <a:rPr lang="en-US" sz="1600" dirty="0">
                <a:solidFill>
                  <a:srgbClr val="FF0000"/>
                </a:solidFill>
                <a:latin typeface="Courier New" charset="0"/>
              </a:rPr>
              <a:t>=0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8627855" y="3464113"/>
            <a:ext cx="874528" cy="400"/>
          </a:xfrm>
          <a:prstGeom prst="straightConnector1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>
            <a:spLocks noChangeAspect="1"/>
          </p:cNvSpPr>
          <p:nvPr/>
        </p:nvSpPr>
        <p:spPr>
          <a:xfrm>
            <a:off x="9499351" y="3418593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3" name="TextBox 22"/>
          <p:cNvSpPr txBox="1"/>
          <p:nvPr/>
        </p:nvSpPr>
        <p:spPr>
          <a:xfrm>
            <a:off x="9066234" y="3446452"/>
            <a:ext cx="947222" cy="32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urier New"/>
                <a:cs typeface="Courier New"/>
              </a:rPr>
              <a:t>exit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685152" y="3290992"/>
            <a:ext cx="822661" cy="3139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latin typeface="Arial"/>
                <a:cs typeface="Arial"/>
              </a:rPr>
              <a:t>Parent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747668" y="2641972"/>
            <a:ext cx="697627" cy="3139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latin typeface="Arial"/>
                <a:cs typeface="Arial"/>
              </a:rPr>
              <a:t>Child</a:t>
            </a:r>
          </a:p>
        </p:txBody>
      </p:sp>
    </p:spTree>
    <p:extLst>
      <p:ext uri="{BB962C8B-B14F-4D97-AF65-F5344CB8AC3E}">
        <p14:creationId xmlns:p14="http://schemas.microsoft.com/office/powerpoint/2010/main" val="3217868854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Interpreting Process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1" y="1362076"/>
            <a:ext cx="4700023" cy="3895725"/>
          </a:xfrm>
        </p:spPr>
        <p:txBody>
          <a:bodyPr/>
          <a:lstStyle/>
          <a:p>
            <a:r>
              <a:rPr lang="en-US" dirty="0"/>
              <a:t>Original graph: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Relabeled graph:</a:t>
            </a:r>
          </a:p>
          <a:p>
            <a:endParaRPr lang="en-US" dirty="0"/>
          </a:p>
          <a:p>
            <a:endParaRPr lang="en-US" dirty="0"/>
          </a:p>
          <a:p>
            <a:pPr marL="0" indent="0"/>
            <a:endParaRPr lang="en-US" dirty="0"/>
          </a:p>
        </p:txBody>
      </p:sp>
      <p:grpSp>
        <p:nvGrpSpPr>
          <p:cNvPr id="26" name="Group 25"/>
          <p:cNvGrpSpPr/>
          <p:nvPr/>
        </p:nvGrpSpPr>
        <p:grpSpPr>
          <a:xfrm>
            <a:off x="2290581" y="2212456"/>
            <a:ext cx="4085842" cy="1274279"/>
            <a:chOff x="766581" y="1831455"/>
            <a:chExt cx="4085842" cy="1274279"/>
          </a:xfrm>
        </p:grpSpPr>
        <p:sp>
          <p:nvSpPr>
            <p:cNvPr id="5" name="Text Box 407"/>
            <p:cNvSpPr txBox="1">
              <a:spLocks noChangeArrowheads="1"/>
            </p:cNvSpPr>
            <p:nvPr/>
          </p:nvSpPr>
          <p:spPr bwMode="auto">
            <a:xfrm>
              <a:off x="1904035" y="1831455"/>
              <a:ext cx="1834033" cy="3200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  <a:latin typeface="Courier New" charset="0"/>
                </a:rPr>
                <a:t>child: </a:t>
              </a:r>
              <a:r>
                <a:rPr lang="en-US" sz="1600" dirty="0" err="1">
                  <a:solidFill>
                    <a:srgbClr val="FF0000"/>
                  </a:solidFill>
                  <a:latin typeface="Courier New" charset="0"/>
                </a:rPr>
                <a:t>x</a:t>
              </a:r>
              <a:r>
                <a:rPr lang="en-US" sz="1600" dirty="0">
                  <a:solidFill>
                    <a:srgbClr val="FF0000"/>
                  </a:solidFill>
                  <a:latin typeface="Courier New" charset="0"/>
                </a:rPr>
                <a:t>=2</a:t>
              </a:r>
            </a:p>
          </p:txBody>
        </p:sp>
        <p:sp>
          <p:nvSpPr>
            <p:cNvPr id="6" name="Oval 5"/>
            <p:cNvSpPr>
              <a:spLocks noChangeAspect="1"/>
            </p:cNvSpPr>
            <p:nvPr/>
          </p:nvSpPr>
          <p:spPr>
            <a:xfrm>
              <a:off x="1028624" y="274500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66581" y="2785646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main</a:t>
              </a:r>
            </a:p>
          </p:txBody>
        </p:sp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1942736" y="274500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2873070" y="274500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539512" y="2785646"/>
              <a:ext cx="901628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fork</a:t>
              </a:r>
            </a:p>
          </p:txBody>
        </p:sp>
        <p:cxnSp>
          <p:nvCxnSpPr>
            <p:cNvPr id="11" name="Elbow Connector 35"/>
            <p:cNvCxnSpPr>
              <a:stCxn id="10" idx="0"/>
            </p:cNvCxnSpPr>
            <p:nvPr/>
          </p:nvCxnSpPr>
          <p:spPr>
            <a:xfrm rot="5400000" flipH="1" flipV="1">
              <a:off x="2102177" y="2033403"/>
              <a:ext cx="640392" cy="864095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/>
            <p:cNvSpPr>
              <a:spLocks noChangeAspect="1"/>
            </p:cNvSpPr>
            <p:nvPr/>
          </p:nvSpPr>
          <p:spPr>
            <a:xfrm>
              <a:off x="2857537" y="2100245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V="1">
              <a:off x="2034176" y="2789033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1120064" y="2789033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2443715" y="2785646"/>
              <a:ext cx="947222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err="1">
                  <a:latin typeface="Courier New"/>
                  <a:cs typeface="Courier New"/>
                </a:rPr>
                <a:t>printf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443616" y="2128104"/>
              <a:ext cx="947222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err="1">
                  <a:latin typeface="Courier New"/>
                  <a:cs typeface="Courier New"/>
                </a:rPr>
                <a:t>printf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17" name="Text Box 407"/>
            <p:cNvSpPr txBox="1">
              <a:spLocks noChangeArrowheads="1"/>
            </p:cNvSpPr>
            <p:nvPr/>
          </p:nvSpPr>
          <p:spPr bwMode="auto">
            <a:xfrm>
              <a:off x="1134699" y="2473233"/>
              <a:ext cx="795337" cy="3200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dirty="0" err="1">
                  <a:latin typeface="Courier New" charset="0"/>
                </a:rPr>
                <a:t>x</a:t>
              </a:r>
              <a:r>
                <a:rPr lang="en-US" sz="1600" dirty="0">
                  <a:latin typeface="Courier New" charset="0"/>
                </a:rPr>
                <a:t>==1</a:t>
              </a: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2939740" y="2145765"/>
              <a:ext cx="1407322" cy="40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Oval 18"/>
            <p:cNvSpPr>
              <a:spLocks noChangeAspect="1"/>
            </p:cNvSpPr>
            <p:nvPr/>
          </p:nvSpPr>
          <p:spPr>
            <a:xfrm>
              <a:off x="4338318" y="2100245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905201" y="2128104"/>
              <a:ext cx="947222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exit</a:t>
              </a:r>
            </a:p>
          </p:txBody>
        </p:sp>
        <p:sp>
          <p:nvSpPr>
            <p:cNvPr id="21" name="Text Box 407"/>
            <p:cNvSpPr txBox="1">
              <a:spLocks noChangeArrowheads="1"/>
            </p:cNvSpPr>
            <p:nvPr/>
          </p:nvSpPr>
          <p:spPr bwMode="auto">
            <a:xfrm>
              <a:off x="1980235" y="2453958"/>
              <a:ext cx="1834033" cy="3200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  <a:latin typeface="Courier New" charset="0"/>
                </a:rPr>
                <a:t>parent: </a:t>
              </a:r>
              <a:r>
                <a:rPr lang="en-US" sz="1600" dirty="0" err="1">
                  <a:solidFill>
                    <a:srgbClr val="FF0000"/>
                  </a:solidFill>
                  <a:latin typeface="Courier New" charset="0"/>
                </a:rPr>
                <a:t>x</a:t>
              </a:r>
              <a:r>
                <a:rPr lang="en-US" sz="1600" dirty="0">
                  <a:solidFill>
                    <a:srgbClr val="FF0000"/>
                  </a:solidFill>
                  <a:latin typeface="Courier New" charset="0"/>
                </a:rPr>
                <a:t>=0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V="1">
              <a:off x="2939740" y="2780968"/>
              <a:ext cx="1407322" cy="40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/>
            <p:cNvSpPr>
              <a:spLocks noChangeAspect="1"/>
            </p:cNvSpPr>
            <p:nvPr/>
          </p:nvSpPr>
          <p:spPr>
            <a:xfrm>
              <a:off x="4338318" y="2735448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905201" y="2763307"/>
              <a:ext cx="947222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exit</a:t>
              </a: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7233114" y="2743200"/>
            <a:ext cx="3053668" cy="1414782"/>
            <a:chOff x="5709113" y="3581400"/>
            <a:chExt cx="3053668" cy="1414782"/>
          </a:xfrm>
        </p:grpSpPr>
        <p:sp>
          <p:nvSpPr>
            <p:cNvPr id="27" name="TextBox 26"/>
            <p:cNvSpPr txBox="1"/>
            <p:nvPr/>
          </p:nvSpPr>
          <p:spPr>
            <a:xfrm>
              <a:off x="5709113" y="4654550"/>
              <a:ext cx="298480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a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265254" y="4654550"/>
              <a:ext cx="308097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b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835169" y="4654550"/>
              <a:ext cx="300082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e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7397057" y="4654550"/>
              <a:ext cx="280846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c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7937086" y="4654550"/>
              <a:ext cx="258404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f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8454684" y="4654550"/>
              <a:ext cx="308097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d</a:t>
              </a:r>
            </a:p>
          </p:txBody>
        </p:sp>
        <p:cxnSp>
          <p:nvCxnSpPr>
            <p:cNvPr id="38" name="Curved Connector 37"/>
            <p:cNvCxnSpPr>
              <a:stCxn id="27" idx="0"/>
              <a:endCxn id="48" idx="0"/>
            </p:cNvCxnSpPr>
            <p:nvPr/>
          </p:nvCxnSpPr>
          <p:spPr bwMode="auto">
            <a:xfrm rot="5400000" flipH="1" flipV="1">
              <a:off x="6138828" y="4374075"/>
              <a:ext cx="12700" cy="560950"/>
            </a:xfrm>
            <a:prstGeom prst="curvedConnector3">
              <a:avLst>
                <a:gd name="adj1" fmla="val 18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40" name="Curved Connector 39"/>
            <p:cNvCxnSpPr>
              <a:stCxn id="48" idx="0"/>
              <a:endCxn id="49" idx="0"/>
            </p:cNvCxnSpPr>
            <p:nvPr/>
          </p:nvCxnSpPr>
          <p:spPr bwMode="auto">
            <a:xfrm rot="5400000" flipH="1" flipV="1">
              <a:off x="6702256" y="4371597"/>
              <a:ext cx="12700" cy="565907"/>
            </a:xfrm>
            <a:prstGeom prst="curvedConnector3">
              <a:avLst>
                <a:gd name="adj1" fmla="val 18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56" name="Curved Connector 55"/>
            <p:cNvCxnSpPr>
              <a:stCxn id="49" idx="0"/>
              <a:endCxn id="52" idx="0"/>
            </p:cNvCxnSpPr>
            <p:nvPr/>
          </p:nvCxnSpPr>
          <p:spPr bwMode="auto">
            <a:xfrm rot="5400000" flipH="1" flipV="1">
              <a:off x="7525749" y="4114011"/>
              <a:ext cx="12700" cy="1081078"/>
            </a:xfrm>
            <a:prstGeom prst="curvedConnector3">
              <a:avLst>
                <a:gd name="adj1" fmla="val 18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58" name="Curved Connector 57"/>
            <p:cNvCxnSpPr>
              <a:stCxn id="48" idx="0"/>
              <a:endCxn id="51" idx="0"/>
            </p:cNvCxnSpPr>
            <p:nvPr/>
          </p:nvCxnSpPr>
          <p:spPr bwMode="auto">
            <a:xfrm rot="5400000" flipH="1" flipV="1">
              <a:off x="6978391" y="4095462"/>
              <a:ext cx="12700" cy="1118177"/>
            </a:xfrm>
            <a:prstGeom prst="curvedConnector3">
              <a:avLst>
                <a:gd name="adj1" fmla="val 18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60" name="Curved Connector 59"/>
            <p:cNvCxnSpPr>
              <a:stCxn id="51" idx="0"/>
              <a:endCxn id="55" idx="0"/>
            </p:cNvCxnSpPr>
            <p:nvPr/>
          </p:nvCxnSpPr>
          <p:spPr bwMode="auto">
            <a:xfrm rot="5400000" flipH="1" flipV="1">
              <a:off x="8073106" y="4118924"/>
              <a:ext cx="12700" cy="1071253"/>
            </a:xfrm>
            <a:prstGeom prst="curvedConnector3">
              <a:avLst>
                <a:gd name="adj1" fmla="val 18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98" name="TextBox 97"/>
            <p:cNvSpPr txBox="1"/>
            <p:nvPr/>
          </p:nvSpPr>
          <p:spPr>
            <a:xfrm>
              <a:off x="6170730" y="3581400"/>
              <a:ext cx="2389308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Feasible total ordering: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20FACAAB-0BD8-4FDB-A98B-DBDA6636EDBD}"/>
              </a:ext>
            </a:extLst>
          </p:cNvPr>
          <p:cNvGrpSpPr/>
          <p:nvPr/>
        </p:nvGrpSpPr>
        <p:grpSpPr>
          <a:xfrm>
            <a:off x="7233114" y="4490482"/>
            <a:ext cx="3053668" cy="1343900"/>
            <a:chOff x="7233114" y="4490482"/>
            <a:chExt cx="3053668" cy="1343900"/>
          </a:xfrm>
        </p:grpSpPr>
        <p:sp>
          <p:nvSpPr>
            <p:cNvPr id="74" name="TextBox 73"/>
            <p:cNvSpPr txBox="1"/>
            <p:nvPr/>
          </p:nvSpPr>
          <p:spPr>
            <a:xfrm>
              <a:off x="7233114" y="5492750"/>
              <a:ext cx="298480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a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7789255" y="5492750"/>
              <a:ext cx="308097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b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9519537" y="5492750"/>
              <a:ext cx="300082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e</a:t>
              </a: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9009393" y="5492750"/>
              <a:ext cx="280846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c</a:t>
              </a: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8453849" y="5492750"/>
              <a:ext cx="258404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f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9978685" y="5492750"/>
              <a:ext cx="308097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d</a:t>
              </a:r>
            </a:p>
          </p:txBody>
        </p:sp>
        <p:cxnSp>
          <p:nvCxnSpPr>
            <p:cNvPr id="80" name="Curved Connector 79"/>
            <p:cNvCxnSpPr>
              <a:stCxn id="74" idx="0"/>
              <a:endCxn id="75" idx="0"/>
            </p:cNvCxnSpPr>
            <p:nvPr/>
          </p:nvCxnSpPr>
          <p:spPr bwMode="auto">
            <a:xfrm rot="5400000" flipH="1" flipV="1">
              <a:off x="7662829" y="5212275"/>
              <a:ext cx="12700" cy="560950"/>
            </a:xfrm>
            <a:prstGeom prst="curvedConnector3">
              <a:avLst>
                <a:gd name="adj1" fmla="val 18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81" name="Curved Connector 80"/>
            <p:cNvCxnSpPr>
              <a:stCxn id="75" idx="0"/>
              <a:endCxn id="76" idx="0"/>
            </p:cNvCxnSpPr>
            <p:nvPr/>
          </p:nvCxnSpPr>
          <p:spPr bwMode="auto">
            <a:xfrm rot="5400000" flipH="1" flipV="1">
              <a:off x="8806441" y="4629613"/>
              <a:ext cx="12700" cy="1726274"/>
            </a:xfrm>
            <a:prstGeom prst="curvedConnector3">
              <a:avLst>
                <a:gd name="adj1" fmla="val 18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82" name="Curved Connector 81"/>
            <p:cNvCxnSpPr>
              <a:stCxn id="76" idx="0"/>
              <a:endCxn id="78" idx="0"/>
            </p:cNvCxnSpPr>
            <p:nvPr/>
          </p:nvCxnSpPr>
          <p:spPr bwMode="auto">
            <a:xfrm rot="16200000" flipV="1">
              <a:off x="9126315" y="4949486"/>
              <a:ext cx="12700" cy="1086527"/>
            </a:xfrm>
            <a:prstGeom prst="curvedConnector3">
              <a:avLst>
                <a:gd name="adj1" fmla="val 2464614"/>
              </a:avLst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83" name="Curved Connector 82"/>
            <p:cNvCxnSpPr>
              <a:stCxn id="75" idx="0"/>
              <a:endCxn id="77" idx="0"/>
            </p:cNvCxnSpPr>
            <p:nvPr/>
          </p:nvCxnSpPr>
          <p:spPr bwMode="auto">
            <a:xfrm rot="5400000" flipH="1" flipV="1">
              <a:off x="8546560" y="4889494"/>
              <a:ext cx="12700" cy="1206512"/>
            </a:xfrm>
            <a:prstGeom prst="curvedConnector3">
              <a:avLst>
                <a:gd name="adj1" fmla="val 18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84" name="Curved Connector 83"/>
            <p:cNvCxnSpPr>
              <a:stCxn id="77" idx="0"/>
              <a:endCxn id="79" idx="0"/>
            </p:cNvCxnSpPr>
            <p:nvPr/>
          </p:nvCxnSpPr>
          <p:spPr bwMode="auto">
            <a:xfrm rot="5400000" flipH="1" flipV="1">
              <a:off x="9641275" y="5001291"/>
              <a:ext cx="12700" cy="982918"/>
            </a:xfrm>
            <a:prstGeom prst="curvedConnector3">
              <a:avLst>
                <a:gd name="adj1" fmla="val 18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99" name="TextBox 98"/>
            <p:cNvSpPr txBox="1"/>
            <p:nvPr/>
          </p:nvSpPr>
          <p:spPr>
            <a:xfrm>
              <a:off x="7689333" y="4490482"/>
              <a:ext cx="2539733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Infeasible total ordering:</a:t>
              </a: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9E1D3B9C-E6D9-4669-85D8-AF2BE3AC76AB}"/>
              </a:ext>
            </a:extLst>
          </p:cNvPr>
          <p:cNvGrpSpPr/>
          <p:nvPr/>
        </p:nvGrpSpPr>
        <p:grpSpPr>
          <a:xfrm>
            <a:off x="2423906" y="4727281"/>
            <a:ext cx="3900695" cy="1063919"/>
            <a:chOff x="2423906" y="4727281"/>
            <a:chExt cx="3900695" cy="1063919"/>
          </a:xfrm>
        </p:grpSpPr>
        <p:sp>
          <p:nvSpPr>
            <p:cNvPr id="29" name="Oval 28"/>
            <p:cNvSpPr>
              <a:spLocks noChangeAspect="1"/>
            </p:cNvSpPr>
            <p:nvPr/>
          </p:nvSpPr>
          <p:spPr>
            <a:xfrm>
              <a:off x="2500802" y="5372043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423906" y="5471112"/>
              <a:ext cx="308098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a</a:t>
              </a:r>
            </a:p>
          </p:txBody>
        </p:sp>
        <p:sp>
          <p:nvSpPr>
            <p:cNvPr id="31" name="Oval 30"/>
            <p:cNvSpPr>
              <a:spLocks noChangeAspect="1"/>
            </p:cNvSpPr>
            <p:nvPr/>
          </p:nvSpPr>
          <p:spPr>
            <a:xfrm>
              <a:off x="3414914" y="5372043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2" name="Oval 31"/>
            <p:cNvSpPr>
              <a:spLocks noChangeAspect="1"/>
            </p:cNvSpPr>
            <p:nvPr/>
          </p:nvSpPr>
          <p:spPr>
            <a:xfrm>
              <a:off x="4345248" y="5372043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128692" y="5471112"/>
              <a:ext cx="667623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b</a:t>
              </a:r>
            </a:p>
          </p:txBody>
        </p:sp>
        <p:cxnSp>
          <p:nvCxnSpPr>
            <p:cNvPr id="36" name="Straight Arrow Connector 35"/>
            <p:cNvCxnSpPr/>
            <p:nvPr/>
          </p:nvCxnSpPr>
          <p:spPr>
            <a:xfrm flipV="1">
              <a:off x="3506354" y="5416069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 flipV="1">
              <a:off x="2592242" y="5416069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 flipV="1">
              <a:off x="4411918" y="4772801"/>
              <a:ext cx="1407322" cy="40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Oval 41"/>
            <p:cNvSpPr>
              <a:spLocks noChangeAspect="1"/>
            </p:cNvSpPr>
            <p:nvPr/>
          </p:nvSpPr>
          <p:spPr>
            <a:xfrm>
              <a:off x="5810496" y="4727281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377379" y="4816318"/>
              <a:ext cx="947222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f</a:t>
              </a:r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 flipV="1">
              <a:off x="4411918" y="5408004"/>
              <a:ext cx="1407322" cy="40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Oval 45"/>
            <p:cNvSpPr>
              <a:spLocks noChangeAspect="1"/>
            </p:cNvSpPr>
            <p:nvPr/>
          </p:nvSpPr>
          <p:spPr>
            <a:xfrm>
              <a:off x="5810496" y="5362484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377379" y="5471112"/>
              <a:ext cx="947222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d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071077" y="5471112"/>
              <a:ext cx="667623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c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918677" y="4816318"/>
              <a:ext cx="947222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e</a:t>
              </a:r>
            </a:p>
          </p:txBody>
        </p:sp>
        <p:sp>
          <p:nvSpPr>
            <p:cNvPr id="35" name="Oval 34"/>
            <p:cNvSpPr>
              <a:spLocks noChangeAspect="1"/>
            </p:cNvSpPr>
            <p:nvPr/>
          </p:nvSpPr>
          <p:spPr>
            <a:xfrm>
              <a:off x="4329715" y="4727281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cxnSp>
          <p:nvCxnSpPr>
            <p:cNvPr id="70" name="Connector: Elbow 69">
              <a:extLst>
                <a:ext uri="{FF2B5EF4-FFF2-40B4-BE49-F238E27FC236}">
                  <a16:creationId xmlns:a16="http://schemas.microsoft.com/office/drawing/2014/main" id="{92FB23BB-475D-4470-BB27-3AF0487EC993}"/>
                </a:ext>
              </a:extLst>
            </p:cNvPr>
            <p:cNvCxnSpPr>
              <a:stCxn id="31" idx="0"/>
              <a:endCxn id="35" idx="2"/>
            </p:cNvCxnSpPr>
            <p:nvPr/>
          </p:nvCxnSpPr>
          <p:spPr bwMode="auto">
            <a:xfrm rot="5400000" flipH="1" flipV="1">
              <a:off x="3595653" y="4637982"/>
              <a:ext cx="599042" cy="869081"/>
            </a:xfrm>
            <a:prstGeom prst="bentConnector2">
              <a:avLst/>
            </a:prstGeom>
            <a:noFill/>
            <a:ln w="127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831679557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 Example: Two consecutive </a:t>
            </a:r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s</a:t>
            </a:r>
          </a:p>
        </p:txBody>
      </p:sp>
      <p:sp>
        <p:nvSpPr>
          <p:cNvPr id="491523" name="Text Box 3"/>
          <p:cNvSpPr txBox="1">
            <a:spLocks noChangeArrowheads="1"/>
          </p:cNvSpPr>
          <p:nvPr/>
        </p:nvSpPr>
        <p:spPr bwMode="auto">
          <a:xfrm>
            <a:off x="1752600" y="1676401"/>
            <a:ext cx="3276600" cy="2086725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dirty="0">
                <a:solidFill>
                  <a:srgbClr val="4A00FF"/>
                </a:solidFill>
                <a:latin typeface="Menlo-Regular"/>
              </a:rPr>
              <a:t>fork2</a:t>
            </a:r>
            <a:r>
              <a:rPr lang="en-US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pPr algn="l"/>
            <a:r>
              <a:rPr lang="ro-RO" dirty="0">
                <a:solidFill>
                  <a:srgbClr val="000000"/>
                </a:solidFill>
                <a:latin typeface="Menlo-Regular"/>
              </a:rPr>
              <a:t>    printf(</a:t>
            </a:r>
            <a:r>
              <a:rPr lang="ro-RO" dirty="0">
                <a:solidFill>
                  <a:srgbClr val="9D206F"/>
                </a:solidFill>
                <a:latin typeface="Menlo-Regular"/>
              </a:rPr>
              <a:t>"L0\n"</a:t>
            </a:r>
            <a:r>
              <a:rPr lang="ro-RO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da-DK" dirty="0">
                <a:solidFill>
                  <a:srgbClr val="000000"/>
                </a:solidFill>
                <a:latin typeface="Menlo-Regular"/>
              </a:rPr>
              <a:t>    fork();</a:t>
            </a:r>
          </a:p>
          <a:p>
            <a:pPr algn="l"/>
            <a:r>
              <a:rPr lang="ro-RO" dirty="0">
                <a:solidFill>
                  <a:srgbClr val="000000"/>
                </a:solidFill>
                <a:latin typeface="Menlo-Regular"/>
              </a:rPr>
              <a:t>    printf(</a:t>
            </a:r>
            <a:r>
              <a:rPr lang="ro-RO" dirty="0">
                <a:solidFill>
                  <a:srgbClr val="9D206F"/>
                </a:solidFill>
                <a:latin typeface="Menlo-Regular"/>
              </a:rPr>
              <a:t>"L1\n"</a:t>
            </a:r>
            <a:r>
              <a:rPr lang="ro-RO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da-DK" dirty="0">
                <a:solidFill>
                  <a:srgbClr val="000000"/>
                </a:solidFill>
                <a:latin typeface="Menlo-Regular"/>
              </a:rPr>
              <a:t>    fork();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dirty="0">
                <a:solidFill>
                  <a:srgbClr val="9D206F"/>
                </a:solidFill>
                <a:latin typeface="Menlo-Regular"/>
              </a:rPr>
              <a:t>"Bye\n"</a:t>
            </a:r>
            <a:r>
              <a:rPr lang="en-US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114524" y="1295400"/>
            <a:ext cx="4639076" cy="2648534"/>
            <a:chOff x="3590524" y="1295400"/>
            <a:chExt cx="4639076" cy="2648534"/>
          </a:xfrm>
        </p:grpSpPr>
        <p:sp>
          <p:nvSpPr>
            <p:cNvPr id="64" name="Oval 63"/>
            <p:cNvSpPr>
              <a:spLocks noChangeAspect="1"/>
            </p:cNvSpPr>
            <p:nvPr/>
          </p:nvSpPr>
          <p:spPr>
            <a:xfrm>
              <a:off x="3975997" y="35864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590524" y="3623846"/>
              <a:ext cx="925253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 err="1">
                  <a:latin typeface="Courier New"/>
                  <a:cs typeface="Courier New"/>
                </a:rPr>
                <a:t>printf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66" name="Oval 65"/>
            <p:cNvSpPr>
              <a:spLocks noChangeAspect="1"/>
            </p:cNvSpPr>
            <p:nvPr/>
          </p:nvSpPr>
          <p:spPr>
            <a:xfrm>
              <a:off x="5829909" y="35737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>
              <a:spLocks noChangeAspect="1"/>
            </p:cNvSpPr>
            <p:nvPr/>
          </p:nvSpPr>
          <p:spPr>
            <a:xfrm>
              <a:off x="6760243" y="357717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5380533" y="3611146"/>
              <a:ext cx="950256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err="1">
                  <a:latin typeface="Courier New"/>
                  <a:cs typeface="Courier New"/>
                </a:rPr>
                <a:t>printf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cxnSp>
          <p:nvCxnSpPr>
            <p:cNvPr id="70" name="Elbow Connector 35"/>
            <p:cNvCxnSpPr/>
            <p:nvPr/>
          </p:nvCxnSpPr>
          <p:spPr>
            <a:xfrm rot="5400000" flipH="1" flipV="1">
              <a:off x="6930020" y="2847984"/>
              <a:ext cx="640392" cy="885933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Oval 70"/>
            <p:cNvSpPr>
              <a:spLocks noChangeAspect="1"/>
            </p:cNvSpPr>
            <p:nvPr/>
          </p:nvSpPr>
          <p:spPr>
            <a:xfrm>
              <a:off x="7708999" y="291232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2" name="Straight Arrow Connector 71"/>
            <p:cNvCxnSpPr/>
            <p:nvPr/>
          </p:nvCxnSpPr>
          <p:spPr>
            <a:xfrm flipV="1">
              <a:off x="5921349" y="3616121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/>
            <p:nvPr/>
          </p:nvCxnSpPr>
          <p:spPr>
            <a:xfrm flipV="1">
              <a:off x="4067437" y="3625433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TextBox 73"/>
            <p:cNvSpPr txBox="1"/>
            <p:nvPr/>
          </p:nvSpPr>
          <p:spPr>
            <a:xfrm>
              <a:off x="6330888" y="3611146"/>
              <a:ext cx="947222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fork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7282378" y="2895600"/>
              <a:ext cx="947222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err="1">
                  <a:latin typeface="Courier New"/>
                  <a:cs typeface="Courier New"/>
                </a:rPr>
                <a:t>printf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cxnSp>
          <p:nvCxnSpPr>
            <p:cNvPr id="76" name="Straight Arrow Connector 75"/>
            <p:cNvCxnSpPr/>
            <p:nvPr/>
          </p:nvCxnSpPr>
          <p:spPr>
            <a:xfrm flipV="1">
              <a:off x="6845963" y="3609345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Oval 78"/>
            <p:cNvSpPr>
              <a:spLocks noChangeAspect="1"/>
            </p:cNvSpPr>
            <p:nvPr/>
          </p:nvSpPr>
          <p:spPr>
            <a:xfrm>
              <a:off x="7684857" y="3557275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7252710" y="3611146"/>
              <a:ext cx="947222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err="1">
                  <a:latin typeface="Courier New"/>
                  <a:cs typeface="Courier New"/>
                </a:rPr>
                <a:t>printf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82" name="Oval 81"/>
            <p:cNvSpPr>
              <a:spLocks noChangeAspect="1"/>
            </p:cNvSpPr>
            <p:nvPr/>
          </p:nvSpPr>
          <p:spPr>
            <a:xfrm>
              <a:off x="4902809" y="35864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4517381" y="3623846"/>
              <a:ext cx="866036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fork</a:t>
              </a:r>
            </a:p>
          </p:txBody>
        </p:sp>
        <p:cxnSp>
          <p:nvCxnSpPr>
            <p:cNvPr id="84" name="Straight Arrow Connector 83"/>
            <p:cNvCxnSpPr/>
            <p:nvPr/>
          </p:nvCxnSpPr>
          <p:spPr>
            <a:xfrm flipV="1">
              <a:off x="4994249" y="3618657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Elbow Connector 35"/>
            <p:cNvCxnSpPr>
              <a:endCxn id="86" idx="2"/>
            </p:cNvCxnSpPr>
            <p:nvPr/>
          </p:nvCxnSpPr>
          <p:spPr>
            <a:xfrm rot="5400000" flipH="1" flipV="1">
              <a:off x="4758963" y="2515545"/>
              <a:ext cx="1262381" cy="879511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Oval 85"/>
            <p:cNvSpPr>
              <a:spLocks noChangeAspect="1"/>
            </p:cNvSpPr>
            <p:nvPr/>
          </p:nvSpPr>
          <p:spPr>
            <a:xfrm>
              <a:off x="5829909" y="22783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>
              <a:spLocks noChangeAspect="1"/>
            </p:cNvSpPr>
            <p:nvPr/>
          </p:nvSpPr>
          <p:spPr>
            <a:xfrm>
              <a:off x="6760243" y="228177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5342998" y="2286000"/>
              <a:ext cx="1017034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err="1">
                  <a:latin typeface="Courier New"/>
                  <a:cs typeface="Courier New"/>
                </a:rPr>
                <a:t>printf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cxnSp>
          <p:nvCxnSpPr>
            <p:cNvPr id="90" name="Elbow Connector 35"/>
            <p:cNvCxnSpPr/>
            <p:nvPr/>
          </p:nvCxnSpPr>
          <p:spPr>
            <a:xfrm rot="5400000" flipH="1" flipV="1">
              <a:off x="6940937" y="1533754"/>
              <a:ext cx="640396" cy="864095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Oval 90"/>
            <p:cNvSpPr>
              <a:spLocks noChangeAspect="1"/>
            </p:cNvSpPr>
            <p:nvPr/>
          </p:nvSpPr>
          <p:spPr>
            <a:xfrm>
              <a:off x="7708999" y="1587182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2" name="Straight Arrow Connector 91"/>
            <p:cNvCxnSpPr/>
            <p:nvPr/>
          </p:nvCxnSpPr>
          <p:spPr>
            <a:xfrm flipV="1">
              <a:off x="5921349" y="2320721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TextBox 92"/>
            <p:cNvSpPr txBox="1"/>
            <p:nvPr/>
          </p:nvSpPr>
          <p:spPr>
            <a:xfrm>
              <a:off x="6330888" y="2315746"/>
              <a:ext cx="947222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fork</a:t>
              </a: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7282378" y="1636712"/>
              <a:ext cx="947222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err="1">
                  <a:latin typeface="Courier New"/>
                  <a:cs typeface="Courier New"/>
                </a:rPr>
                <a:t>printf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cxnSp>
          <p:nvCxnSpPr>
            <p:cNvPr id="95" name="Straight Arrow Connector 94"/>
            <p:cNvCxnSpPr/>
            <p:nvPr/>
          </p:nvCxnSpPr>
          <p:spPr>
            <a:xfrm flipV="1">
              <a:off x="6845963" y="2313945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Oval 97"/>
            <p:cNvSpPr>
              <a:spLocks noChangeAspect="1"/>
            </p:cNvSpPr>
            <p:nvPr/>
          </p:nvSpPr>
          <p:spPr>
            <a:xfrm>
              <a:off x="7684857" y="2261875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7252710" y="2315746"/>
              <a:ext cx="947222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err="1">
                  <a:latin typeface="Courier New"/>
                  <a:cs typeface="Courier New"/>
                </a:rPr>
                <a:t>printf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102" name="Text Box 407"/>
            <p:cNvSpPr txBox="1">
              <a:spLocks noChangeArrowheads="1"/>
            </p:cNvSpPr>
            <p:nvPr/>
          </p:nvSpPr>
          <p:spPr bwMode="auto">
            <a:xfrm>
              <a:off x="7378244" y="1295400"/>
              <a:ext cx="795337" cy="3200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  <a:latin typeface="Courier New" charset="0"/>
                </a:rPr>
                <a:t>Bye</a:t>
              </a: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3843494" y="3319046"/>
              <a:ext cx="431528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  <a:latin typeface="Courier New"/>
                  <a:cs typeface="Courier New"/>
                </a:rPr>
                <a:t>L0</a:t>
              </a: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7498818" y="2590800"/>
              <a:ext cx="554959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5672294" y="3286511"/>
              <a:ext cx="431528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  <a:latin typeface="Courier New"/>
                  <a:cs typeface="Courier New"/>
                </a:rPr>
                <a:t>L1</a:t>
              </a: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5672294" y="1981200"/>
              <a:ext cx="431528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  <a:latin typeface="Courier New"/>
                  <a:cs typeface="Courier New"/>
                </a:rPr>
                <a:t>L1</a:t>
              </a: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7474671" y="3242846"/>
              <a:ext cx="554959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  <p:sp>
          <p:nvSpPr>
            <p:cNvPr id="118" name="Text Box 407"/>
            <p:cNvSpPr txBox="1">
              <a:spLocks noChangeArrowheads="1"/>
            </p:cNvSpPr>
            <p:nvPr/>
          </p:nvSpPr>
          <p:spPr bwMode="auto">
            <a:xfrm>
              <a:off x="7322721" y="1947446"/>
              <a:ext cx="795337" cy="3200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  <a:latin typeface="Courier New" charset="0"/>
                </a:rPr>
                <a:t>Bye</a:t>
              </a: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5275703" y="4267201"/>
            <a:ext cx="1729768" cy="20867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Feasible output: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L0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8083171" y="4267201"/>
            <a:ext cx="1880195" cy="20867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Infeasible output: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L0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</p:txBody>
      </p:sp>
    </p:spTree>
    <p:extLst>
      <p:ext uri="{BB962C8B-B14F-4D97-AF65-F5344CB8AC3E}">
        <p14:creationId xmlns:p14="http://schemas.microsoft.com/office/powerpoint/2010/main" val="10554692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2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 Example: Nested </a:t>
            </a:r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s in parent</a:t>
            </a:r>
          </a:p>
        </p:txBody>
      </p:sp>
      <p:sp>
        <p:nvSpPr>
          <p:cNvPr id="58" name="Text Box 3"/>
          <p:cNvSpPr txBox="1">
            <a:spLocks noChangeArrowheads="1"/>
          </p:cNvSpPr>
          <p:nvPr/>
        </p:nvSpPr>
        <p:spPr bwMode="auto">
          <a:xfrm>
            <a:off x="1676400" y="1447800"/>
            <a:ext cx="3810000" cy="2834622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dirty="0">
                <a:solidFill>
                  <a:srgbClr val="4A00FF"/>
                </a:solidFill>
                <a:latin typeface="Menlo-Regular"/>
              </a:rPr>
              <a:t>fork4</a:t>
            </a:r>
            <a:r>
              <a:rPr lang="en-US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pPr algn="l"/>
            <a:r>
              <a:rPr lang="ro-RO" dirty="0">
                <a:solidFill>
                  <a:srgbClr val="000000"/>
                </a:solidFill>
                <a:latin typeface="Menlo-Regular"/>
              </a:rPr>
              <a:t>    printf(</a:t>
            </a:r>
            <a:r>
              <a:rPr lang="ro-RO" dirty="0">
                <a:solidFill>
                  <a:srgbClr val="9D206F"/>
                </a:solidFill>
                <a:latin typeface="Menlo-Regular"/>
              </a:rPr>
              <a:t>"L0\n"</a:t>
            </a:r>
            <a:r>
              <a:rPr lang="ro-RO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dirty="0">
                <a:solidFill>
                  <a:srgbClr val="000000"/>
                </a:solidFill>
                <a:latin typeface="Menlo-Regular"/>
              </a:rPr>
              <a:t> (fork() != 0) {</a:t>
            </a:r>
          </a:p>
          <a:p>
            <a:pPr algn="l"/>
            <a:r>
              <a:rPr lang="ro-RO" dirty="0">
                <a:solidFill>
                  <a:srgbClr val="000000"/>
                </a:solidFill>
                <a:latin typeface="Menlo-Regular"/>
              </a:rPr>
              <a:t>        printf(</a:t>
            </a:r>
            <a:r>
              <a:rPr lang="ro-RO" dirty="0">
                <a:solidFill>
                  <a:srgbClr val="9D206F"/>
                </a:solidFill>
                <a:latin typeface="Menlo-Regular"/>
              </a:rPr>
              <a:t>"L1\n"</a:t>
            </a:r>
            <a:r>
              <a:rPr lang="ro-RO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dirty="0">
                <a:solidFill>
                  <a:srgbClr val="000000"/>
                </a:solidFill>
                <a:latin typeface="Menlo-Regular"/>
              </a:rPr>
              <a:t> (fork() != 0) {</a:t>
            </a:r>
          </a:p>
          <a:p>
            <a:pPr algn="l"/>
            <a:r>
              <a:rPr lang="ro-RO" dirty="0">
                <a:solidFill>
                  <a:srgbClr val="000000"/>
                </a:solidFill>
                <a:latin typeface="Menlo-Regular"/>
              </a:rPr>
              <a:t>            printf(</a:t>
            </a:r>
            <a:r>
              <a:rPr lang="ro-RO" dirty="0">
                <a:solidFill>
                  <a:srgbClr val="9D206F"/>
                </a:solidFill>
                <a:latin typeface="Menlo-Regular"/>
              </a:rPr>
              <a:t>"L2\n"</a:t>
            </a:r>
            <a:r>
              <a:rPr lang="ro-RO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Menlo-Regular"/>
              </a:rPr>
              <a:t>       </a:t>
            </a:r>
            <a:r>
              <a:rPr lang="ro-RO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pPr algn="l"/>
            <a:r>
              <a:rPr lang="ro-RO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dirty="0">
                <a:solidFill>
                  <a:srgbClr val="9D206F"/>
                </a:solidFill>
                <a:latin typeface="Menlo-Regular"/>
              </a:rPr>
              <a:t>"Bye\n"</a:t>
            </a:r>
            <a:r>
              <a:rPr lang="en-US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grpSp>
        <p:nvGrpSpPr>
          <p:cNvPr id="2" name="Group 1"/>
          <p:cNvGrpSpPr>
            <a:grpSpLocks noChangeAspect="1"/>
          </p:cNvGrpSpPr>
          <p:nvPr/>
        </p:nvGrpSpPr>
        <p:grpSpPr>
          <a:xfrm>
            <a:off x="5614220" y="2068201"/>
            <a:ext cx="4863280" cy="1196638"/>
            <a:chOff x="2767651" y="4328459"/>
            <a:chExt cx="5721506" cy="1407815"/>
          </a:xfrm>
        </p:grpSpPr>
        <p:sp>
          <p:nvSpPr>
            <p:cNvPr id="28" name="Oval 27"/>
            <p:cNvSpPr>
              <a:spLocks noChangeAspect="1"/>
            </p:cNvSpPr>
            <p:nvPr/>
          </p:nvSpPr>
          <p:spPr>
            <a:xfrm>
              <a:off x="3206476" y="53390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767651" y="5376446"/>
              <a:ext cx="1031957" cy="359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sp>
          <p:nvSpPr>
            <p:cNvPr id="30" name="Oval 29"/>
            <p:cNvSpPr>
              <a:spLocks noChangeAspect="1"/>
            </p:cNvSpPr>
            <p:nvPr/>
          </p:nvSpPr>
          <p:spPr>
            <a:xfrm>
              <a:off x="5060388" y="53263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31" name="Oval 30"/>
            <p:cNvSpPr>
              <a:spLocks noChangeAspect="1"/>
            </p:cNvSpPr>
            <p:nvPr/>
          </p:nvSpPr>
          <p:spPr>
            <a:xfrm>
              <a:off x="5990722" y="532977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611011" y="5363746"/>
              <a:ext cx="1084145" cy="3598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cxnSp>
          <p:nvCxnSpPr>
            <p:cNvPr id="33" name="Elbow Connector 35"/>
            <p:cNvCxnSpPr/>
            <p:nvPr/>
          </p:nvCxnSpPr>
          <p:spPr>
            <a:xfrm rot="5400000" flipH="1" flipV="1">
              <a:off x="6160499" y="4600584"/>
              <a:ext cx="640392" cy="885933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Oval 33"/>
            <p:cNvSpPr>
              <a:spLocks noChangeAspect="1"/>
            </p:cNvSpPr>
            <p:nvPr/>
          </p:nvSpPr>
          <p:spPr>
            <a:xfrm>
              <a:off x="6939478" y="466492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cxnSp>
          <p:nvCxnSpPr>
            <p:cNvPr id="35" name="Straight Arrow Connector 34"/>
            <p:cNvCxnSpPr/>
            <p:nvPr/>
          </p:nvCxnSpPr>
          <p:spPr>
            <a:xfrm flipV="1">
              <a:off x="5151828" y="5368721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flipV="1">
              <a:off x="3297916" y="5378033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5561368" y="5363746"/>
              <a:ext cx="947222" cy="3598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ourier New"/>
                  <a:cs typeface="Courier New"/>
                </a:rPr>
                <a:t>fork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512857" y="4648200"/>
              <a:ext cx="1128428" cy="3598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 flipV="1">
              <a:off x="6076442" y="5361945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Oval 39"/>
            <p:cNvSpPr>
              <a:spLocks noChangeAspect="1"/>
            </p:cNvSpPr>
            <p:nvPr/>
          </p:nvSpPr>
          <p:spPr>
            <a:xfrm>
              <a:off x="6915336" y="5309875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435216" y="5363746"/>
              <a:ext cx="1192488" cy="3598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sp>
          <p:nvSpPr>
            <p:cNvPr id="42" name="Oval 41"/>
            <p:cNvSpPr>
              <a:spLocks noChangeAspect="1"/>
            </p:cNvSpPr>
            <p:nvPr/>
          </p:nvSpPr>
          <p:spPr>
            <a:xfrm>
              <a:off x="4133288" y="53390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847065" y="5376446"/>
              <a:ext cx="763947" cy="3598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ourier New"/>
                  <a:cs typeface="Courier New"/>
                </a:rPr>
                <a:t>fork</a:t>
              </a:r>
            </a:p>
          </p:txBody>
        </p:sp>
        <p:cxnSp>
          <p:nvCxnSpPr>
            <p:cNvPr id="44" name="Straight Arrow Connector 43"/>
            <p:cNvCxnSpPr/>
            <p:nvPr/>
          </p:nvCxnSpPr>
          <p:spPr>
            <a:xfrm flipV="1">
              <a:off x="4224728" y="5371257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Elbow Connector 35"/>
            <p:cNvCxnSpPr>
              <a:stCxn id="43" idx="0"/>
            </p:cNvCxnSpPr>
            <p:nvPr/>
          </p:nvCxnSpPr>
          <p:spPr>
            <a:xfrm rot="5400000" flipH="1" flipV="1">
              <a:off x="4307403" y="4620228"/>
              <a:ext cx="677854" cy="834582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Oval 45"/>
            <p:cNvSpPr>
              <a:spLocks noChangeAspect="1"/>
            </p:cNvSpPr>
            <p:nvPr/>
          </p:nvSpPr>
          <p:spPr>
            <a:xfrm>
              <a:off x="5060388" y="46278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468832" y="4622800"/>
              <a:ext cx="1226325" cy="3598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3045327" y="4994355"/>
              <a:ext cx="488821" cy="359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L0</a:t>
              </a: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6694473" y="4328459"/>
              <a:ext cx="624606" cy="359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4874128" y="4994355"/>
              <a:ext cx="488821" cy="359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L1</a:t>
              </a: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4806235" y="4328459"/>
              <a:ext cx="624606" cy="359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6738218" y="4994355"/>
              <a:ext cx="488821" cy="359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L2</a:t>
              </a:r>
            </a:p>
          </p:txBody>
        </p:sp>
        <p:cxnSp>
          <p:nvCxnSpPr>
            <p:cNvPr id="86" name="Straight Arrow Connector 85"/>
            <p:cNvCxnSpPr/>
            <p:nvPr/>
          </p:nvCxnSpPr>
          <p:spPr>
            <a:xfrm flipV="1">
              <a:off x="7009706" y="5346700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Oval 86"/>
            <p:cNvSpPr>
              <a:spLocks noChangeAspect="1"/>
            </p:cNvSpPr>
            <p:nvPr/>
          </p:nvSpPr>
          <p:spPr>
            <a:xfrm>
              <a:off x="7848600" y="5289981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7430411" y="5350088"/>
              <a:ext cx="1058746" cy="3598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7627738" y="4994355"/>
              <a:ext cx="624606" cy="359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</p:grpSp>
      <p:sp>
        <p:nvSpPr>
          <p:cNvPr id="90" name="TextBox 89"/>
          <p:cNvSpPr txBox="1"/>
          <p:nvPr/>
        </p:nvSpPr>
        <p:spPr>
          <a:xfrm>
            <a:off x="5885303" y="4089400"/>
            <a:ext cx="1729768" cy="1837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Feasible output: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L0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L2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8413371" y="4089400"/>
            <a:ext cx="1880195" cy="1837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Infeasible output: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L0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L2</a:t>
            </a:r>
          </a:p>
        </p:txBody>
      </p:sp>
    </p:spTree>
    <p:extLst>
      <p:ext uri="{BB962C8B-B14F-4D97-AF65-F5344CB8AC3E}">
        <p14:creationId xmlns:p14="http://schemas.microsoft.com/office/powerpoint/2010/main" val="2613037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/>
      <p:bldP spid="9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 Example: Nested </a:t>
            </a:r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s in children</a:t>
            </a: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1676400" y="1447800"/>
            <a:ext cx="3813048" cy="2834622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dirty="0">
                <a:solidFill>
                  <a:srgbClr val="4A00FF"/>
                </a:solidFill>
                <a:latin typeface="Menlo-Regular"/>
              </a:rPr>
              <a:t>fork5</a:t>
            </a:r>
            <a:r>
              <a:rPr lang="en-US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pPr algn="l"/>
            <a:r>
              <a:rPr lang="ro-RO" dirty="0">
                <a:solidFill>
                  <a:srgbClr val="000000"/>
                </a:solidFill>
                <a:latin typeface="Menlo-Regular"/>
              </a:rPr>
              <a:t>    printf(</a:t>
            </a:r>
            <a:r>
              <a:rPr lang="ro-RO" dirty="0">
                <a:solidFill>
                  <a:srgbClr val="9D206F"/>
                </a:solidFill>
                <a:latin typeface="Menlo-Regular"/>
              </a:rPr>
              <a:t>"L0\n"</a:t>
            </a:r>
            <a:r>
              <a:rPr lang="ro-RO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dirty="0">
                <a:solidFill>
                  <a:srgbClr val="000000"/>
                </a:solidFill>
                <a:latin typeface="Menlo-Regular"/>
              </a:rPr>
              <a:t> (fork() == 0) {</a:t>
            </a:r>
          </a:p>
          <a:p>
            <a:pPr algn="l"/>
            <a:r>
              <a:rPr lang="ro-RO" dirty="0">
                <a:solidFill>
                  <a:srgbClr val="000000"/>
                </a:solidFill>
                <a:latin typeface="Menlo-Regular"/>
              </a:rPr>
              <a:t>        printf(</a:t>
            </a:r>
            <a:r>
              <a:rPr lang="ro-RO" dirty="0">
                <a:solidFill>
                  <a:srgbClr val="9D206F"/>
                </a:solidFill>
                <a:latin typeface="Menlo-Regular"/>
              </a:rPr>
              <a:t>"L1\n"</a:t>
            </a:r>
            <a:r>
              <a:rPr lang="ro-RO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dirty="0">
                <a:solidFill>
                  <a:srgbClr val="000000"/>
                </a:solidFill>
                <a:latin typeface="Menlo-Regular"/>
              </a:rPr>
              <a:t> (fork() == 0) {</a:t>
            </a:r>
          </a:p>
          <a:p>
            <a:pPr algn="l"/>
            <a:r>
              <a:rPr lang="ro-RO" dirty="0">
                <a:solidFill>
                  <a:srgbClr val="000000"/>
                </a:solidFill>
                <a:latin typeface="Menlo-Regular"/>
              </a:rPr>
              <a:t>            printf(</a:t>
            </a:r>
            <a:r>
              <a:rPr lang="ro-RO" dirty="0">
                <a:solidFill>
                  <a:srgbClr val="9D206F"/>
                </a:solidFill>
                <a:latin typeface="Menlo-Regular"/>
              </a:rPr>
              <a:t>"L2\n"</a:t>
            </a:r>
            <a:r>
              <a:rPr lang="ro-RO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ro-RO" dirty="0">
                <a:solidFill>
                  <a:srgbClr val="000000"/>
                </a:solidFill>
                <a:latin typeface="Menlo-Regular"/>
              </a:rPr>
              <a:t>        }</a:t>
            </a:r>
          </a:p>
          <a:p>
            <a:pPr algn="l"/>
            <a:r>
              <a:rPr lang="ro-RO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dirty="0">
                <a:solidFill>
                  <a:srgbClr val="9D206F"/>
                </a:solidFill>
                <a:latin typeface="Menlo-Regular"/>
              </a:rPr>
              <a:t>"Bye\n"</a:t>
            </a:r>
            <a:r>
              <a:rPr lang="en-US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5624732" y="1509932"/>
            <a:ext cx="4863280" cy="1765074"/>
            <a:chOff x="4153720" y="1487067"/>
            <a:chExt cx="4863280" cy="1765074"/>
          </a:xfrm>
        </p:grpSpPr>
        <p:sp>
          <p:nvSpPr>
            <p:cNvPr id="49" name="Oval 48"/>
            <p:cNvSpPr>
              <a:spLocks noChangeAspect="1"/>
            </p:cNvSpPr>
            <p:nvPr/>
          </p:nvSpPr>
          <p:spPr>
            <a:xfrm>
              <a:off x="4526721" y="2914534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153720" y="2946288"/>
              <a:ext cx="877163" cy="3058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sp>
          <p:nvSpPr>
            <p:cNvPr id="51" name="Oval 50"/>
            <p:cNvSpPr>
              <a:spLocks noChangeAspect="1"/>
            </p:cNvSpPr>
            <p:nvPr/>
          </p:nvSpPr>
          <p:spPr>
            <a:xfrm>
              <a:off x="6102546" y="2903739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52" name="Oval 51"/>
            <p:cNvSpPr>
              <a:spLocks noChangeAspect="1"/>
            </p:cNvSpPr>
            <p:nvPr/>
          </p:nvSpPr>
          <p:spPr>
            <a:xfrm>
              <a:off x="6893330" y="2335164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720576" y="2935493"/>
              <a:ext cx="921523" cy="305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cxnSp>
          <p:nvCxnSpPr>
            <p:cNvPr id="54" name="Elbow Connector 35"/>
            <p:cNvCxnSpPr/>
            <p:nvPr/>
          </p:nvCxnSpPr>
          <p:spPr>
            <a:xfrm rot="5400000" flipH="1" flipV="1">
              <a:off x="7037642" y="1715351"/>
              <a:ext cx="544331" cy="753043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Oval 54"/>
            <p:cNvSpPr>
              <a:spLocks noChangeAspect="1"/>
            </p:cNvSpPr>
            <p:nvPr/>
          </p:nvSpPr>
          <p:spPr>
            <a:xfrm>
              <a:off x="7699773" y="1770045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cxnSp>
          <p:nvCxnSpPr>
            <p:cNvPr id="56" name="Straight Arrow Connector 55"/>
            <p:cNvCxnSpPr/>
            <p:nvPr/>
          </p:nvCxnSpPr>
          <p:spPr>
            <a:xfrm flipV="1">
              <a:off x="6180270" y="2368266"/>
              <a:ext cx="713060" cy="288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>
            <a:xfrm flipV="1">
              <a:off x="4604445" y="2947637"/>
              <a:ext cx="713060" cy="288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/>
            <p:cNvSpPr txBox="1"/>
            <p:nvPr/>
          </p:nvSpPr>
          <p:spPr>
            <a:xfrm>
              <a:off x="6528379" y="2305691"/>
              <a:ext cx="805139" cy="305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ourier New"/>
                  <a:cs typeface="Courier New"/>
                </a:rPr>
                <a:t>fork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7337145" y="1755826"/>
              <a:ext cx="959164" cy="305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cxnSp>
          <p:nvCxnSpPr>
            <p:cNvPr id="60" name="Straight Arrow Connector 59"/>
            <p:cNvCxnSpPr/>
            <p:nvPr/>
          </p:nvCxnSpPr>
          <p:spPr>
            <a:xfrm flipV="1">
              <a:off x="6966192" y="2362507"/>
              <a:ext cx="713060" cy="288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Oval 60"/>
            <p:cNvSpPr>
              <a:spLocks noChangeAspect="1"/>
            </p:cNvSpPr>
            <p:nvPr/>
          </p:nvSpPr>
          <p:spPr>
            <a:xfrm>
              <a:off x="7679252" y="2318247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7271150" y="2305691"/>
              <a:ext cx="1013615" cy="305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sp>
          <p:nvSpPr>
            <p:cNvPr id="63" name="Oval 62"/>
            <p:cNvSpPr>
              <a:spLocks noChangeAspect="1"/>
            </p:cNvSpPr>
            <p:nvPr/>
          </p:nvSpPr>
          <p:spPr>
            <a:xfrm>
              <a:off x="5314512" y="2914534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071222" y="2946288"/>
              <a:ext cx="649355" cy="305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ourier New"/>
                  <a:cs typeface="Courier New"/>
                </a:rPr>
                <a:t>fork</a:t>
              </a:r>
            </a:p>
          </p:txBody>
        </p:sp>
        <p:cxnSp>
          <p:nvCxnSpPr>
            <p:cNvPr id="65" name="Straight Arrow Connector 64"/>
            <p:cNvCxnSpPr/>
            <p:nvPr/>
          </p:nvCxnSpPr>
          <p:spPr>
            <a:xfrm flipV="1">
              <a:off x="5392235" y="2941877"/>
              <a:ext cx="713060" cy="288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Elbow Connector 35"/>
            <p:cNvCxnSpPr>
              <a:stCxn id="64" idx="0"/>
            </p:cNvCxnSpPr>
            <p:nvPr/>
          </p:nvCxnSpPr>
          <p:spPr>
            <a:xfrm rot="5400000" flipH="1" flipV="1">
              <a:off x="5462510" y="2303504"/>
              <a:ext cx="576175" cy="709395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Oval 66"/>
            <p:cNvSpPr>
              <a:spLocks noChangeAspect="1"/>
            </p:cNvSpPr>
            <p:nvPr/>
          </p:nvSpPr>
          <p:spPr>
            <a:xfrm>
              <a:off x="6102546" y="2310017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688672" y="2305691"/>
              <a:ext cx="864479" cy="5136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4389745" y="2621511"/>
              <a:ext cx="415498" cy="3058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L0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7549228" y="1487067"/>
              <a:ext cx="415498" cy="3058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L2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5886517" y="2621511"/>
              <a:ext cx="530915" cy="3058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5944225" y="2055502"/>
              <a:ext cx="415498" cy="3058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L1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7470994" y="2050056"/>
              <a:ext cx="530915" cy="3058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  <p:cxnSp>
          <p:nvCxnSpPr>
            <p:cNvPr id="74" name="Straight Arrow Connector 73"/>
            <p:cNvCxnSpPr/>
            <p:nvPr/>
          </p:nvCxnSpPr>
          <p:spPr>
            <a:xfrm flipV="1">
              <a:off x="7759467" y="1816191"/>
              <a:ext cx="713060" cy="288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Oval 74"/>
            <p:cNvSpPr>
              <a:spLocks noChangeAspect="1"/>
            </p:cNvSpPr>
            <p:nvPr/>
          </p:nvSpPr>
          <p:spPr>
            <a:xfrm>
              <a:off x="8472527" y="1767980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8117066" y="1755826"/>
              <a:ext cx="899934" cy="305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8284794" y="1487067"/>
              <a:ext cx="530915" cy="3058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</p:grpSp>
      <p:sp>
        <p:nvSpPr>
          <p:cNvPr id="78" name="TextBox 77"/>
          <p:cNvSpPr txBox="1"/>
          <p:nvPr/>
        </p:nvSpPr>
        <p:spPr>
          <a:xfrm>
            <a:off x="5883442" y="4089400"/>
            <a:ext cx="1729768" cy="1837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Feasible output: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L0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L2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8411510" y="4089400"/>
            <a:ext cx="1880195" cy="1837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Infeasible output: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L0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L2</a:t>
            </a:r>
          </a:p>
        </p:txBody>
      </p:sp>
    </p:spTree>
    <p:extLst>
      <p:ext uri="{BB962C8B-B14F-4D97-AF65-F5344CB8AC3E}">
        <p14:creationId xmlns:p14="http://schemas.microsoft.com/office/powerpoint/2010/main" val="29563092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  <p:bldP spid="7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Reaping Child Processes</a:t>
            </a:r>
          </a:p>
        </p:txBody>
      </p:sp>
      <p:sp>
        <p:nvSpPr>
          <p:cNvPr id="4966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</a:t>
            </a:r>
          </a:p>
          <a:p>
            <a:pPr lvl="1"/>
            <a:r>
              <a:rPr lang="en-US" dirty="0"/>
              <a:t>When process terminates, it still consumes resources</a:t>
            </a:r>
          </a:p>
          <a:p>
            <a:pPr lvl="2"/>
            <a:r>
              <a:rPr lang="en-US" dirty="0"/>
              <a:t>Examples: Exit status, various OS tables</a:t>
            </a:r>
          </a:p>
          <a:p>
            <a:pPr lvl="1"/>
            <a:r>
              <a:rPr lang="en-US" dirty="0"/>
              <a:t>Called a “zombie”</a:t>
            </a:r>
          </a:p>
          <a:p>
            <a:pPr lvl="2"/>
            <a:r>
              <a:rPr lang="en-US" dirty="0"/>
              <a:t>Living corpse, half alive and half dead</a:t>
            </a:r>
          </a:p>
          <a:p>
            <a:pPr>
              <a:spcBef>
                <a:spcPts val="600"/>
              </a:spcBef>
            </a:pPr>
            <a:r>
              <a:rPr lang="en-US" dirty="0"/>
              <a:t>Reaping</a:t>
            </a:r>
          </a:p>
          <a:p>
            <a:pPr lvl="1"/>
            <a:r>
              <a:rPr lang="en-US" dirty="0"/>
              <a:t>Performed by parent on terminated child (using </a:t>
            </a:r>
            <a:r>
              <a:rPr lang="en-US" dirty="0">
                <a:latin typeface="Courier New"/>
                <a:cs typeface="Courier New"/>
              </a:rPr>
              <a:t>wait</a:t>
            </a:r>
            <a:r>
              <a:rPr lang="en-US" dirty="0"/>
              <a:t> or </a:t>
            </a:r>
            <a:r>
              <a:rPr lang="en-US" dirty="0" err="1">
                <a:latin typeface="Courier New"/>
                <a:cs typeface="Courier New"/>
              </a:rPr>
              <a:t>waitpid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Parent is given exit status information</a:t>
            </a:r>
          </a:p>
          <a:p>
            <a:pPr lvl="1"/>
            <a:r>
              <a:rPr lang="en-US" dirty="0"/>
              <a:t>Kernel then deletes zombie child process</a:t>
            </a:r>
          </a:p>
          <a:p>
            <a:pPr>
              <a:spcBef>
                <a:spcPts val="600"/>
              </a:spcBef>
            </a:pPr>
            <a:r>
              <a:rPr lang="en-US" dirty="0"/>
              <a:t>What if parent doesn’t reap?</a:t>
            </a:r>
          </a:p>
          <a:p>
            <a:pPr lvl="1"/>
            <a:r>
              <a:rPr lang="en-US" dirty="0"/>
              <a:t>If any parent terminates without reaping a child, then the orphaned child will be reaped by </a:t>
            </a:r>
            <a:r>
              <a:rPr lang="en-US" b="1" dirty="0">
                <a:latin typeface="Courier New" pitchFamily="49" charset="0"/>
              </a:rPr>
              <a:t>init</a:t>
            </a:r>
            <a:r>
              <a:rPr lang="en-US" dirty="0"/>
              <a:t> process (</a:t>
            </a:r>
            <a:r>
              <a:rPr lang="en-US" dirty="0" err="1"/>
              <a:t>pid</a:t>
            </a:r>
            <a:r>
              <a:rPr lang="en-US" dirty="0"/>
              <a:t> == 1)</a:t>
            </a:r>
          </a:p>
          <a:p>
            <a:pPr lvl="1"/>
            <a:r>
              <a:rPr lang="en-US" dirty="0"/>
              <a:t>So, only need explicit reaping in long-running processes</a:t>
            </a:r>
          </a:p>
          <a:p>
            <a:pPr lvl="2"/>
            <a:r>
              <a:rPr lang="en-US" dirty="0"/>
              <a:t>e.g., shells and servers</a:t>
            </a:r>
          </a:p>
        </p:txBody>
      </p:sp>
    </p:spTree>
    <p:extLst>
      <p:ext uri="{BB962C8B-B14F-4D97-AF65-F5344CB8AC3E}">
        <p14:creationId xmlns:p14="http://schemas.microsoft.com/office/powerpoint/2010/main" val="40260795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1676400" y="2438401"/>
            <a:ext cx="4998484" cy="4031873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</a:t>
            </a:r>
            <a:r>
              <a:rPr lang="en-US" altLang="en-US" sz="1600" i="1" dirty="0">
                <a:latin typeface="Courier New" pitchFamily="49" charset="0"/>
              </a:rPr>
              <a:t>./forks 7 &amp;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[1] 6639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Running Parent, PID = 6639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Terminating Child, PID = 6640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</a:t>
            </a:r>
            <a:r>
              <a:rPr lang="en-US" altLang="en-US" sz="1600" i="1" dirty="0" err="1">
                <a:latin typeface="Courier New" pitchFamily="49" charset="0"/>
              </a:rPr>
              <a:t>ps</a:t>
            </a:r>
            <a:endParaRPr lang="en-US" altLang="en-US" sz="1600" i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PID TTY          TIME CMD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6585 ttyp9    00:00:00 bash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6639 ttyp9    00:00:03 forks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6640 ttyp9    00:00:00 forks &lt;defunct&gt;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6641 ttyp9    00:00:00 </a:t>
            </a:r>
            <a:r>
              <a:rPr lang="en-US" altLang="en-US" sz="1600" dirty="0" err="1">
                <a:latin typeface="Courier New" pitchFamily="49" charset="0"/>
              </a:rPr>
              <a:t>ps</a:t>
            </a:r>
            <a:endParaRPr lang="en-US" alt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</a:t>
            </a:r>
            <a:r>
              <a:rPr lang="en-US" altLang="en-US" sz="1600" i="1" dirty="0">
                <a:latin typeface="Courier New" pitchFamily="49" charset="0"/>
              </a:rPr>
              <a:t> kill 6639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[1]    Terminated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</a:t>
            </a:r>
            <a:r>
              <a:rPr lang="en-US" altLang="en-US" sz="1600" i="1" dirty="0" err="1">
                <a:latin typeface="Courier New" pitchFamily="49" charset="0"/>
              </a:rPr>
              <a:t>ps</a:t>
            </a:r>
            <a:endParaRPr lang="en-US" altLang="en-US" sz="1600" i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PID TTY          TIME CMD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6585 ttyp9    00:00:00 bash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6642 ttyp9    00:00:00 </a:t>
            </a:r>
            <a:r>
              <a:rPr lang="en-US" altLang="en-US" sz="1600" dirty="0" err="1">
                <a:latin typeface="Courier New" pitchFamily="49" charset="0"/>
              </a:rPr>
              <a:t>ps</a:t>
            </a:r>
            <a:endParaRPr lang="en-US" altLang="en-US" sz="1600" dirty="0">
              <a:latin typeface="Courier New" pitchFamily="49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Zombie Example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6477000" y="4648200"/>
            <a:ext cx="5029200" cy="1524000"/>
          </a:xfrm>
        </p:spPr>
        <p:txBody>
          <a:bodyPr/>
          <a:lstStyle/>
          <a:p>
            <a:pPr lvl="1" eaLnBrk="1" hangingPunct="1"/>
            <a:r>
              <a:rPr lang="en-US" altLang="en-US" dirty="0" err="1">
                <a:latin typeface="Courier New" pitchFamily="49" charset="0"/>
              </a:rPr>
              <a:t>ps</a:t>
            </a:r>
            <a:r>
              <a:rPr lang="en-US" altLang="en-US" dirty="0"/>
              <a:t> shows child process as “defunct”</a:t>
            </a:r>
          </a:p>
          <a:p>
            <a:pPr lvl="1" eaLnBrk="1" hangingPunct="1"/>
            <a:r>
              <a:rPr lang="en-US" altLang="en-US" dirty="0"/>
              <a:t>Killing parent allows child to be reaped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5492496" y="990601"/>
            <a:ext cx="5404104" cy="3108543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void fork7()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if (fork() == 0) {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/* Child */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</a:t>
            </a:r>
            <a:r>
              <a:rPr lang="en-US" altLang="en-US" sz="1400" dirty="0" err="1">
                <a:latin typeface="Courier New" pitchFamily="49" charset="0"/>
              </a:rPr>
              <a:t>printf</a:t>
            </a:r>
            <a:r>
              <a:rPr lang="en-US" altLang="en-US" sz="1400" dirty="0">
                <a:latin typeface="Courier New" pitchFamily="49" charset="0"/>
              </a:rPr>
              <a:t>("Terminating Child, PID = %d\n",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       </a:t>
            </a:r>
            <a:r>
              <a:rPr lang="en-US" altLang="en-US" sz="1400" dirty="0" err="1">
                <a:latin typeface="Courier New" pitchFamily="49" charset="0"/>
              </a:rPr>
              <a:t>getpid</a:t>
            </a:r>
            <a:r>
              <a:rPr lang="en-US" altLang="en-US" sz="1400" dirty="0">
                <a:latin typeface="Courier New" pitchFamily="49" charset="0"/>
              </a:rPr>
              <a:t>());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exit(0);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} else {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</a:t>
            </a:r>
            <a:r>
              <a:rPr lang="en-US" altLang="en-US" sz="1400" dirty="0" err="1">
                <a:latin typeface="Courier New" pitchFamily="49" charset="0"/>
              </a:rPr>
              <a:t>printf</a:t>
            </a:r>
            <a:r>
              <a:rPr lang="en-US" altLang="en-US" sz="1400" dirty="0">
                <a:latin typeface="Courier New" pitchFamily="49" charset="0"/>
              </a:rPr>
              <a:t>("Running Parent, PID = %d\n",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       </a:t>
            </a:r>
            <a:r>
              <a:rPr lang="en-US" altLang="en-US" sz="1400" dirty="0" err="1">
                <a:latin typeface="Courier New" pitchFamily="49" charset="0"/>
              </a:rPr>
              <a:t>getpid</a:t>
            </a:r>
            <a:r>
              <a:rPr lang="en-US" altLang="en-US" sz="1400" dirty="0">
                <a:latin typeface="Courier New" pitchFamily="49" charset="0"/>
              </a:rPr>
              <a:t>());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while (1)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    ; /* Infinite loop */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}</a:t>
            </a:r>
          </a:p>
        </p:txBody>
      </p:sp>
      <p:cxnSp>
        <p:nvCxnSpPr>
          <p:cNvPr id="3" name="Straight Arrow Connector 2"/>
          <p:cNvCxnSpPr/>
          <p:nvPr/>
        </p:nvCxnSpPr>
        <p:spPr bwMode="auto">
          <a:xfrm flipH="1" flipV="1">
            <a:off x="6248400" y="4648200"/>
            <a:ext cx="685800" cy="228600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  <p:cxnSp>
        <p:nvCxnSpPr>
          <p:cNvPr id="5" name="Straight Arrow Connector 4"/>
          <p:cNvCxnSpPr/>
          <p:nvPr/>
        </p:nvCxnSpPr>
        <p:spPr bwMode="auto">
          <a:xfrm flipH="1">
            <a:off x="5410200" y="5562600"/>
            <a:ext cx="1524000" cy="457200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673352" y="2441448"/>
            <a:ext cx="5001768" cy="4032504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</a:t>
            </a:r>
            <a:r>
              <a:rPr lang="en-US" altLang="en-US" sz="1600" i="1" dirty="0">
                <a:latin typeface="Courier New" pitchFamily="49" charset="0"/>
              </a:rPr>
              <a:t>./forks 8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Terminating Parent, PID = 6675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Running Child, PID = 6676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</a:t>
            </a:r>
            <a:r>
              <a:rPr lang="en-US" altLang="en-US" sz="1600" i="1" dirty="0" err="1">
                <a:latin typeface="Courier New" pitchFamily="49" charset="0"/>
              </a:rPr>
              <a:t>ps</a:t>
            </a:r>
            <a:endParaRPr lang="en-US" altLang="en-US" sz="1600" i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PID TTY          TIME CMD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6585 ttyp9    00:00:00 </a:t>
            </a:r>
            <a:r>
              <a:rPr lang="en-US" altLang="en-US" sz="1600" dirty="0" err="1">
                <a:latin typeface="Courier New" pitchFamily="49" charset="0"/>
              </a:rPr>
              <a:t>tcsh</a:t>
            </a:r>
            <a:endParaRPr lang="en-US" alt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6676 ttyp9    00:00:06 forks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6677 ttyp9    00:00:00 </a:t>
            </a:r>
            <a:r>
              <a:rPr lang="en-US" altLang="en-US" sz="1600" dirty="0" err="1">
                <a:latin typeface="Courier New" pitchFamily="49" charset="0"/>
              </a:rPr>
              <a:t>ps</a:t>
            </a:r>
            <a:endParaRPr lang="en-US" alt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600" i="1" dirty="0" err="1">
                <a:latin typeface="Courier New" pitchFamily="49" charset="0"/>
              </a:rPr>
              <a:t>linux</a:t>
            </a:r>
            <a:r>
              <a:rPr lang="en-US" altLang="en-US" sz="1600" i="1" dirty="0">
                <a:latin typeface="Courier New" pitchFamily="49" charset="0"/>
              </a:rPr>
              <a:t>&gt;</a:t>
            </a:r>
            <a:r>
              <a:rPr lang="en-US" altLang="en-US" sz="1600" dirty="0">
                <a:latin typeface="Courier New" pitchFamily="49" charset="0"/>
              </a:rPr>
              <a:t> kill 6676</a:t>
            </a:r>
          </a:p>
          <a:p>
            <a:pPr algn="l">
              <a:lnSpc>
                <a:spcPct val="100000"/>
              </a:lnSpc>
            </a:pPr>
            <a:r>
              <a:rPr lang="en-US" altLang="en-US" sz="1600" i="1" dirty="0" err="1">
                <a:latin typeface="Courier New" pitchFamily="49" charset="0"/>
              </a:rPr>
              <a:t>linux</a:t>
            </a:r>
            <a:r>
              <a:rPr lang="en-US" altLang="en-US" sz="1600" i="1" dirty="0">
                <a:latin typeface="Courier New" pitchFamily="49" charset="0"/>
              </a:rPr>
              <a:t>&gt;</a:t>
            </a:r>
            <a:r>
              <a:rPr lang="en-US" altLang="en-US" sz="1600" dirty="0">
                <a:latin typeface="Courier New" pitchFamily="49" charset="0"/>
              </a:rPr>
              <a:t> </a:t>
            </a:r>
            <a:r>
              <a:rPr lang="en-US" altLang="en-US" sz="1600" dirty="0" err="1">
                <a:latin typeface="Courier New" pitchFamily="49" charset="0"/>
              </a:rPr>
              <a:t>ps</a:t>
            </a:r>
            <a:endParaRPr lang="en-US" alt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PID TTY          TIME CMD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6585 ttyp9    00:00:00 </a:t>
            </a:r>
            <a:r>
              <a:rPr lang="en-US" altLang="en-US" sz="1600" dirty="0" err="1">
                <a:latin typeface="Courier New" pitchFamily="49" charset="0"/>
              </a:rPr>
              <a:t>tcsh</a:t>
            </a:r>
            <a:endParaRPr lang="en-US" alt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6678 ttyp9    00:00:00 </a:t>
            </a:r>
            <a:r>
              <a:rPr lang="en-US" altLang="en-US" sz="1600" dirty="0" err="1">
                <a:latin typeface="Courier New" pitchFamily="49" charset="0"/>
              </a:rPr>
              <a:t>ps</a:t>
            </a:r>
            <a:endParaRPr lang="en-US" altLang="en-US" sz="1600" dirty="0">
              <a:latin typeface="Courier New" pitchFamily="49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539752" y="247650"/>
            <a:ext cx="9518649" cy="740664"/>
          </a:xfrm>
        </p:spPr>
        <p:txBody>
          <a:bodyPr/>
          <a:lstStyle/>
          <a:p>
            <a:pPr eaLnBrk="1" hangingPunct="1"/>
            <a:r>
              <a:rPr lang="en-US" altLang="en-US" dirty="0"/>
              <a:t>Nonterminating Child Example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6473952" y="4645152"/>
            <a:ext cx="5029200" cy="1527048"/>
          </a:xfrm>
        </p:spPr>
        <p:txBody>
          <a:bodyPr/>
          <a:lstStyle/>
          <a:p>
            <a:pPr lvl="1" eaLnBrk="1" hangingPunct="1"/>
            <a:r>
              <a:rPr lang="en-US" altLang="en-US" dirty="0"/>
              <a:t>Child process still active even though parent has terminated</a:t>
            </a:r>
          </a:p>
          <a:p>
            <a:pPr lvl="1" eaLnBrk="1" hangingPunct="1"/>
            <a:r>
              <a:rPr lang="en-US" altLang="en-US" dirty="0"/>
              <a:t>Must kill explicitly, or else will keep running indefinitely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5492557" y="987552"/>
            <a:ext cx="5404043" cy="3108543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void fork8()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if (fork() == 0) {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/* Child */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</a:t>
            </a:r>
            <a:r>
              <a:rPr lang="en-US" altLang="en-US" sz="1400" dirty="0" err="1">
                <a:latin typeface="Courier New" pitchFamily="49" charset="0"/>
              </a:rPr>
              <a:t>printf</a:t>
            </a:r>
            <a:r>
              <a:rPr lang="en-US" altLang="en-US" sz="1400" dirty="0">
                <a:latin typeface="Courier New" pitchFamily="49" charset="0"/>
              </a:rPr>
              <a:t>("Running Child, PID = %d\n",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       </a:t>
            </a:r>
            <a:r>
              <a:rPr lang="en-US" altLang="en-US" sz="1400" dirty="0" err="1">
                <a:latin typeface="Courier New" pitchFamily="49" charset="0"/>
              </a:rPr>
              <a:t>getpid</a:t>
            </a:r>
            <a:r>
              <a:rPr lang="en-US" altLang="en-US" sz="1400" dirty="0">
                <a:latin typeface="Courier New" pitchFamily="49" charset="0"/>
              </a:rPr>
              <a:t>());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while (1)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    ; /* Infinite loop */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} else {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</a:t>
            </a:r>
            <a:r>
              <a:rPr lang="en-US" altLang="en-US" sz="1400" dirty="0" err="1">
                <a:latin typeface="Courier New" pitchFamily="49" charset="0"/>
              </a:rPr>
              <a:t>printf</a:t>
            </a:r>
            <a:r>
              <a:rPr lang="en-US" altLang="en-US" sz="1400" dirty="0">
                <a:latin typeface="Courier New" pitchFamily="49" charset="0"/>
              </a:rPr>
              <a:t>("Terminating Parent, PID = %d\n",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       </a:t>
            </a:r>
            <a:r>
              <a:rPr lang="en-US" altLang="en-US" sz="1400" dirty="0" err="1">
                <a:latin typeface="Courier New" pitchFamily="49" charset="0"/>
              </a:rPr>
              <a:t>getpid</a:t>
            </a:r>
            <a:r>
              <a:rPr lang="en-US" altLang="en-US" sz="1400" dirty="0">
                <a:latin typeface="Courier New" pitchFamily="49" charset="0"/>
              </a:rPr>
              <a:t>());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exit(0);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}</a:t>
            </a:r>
          </a:p>
        </p:txBody>
      </p:sp>
      <p:cxnSp>
        <p:nvCxnSpPr>
          <p:cNvPr id="3" name="Straight Arrow Connector 2"/>
          <p:cNvCxnSpPr/>
          <p:nvPr/>
        </p:nvCxnSpPr>
        <p:spPr bwMode="auto">
          <a:xfrm flipH="1" flipV="1">
            <a:off x="5257800" y="4191000"/>
            <a:ext cx="1600200" cy="609601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  <p:cxnSp>
        <p:nvCxnSpPr>
          <p:cNvPr id="5" name="Straight Arrow Connector 4"/>
          <p:cNvCxnSpPr/>
          <p:nvPr/>
        </p:nvCxnSpPr>
        <p:spPr bwMode="auto">
          <a:xfrm flipH="1" flipV="1">
            <a:off x="3810000" y="4572000"/>
            <a:ext cx="3048000" cy="990600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</a:rPr>
              <a:t>wait</a:t>
            </a:r>
            <a:r>
              <a:rPr lang="en-US" dirty="0"/>
              <a:t>: Synchronizing with Children</a:t>
            </a:r>
          </a:p>
        </p:txBody>
      </p:sp>
      <p:sp>
        <p:nvSpPr>
          <p:cNvPr id="4997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/>
                <a:cs typeface="Calibri"/>
              </a:rPr>
              <a:t>Parent reaps a child by calling the </a:t>
            </a:r>
            <a:r>
              <a:rPr lang="en-US" dirty="0">
                <a:latin typeface="Courier New"/>
                <a:cs typeface="Courier New"/>
              </a:rPr>
              <a:t>wait </a:t>
            </a:r>
            <a:r>
              <a:rPr lang="en-US" dirty="0">
                <a:latin typeface="Calibri"/>
                <a:cs typeface="Calibri"/>
              </a:rPr>
              <a:t>function</a:t>
            </a:r>
            <a:endParaRPr lang="en-US" dirty="0">
              <a:latin typeface="Courier New" pitchFamily="49" charset="0"/>
            </a:endParaRPr>
          </a:p>
          <a:p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wait(int</a:t>
            </a:r>
            <a:r>
              <a:rPr lang="en-US" dirty="0">
                <a:latin typeface="Courier New" pitchFamily="49" charset="0"/>
              </a:rPr>
              <a:t> *</a:t>
            </a:r>
            <a:r>
              <a:rPr lang="en-US" dirty="0" err="1">
                <a:latin typeface="Courier New" pitchFamily="49" charset="0"/>
              </a:rPr>
              <a:t>child_status</a:t>
            </a:r>
            <a:r>
              <a:rPr lang="en-US" dirty="0">
                <a:latin typeface="Courier New" pitchFamily="49" charset="0"/>
              </a:rPr>
              <a:t>)</a:t>
            </a:r>
            <a:endParaRPr lang="en-US" dirty="0"/>
          </a:p>
          <a:p>
            <a:pPr lvl="1"/>
            <a:r>
              <a:rPr lang="en-US" dirty="0"/>
              <a:t>Suspends current process until one of its children terminates</a:t>
            </a:r>
          </a:p>
          <a:p>
            <a:pPr lvl="1"/>
            <a:r>
              <a:rPr lang="en-US" dirty="0"/>
              <a:t>Return value is </a:t>
            </a:r>
            <a:r>
              <a:rPr lang="en-US" b="1" dirty="0" err="1">
                <a:latin typeface="Courier New" pitchFamily="49" charset="0"/>
              </a:rPr>
              <a:t>pid</a:t>
            </a:r>
            <a:r>
              <a:rPr lang="en-US" dirty="0"/>
              <a:t> of child process that terminated</a:t>
            </a:r>
          </a:p>
          <a:p>
            <a:pPr lvl="1"/>
            <a:r>
              <a:rPr lang="en-US" dirty="0"/>
              <a:t>If </a:t>
            </a:r>
            <a:r>
              <a:rPr lang="en-US" b="1" dirty="0" err="1">
                <a:latin typeface="Courier New" pitchFamily="49" charset="0"/>
              </a:rPr>
              <a:t>child_status</a:t>
            </a:r>
            <a:r>
              <a:rPr lang="en-US" b="1" dirty="0"/>
              <a:t> </a:t>
            </a:r>
            <a:r>
              <a:rPr lang="en-US" b="1" dirty="0">
                <a:latin typeface="Courier New" pitchFamily="49" charset="0"/>
              </a:rPr>
              <a:t>!= NULL</a:t>
            </a:r>
            <a:r>
              <a:rPr lang="en-US" dirty="0"/>
              <a:t>, then integer it points to will be set to value that tells why child terminated and gives its exit status:</a:t>
            </a:r>
          </a:p>
          <a:p>
            <a:pPr lvl="2"/>
            <a:r>
              <a:rPr lang="en-US" dirty="0"/>
              <a:t>Checked using macros defined in </a:t>
            </a:r>
            <a:r>
              <a:rPr lang="en-US" dirty="0" err="1">
                <a:latin typeface="Courier New"/>
                <a:cs typeface="Courier New"/>
              </a:rPr>
              <a:t>wait.h</a:t>
            </a:r>
            <a:endParaRPr lang="en-US" dirty="0">
              <a:latin typeface="Courier New"/>
              <a:cs typeface="Courier New"/>
            </a:endParaRPr>
          </a:p>
          <a:p>
            <a:pPr lvl="3"/>
            <a:r>
              <a:rPr lang="en-US" dirty="0">
                <a:latin typeface="Courier New"/>
                <a:cs typeface="Courier New"/>
              </a:rPr>
              <a:t>WIFEXITED, </a:t>
            </a:r>
            <a:r>
              <a:rPr lang="en-US">
                <a:latin typeface="Courier New"/>
                <a:cs typeface="Courier New"/>
              </a:rPr>
              <a:t>WEXITSTATUS</a:t>
            </a:r>
            <a:r>
              <a:rPr lang="en-US" dirty="0">
                <a:latin typeface="Courier New"/>
                <a:cs typeface="Courier New"/>
              </a:rPr>
              <a:t>, WIFSIGNALED, WTERMSIG, WIFSTOPPED, WSTOPSIG, WIFCONTINUED</a:t>
            </a:r>
          </a:p>
          <a:p>
            <a:pPr lvl="3"/>
            <a:r>
              <a:rPr lang="en-US" dirty="0">
                <a:latin typeface="Calibri"/>
                <a:cs typeface="Calibri"/>
              </a:rPr>
              <a:t>See textbook for details</a:t>
            </a:r>
          </a:p>
        </p:txBody>
      </p:sp>
    </p:spTree>
    <p:extLst>
      <p:ext uri="{BB962C8B-B14F-4D97-AF65-F5344CB8AC3E}">
        <p14:creationId xmlns:p14="http://schemas.microsoft.com/office/powerpoint/2010/main" val="857850054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Logical Control Flows</a:t>
            </a:r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>
            <a:off x="3657600" y="2743200"/>
            <a:ext cx="0" cy="1828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032126" y="3276600"/>
            <a:ext cx="658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Time</a:t>
            </a:r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4876800" y="29718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4310064" y="2590800"/>
            <a:ext cx="1177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Process A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5834064" y="2590800"/>
            <a:ext cx="1177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Process B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7358064" y="2590800"/>
            <a:ext cx="1177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Process C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6400800" y="32766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7924800" y="35814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>
            <a:off x="4876800" y="38862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>
            <a:off x="7924800" y="41910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>
            <a:off x="4419600" y="32766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>
            <a:off x="4419600" y="35814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>
            <a:off x="4419600" y="38862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auto">
          <a:xfrm>
            <a:off x="4419600" y="41910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7" name="Line 17"/>
          <p:cNvSpPr>
            <a:spLocks noChangeShapeType="1"/>
          </p:cNvSpPr>
          <p:nvPr/>
        </p:nvSpPr>
        <p:spPr bwMode="auto">
          <a:xfrm>
            <a:off x="4419600" y="44958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2362201" y="1524000"/>
            <a:ext cx="6772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2400"/>
              <a:t>Each process has its own logical control flow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urier New" pitchFamily="49" charset="0"/>
              </a:rPr>
              <a:t>wait</a:t>
            </a:r>
            <a:r>
              <a:rPr lang="en-US"/>
              <a:t>: Synchronizing with Children</a:t>
            </a:r>
          </a:p>
        </p:txBody>
      </p:sp>
      <p:sp>
        <p:nvSpPr>
          <p:cNvPr id="506884" name="Text Box 4"/>
          <p:cNvSpPr txBox="1">
            <a:spLocks noChangeArrowheads="1"/>
          </p:cNvSpPr>
          <p:nvPr/>
        </p:nvSpPr>
        <p:spPr bwMode="auto">
          <a:xfrm>
            <a:off x="1676400" y="1507391"/>
            <a:ext cx="5181600" cy="2973122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fork9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() {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child_status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pPr algn="l"/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(fork() == 0) {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"HC: hello from child\n"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exit(0);</a:t>
            </a:r>
          </a:p>
          <a:p>
            <a:pPr algn="l"/>
            <a:r>
              <a:rPr lang="da-DK" sz="1600" dirty="0">
                <a:solidFill>
                  <a:srgbClr val="000000"/>
                </a:solidFill>
                <a:latin typeface="Menlo-Regular"/>
              </a:rPr>
              <a:t>    } </a:t>
            </a:r>
            <a:r>
              <a:rPr lang="da-DK" sz="1600" dirty="0" err="1">
                <a:solidFill>
                  <a:srgbClr val="C200FF"/>
                </a:solidFill>
                <a:latin typeface="Menlo-Regular"/>
              </a:rPr>
              <a:t>else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{</a:t>
            </a:r>
          </a:p>
          <a:p>
            <a:pPr algn="l"/>
            <a:r>
              <a:rPr lang="da-DK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a-DK" sz="1600" dirty="0">
                <a:solidFill>
                  <a:srgbClr val="9D206F"/>
                </a:solidFill>
                <a:latin typeface="Menlo-Regular"/>
              </a:rPr>
              <a:t>"HP: </a:t>
            </a:r>
            <a:r>
              <a:rPr lang="da-DK" sz="1600" dirty="0" err="1">
                <a:solidFill>
                  <a:srgbClr val="9D206F"/>
                </a:solidFill>
                <a:latin typeface="Menlo-Regular"/>
              </a:rPr>
              <a:t>hello</a:t>
            </a:r>
            <a:r>
              <a:rPr lang="da-DK" sz="1600" dirty="0">
                <a:solidFill>
                  <a:srgbClr val="9D206F"/>
                </a:solidFill>
                <a:latin typeface="Menlo-Regular"/>
              </a:rPr>
              <a:t> from </a:t>
            </a:r>
            <a:r>
              <a:rPr lang="da-DK" sz="1600" dirty="0" err="1">
                <a:solidFill>
                  <a:srgbClr val="9D206F"/>
                </a:solidFill>
                <a:latin typeface="Menlo-Regular"/>
              </a:rPr>
              <a:t>parent</a:t>
            </a:r>
            <a:r>
              <a:rPr lang="da-DK" sz="1600" dirty="0">
                <a:solidFill>
                  <a:srgbClr val="9D206F"/>
                </a:solidFill>
                <a:latin typeface="Menlo-Regular"/>
              </a:rPr>
              <a:t>\n"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da-DK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wait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(&amp;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child_status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da-DK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a-DK" sz="1600" dirty="0">
                <a:solidFill>
                  <a:srgbClr val="9D206F"/>
                </a:solidFill>
                <a:latin typeface="Menlo-Regular"/>
              </a:rPr>
              <a:t>"CT: </a:t>
            </a:r>
            <a:r>
              <a:rPr lang="da-DK" sz="1600" dirty="0" err="1">
                <a:solidFill>
                  <a:srgbClr val="9D206F"/>
                </a:solidFill>
                <a:latin typeface="Menlo-Regular"/>
              </a:rPr>
              <a:t>child</a:t>
            </a:r>
            <a:r>
              <a:rPr lang="da-DK" sz="1600" dirty="0">
                <a:solidFill>
                  <a:srgbClr val="9D206F"/>
                </a:solidFill>
                <a:latin typeface="Menlo-Regular"/>
              </a:rPr>
              <a:t> has </a:t>
            </a:r>
            <a:r>
              <a:rPr lang="da-DK" sz="1600" dirty="0" err="1">
                <a:solidFill>
                  <a:srgbClr val="9D206F"/>
                </a:solidFill>
                <a:latin typeface="Menlo-Regular"/>
              </a:rPr>
              <a:t>terminated</a:t>
            </a:r>
            <a:r>
              <a:rPr lang="da-DK" sz="1600" dirty="0">
                <a:solidFill>
                  <a:srgbClr val="9D206F"/>
                </a:solidFill>
                <a:latin typeface="Menlo-Regular"/>
              </a:rPr>
              <a:t>\n"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da-DK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"Bye\n"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7460076" y="1959174"/>
            <a:ext cx="3131724" cy="1833514"/>
            <a:chOff x="4592180" y="4635500"/>
            <a:chExt cx="3367445" cy="1971520"/>
          </a:xfrm>
        </p:grpSpPr>
        <p:sp>
          <p:nvSpPr>
            <p:cNvPr id="28" name="Oval 27"/>
            <p:cNvSpPr>
              <a:spLocks noChangeAspect="1"/>
            </p:cNvSpPr>
            <p:nvPr/>
          </p:nvSpPr>
          <p:spPr>
            <a:xfrm>
              <a:off x="5709180" y="62280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29" name="Oval 28"/>
            <p:cNvSpPr>
              <a:spLocks noChangeAspect="1"/>
            </p:cNvSpPr>
            <p:nvPr/>
          </p:nvSpPr>
          <p:spPr>
            <a:xfrm>
              <a:off x="6639514" y="623147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259804" y="6265446"/>
              <a:ext cx="950256" cy="3288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 flipV="1">
              <a:off x="5800620" y="6270421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6210159" y="6265446"/>
              <a:ext cx="947223" cy="3288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ourier New"/>
                  <a:cs typeface="Courier New"/>
                </a:rPr>
                <a:t>wait</a:t>
              </a:r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flipV="1">
              <a:off x="6725234" y="6263645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Oval 37"/>
            <p:cNvSpPr>
              <a:spLocks noChangeAspect="1"/>
            </p:cNvSpPr>
            <p:nvPr/>
          </p:nvSpPr>
          <p:spPr>
            <a:xfrm>
              <a:off x="7564128" y="6211575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012402" y="6265446"/>
              <a:ext cx="947223" cy="3288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sp>
          <p:nvSpPr>
            <p:cNvPr id="40" name="Oval 39"/>
            <p:cNvSpPr>
              <a:spLocks noChangeAspect="1"/>
            </p:cNvSpPr>
            <p:nvPr/>
          </p:nvSpPr>
          <p:spPr>
            <a:xfrm>
              <a:off x="4782080" y="62407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592180" y="6278146"/>
              <a:ext cx="799809" cy="3288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ourier New"/>
                  <a:cs typeface="Courier New"/>
                </a:rPr>
                <a:t>fork</a:t>
              </a:r>
            </a:p>
          </p:txBody>
        </p:sp>
        <p:cxnSp>
          <p:nvCxnSpPr>
            <p:cNvPr id="42" name="Straight Arrow Connector 41"/>
            <p:cNvCxnSpPr/>
            <p:nvPr/>
          </p:nvCxnSpPr>
          <p:spPr>
            <a:xfrm flipV="1">
              <a:off x="4873520" y="6272957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Elbow Connector 35"/>
            <p:cNvCxnSpPr>
              <a:endCxn id="44" idx="2"/>
            </p:cNvCxnSpPr>
            <p:nvPr/>
          </p:nvCxnSpPr>
          <p:spPr>
            <a:xfrm rot="5400000" flipH="1" flipV="1">
              <a:off x="4638234" y="5169845"/>
              <a:ext cx="1262381" cy="879511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Oval 43"/>
            <p:cNvSpPr>
              <a:spLocks noChangeAspect="1"/>
            </p:cNvSpPr>
            <p:nvPr/>
          </p:nvSpPr>
          <p:spPr>
            <a:xfrm>
              <a:off x="5709180" y="49326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5" name="Oval 44"/>
            <p:cNvSpPr>
              <a:spLocks noChangeAspect="1"/>
            </p:cNvSpPr>
            <p:nvPr/>
          </p:nvSpPr>
          <p:spPr>
            <a:xfrm>
              <a:off x="6639514" y="493607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222269" y="4940300"/>
              <a:ext cx="1017034" cy="3288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cxnSp>
          <p:nvCxnSpPr>
            <p:cNvPr id="49" name="Straight Arrow Connector 48"/>
            <p:cNvCxnSpPr/>
            <p:nvPr/>
          </p:nvCxnSpPr>
          <p:spPr>
            <a:xfrm flipV="1">
              <a:off x="5800620" y="4975021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>
              <a:endCxn id="29" idx="7"/>
            </p:cNvCxnSpPr>
            <p:nvPr/>
          </p:nvCxnSpPr>
          <p:spPr>
            <a:xfrm flipH="1">
              <a:off x="6717563" y="4971633"/>
              <a:ext cx="7671" cy="1273235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/>
            <p:cNvSpPr txBox="1"/>
            <p:nvPr/>
          </p:nvSpPr>
          <p:spPr>
            <a:xfrm>
              <a:off x="6242981" y="4639856"/>
              <a:ext cx="947223" cy="3288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ourier New"/>
                  <a:cs typeface="Courier New"/>
                </a:rPr>
                <a:t>exit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543942" y="5940810"/>
              <a:ext cx="446772" cy="3288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HP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543942" y="4635500"/>
              <a:ext cx="446772" cy="3288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HC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7308795" y="5626100"/>
              <a:ext cx="570876" cy="5522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CT</a:t>
              </a:r>
            </a:p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</p:grpSp>
      <p:sp>
        <p:nvSpPr>
          <p:cNvPr id="66" name="TextBox 65"/>
          <p:cNvSpPr txBox="1"/>
          <p:nvPr/>
        </p:nvSpPr>
        <p:spPr>
          <a:xfrm>
            <a:off x="6345381" y="4999672"/>
            <a:ext cx="1729768" cy="1338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Feasible output: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HC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HP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CT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8554085" y="4999672"/>
            <a:ext cx="1880195" cy="1338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Infeasible output: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HP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CT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HC</a:t>
            </a:r>
          </a:p>
        </p:txBody>
      </p:sp>
    </p:spTree>
    <p:extLst>
      <p:ext uri="{BB962C8B-B14F-4D97-AF65-F5344CB8AC3E}">
        <p14:creationId xmlns:p14="http://schemas.microsoft.com/office/powerpoint/2010/main" val="25826086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6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Another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Wait</a:t>
            </a:r>
            <a:r>
              <a:rPr lang="en-US" altLang="en-US" dirty="0"/>
              <a:t> Example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762000"/>
            <a:ext cx="11076516" cy="5224462"/>
          </a:xfrm>
        </p:spPr>
        <p:txBody>
          <a:bodyPr/>
          <a:lstStyle/>
          <a:p>
            <a:pPr lvl="1" eaLnBrk="1" hangingPunct="1"/>
            <a:r>
              <a:rPr lang="en-US" altLang="en-US" dirty="0"/>
              <a:t>If multiple children completed, will take in arbitrary order</a:t>
            </a:r>
          </a:p>
          <a:p>
            <a:pPr lvl="1" eaLnBrk="1" hangingPunct="1"/>
            <a:r>
              <a:rPr lang="en-US" altLang="en-US" dirty="0"/>
              <a:t>Can use </a:t>
            </a:r>
            <a:r>
              <a:rPr lang="en-US" altLang="en-US" dirty="0" err="1"/>
              <a:t>WIFEXITED</a:t>
            </a:r>
            <a:r>
              <a:rPr lang="en-US" altLang="en-US" dirty="0"/>
              <a:t> and </a:t>
            </a:r>
            <a:r>
              <a:rPr lang="en-US" altLang="en-US" dirty="0" err="1"/>
              <a:t>WEXITSTATUS</a:t>
            </a:r>
            <a:r>
              <a:rPr lang="en-US" altLang="en-US" dirty="0"/>
              <a:t> to probe status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752601" y="1578888"/>
            <a:ext cx="8607425" cy="5062924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void fork10()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    </a:t>
            </a:r>
            <a:r>
              <a:rPr lang="en-US" altLang="en-US" sz="1700" dirty="0" err="1">
                <a:latin typeface="Courier New" pitchFamily="49" charset="0"/>
              </a:rPr>
              <a:t>pid_t</a:t>
            </a:r>
            <a:r>
              <a:rPr lang="en-US" altLang="en-US" sz="1700" dirty="0">
                <a:latin typeface="Courier New" pitchFamily="49" charset="0"/>
              </a:rPr>
              <a:t> </a:t>
            </a:r>
            <a:r>
              <a:rPr lang="en-US" altLang="en-US" sz="1700" dirty="0" err="1">
                <a:latin typeface="Courier New" pitchFamily="49" charset="0"/>
              </a:rPr>
              <a:t>pid</a:t>
            </a:r>
            <a:r>
              <a:rPr lang="en-US" altLang="en-US" sz="1700" dirty="0">
                <a:latin typeface="Courier New" pitchFamily="49" charset="0"/>
              </a:rPr>
              <a:t>[N];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    </a:t>
            </a:r>
            <a:r>
              <a:rPr lang="en-US" altLang="en-US" sz="1700" dirty="0" err="1">
                <a:latin typeface="Courier New" pitchFamily="49" charset="0"/>
              </a:rPr>
              <a:t>int</a:t>
            </a:r>
            <a:r>
              <a:rPr lang="en-US" altLang="en-US" sz="1700" dirty="0">
                <a:latin typeface="Courier New" pitchFamily="49" charset="0"/>
              </a:rPr>
              <a:t> 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    </a:t>
            </a:r>
            <a:r>
              <a:rPr lang="en-US" altLang="en-US" sz="1700" dirty="0" err="1">
                <a:latin typeface="Courier New" pitchFamily="49" charset="0"/>
              </a:rPr>
              <a:t>int</a:t>
            </a:r>
            <a:r>
              <a:rPr lang="en-US" altLang="en-US" sz="1700" dirty="0">
                <a:latin typeface="Courier New" pitchFamily="49" charset="0"/>
              </a:rPr>
              <a:t> </a:t>
            </a:r>
            <a:r>
              <a:rPr lang="en-US" altLang="en-US" sz="1700" dirty="0" err="1">
                <a:latin typeface="Courier New" pitchFamily="49" charset="0"/>
              </a:rPr>
              <a:t>child_status</a:t>
            </a:r>
            <a:r>
              <a:rPr lang="en-US" altLang="en-US" sz="17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    for (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 = 0; 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 &lt; N; 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</a:t>
            </a:r>
            <a:r>
              <a:rPr lang="en-US" altLang="en-US" sz="1700" dirty="0" err="1">
                <a:latin typeface="Courier New" pitchFamily="49" charset="0"/>
              </a:rPr>
              <a:t>pid</a:t>
            </a:r>
            <a:r>
              <a:rPr lang="en-US" altLang="en-US" sz="1700" dirty="0">
                <a:latin typeface="Courier New" pitchFamily="49" charset="0"/>
              </a:rPr>
              <a:t>[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] = fork();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if (</a:t>
            </a:r>
            <a:r>
              <a:rPr lang="en-US" altLang="en-US" sz="1700" dirty="0" err="1">
                <a:latin typeface="Courier New" pitchFamily="49" charset="0"/>
              </a:rPr>
              <a:t>pid</a:t>
            </a:r>
            <a:r>
              <a:rPr lang="en-US" altLang="en-US" sz="1700" dirty="0">
                <a:latin typeface="Courier New" pitchFamily="49" charset="0"/>
              </a:rPr>
              <a:t>[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] == 0)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    exit(100+i); /* Child */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    for (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 = 0; 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 &lt; N; 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</a:t>
            </a:r>
            <a:r>
              <a:rPr lang="en-US" altLang="en-US" sz="1700" dirty="0" err="1">
                <a:latin typeface="Courier New" pitchFamily="49" charset="0"/>
              </a:rPr>
              <a:t>pid_t</a:t>
            </a:r>
            <a:r>
              <a:rPr lang="en-US" altLang="en-US" sz="1700" dirty="0">
                <a:latin typeface="Courier New" pitchFamily="49" charset="0"/>
              </a:rPr>
              <a:t> </a:t>
            </a:r>
            <a:r>
              <a:rPr lang="en-US" altLang="en-US" sz="1700" dirty="0" err="1">
                <a:latin typeface="Courier New" pitchFamily="49" charset="0"/>
              </a:rPr>
              <a:t>wpid</a:t>
            </a:r>
            <a:r>
              <a:rPr lang="en-US" altLang="en-US" sz="1700" dirty="0">
                <a:latin typeface="Courier New" pitchFamily="49" charset="0"/>
              </a:rPr>
              <a:t> = wait(&amp;</a:t>
            </a:r>
            <a:r>
              <a:rPr lang="en-US" altLang="en-US" sz="1700" dirty="0" err="1">
                <a:latin typeface="Courier New" pitchFamily="49" charset="0"/>
              </a:rPr>
              <a:t>child_status</a:t>
            </a:r>
            <a:r>
              <a:rPr lang="en-US" altLang="en-US" sz="1700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if (</a:t>
            </a:r>
            <a:r>
              <a:rPr lang="en-US" altLang="en-US" sz="1700" dirty="0" err="1">
                <a:latin typeface="Courier New" pitchFamily="49" charset="0"/>
              </a:rPr>
              <a:t>WIFEXITED</a:t>
            </a:r>
            <a:r>
              <a:rPr lang="en-US" altLang="en-US" sz="1700" dirty="0">
                <a:latin typeface="Courier New" pitchFamily="49" charset="0"/>
              </a:rPr>
              <a:t>(</a:t>
            </a:r>
            <a:r>
              <a:rPr lang="en-US" altLang="en-US" sz="1700" dirty="0" err="1">
                <a:latin typeface="Courier New" pitchFamily="49" charset="0"/>
              </a:rPr>
              <a:t>child_status</a:t>
            </a:r>
            <a:r>
              <a:rPr lang="en-US" altLang="en-US" sz="1700" dirty="0">
                <a:latin typeface="Courier New" pitchFamily="49" charset="0"/>
              </a:rPr>
              <a:t>))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    </a:t>
            </a:r>
            <a:r>
              <a:rPr lang="en-US" altLang="en-US" sz="1700" dirty="0" err="1">
                <a:latin typeface="Courier New" pitchFamily="49" charset="0"/>
              </a:rPr>
              <a:t>printf</a:t>
            </a:r>
            <a:r>
              <a:rPr lang="en-US" altLang="en-US" sz="1700" dirty="0">
                <a:latin typeface="Courier New" pitchFamily="49" charset="0"/>
              </a:rPr>
              <a:t>("Child %d terminated with exit status %d\n",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	   </a:t>
            </a:r>
            <a:r>
              <a:rPr lang="en-US" altLang="en-US" sz="1700" dirty="0" err="1">
                <a:latin typeface="Courier New" pitchFamily="49" charset="0"/>
              </a:rPr>
              <a:t>wpid</a:t>
            </a:r>
            <a:r>
              <a:rPr lang="en-US" altLang="en-US" sz="1700" dirty="0">
                <a:latin typeface="Courier New" pitchFamily="49" charset="0"/>
              </a:rPr>
              <a:t>, </a:t>
            </a:r>
            <a:r>
              <a:rPr lang="en-US" altLang="en-US" sz="1700" dirty="0" err="1">
                <a:latin typeface="Courier New" pitchFamily="49" charset="0"/>
              </a:rPr>
              <a:t>WEXITSTATUS</a:t>
            </a:r>
            <a:r>
              <a:rPr lang="en-US" altLang="en-US" sz="1700" dirty="0">
                <a:latin typeface="Courier New" pitchFamily="49" charset="0"/>
              </a:rPr>
              <a:t>(</a:t>
            </a:r>
            <a:r>
              <a:rPr lang="en-US" altLang="en-US" sz="1700" dirty="0" err="1">
                <a:latin typeface="Courier New" pitchFamily="49" charset="0"/>
              </a:rPr>
              <a:t>child_status</a:t>
            </a:r>
            <a:r>
              <a:rPr lang="en-US" altLang="en-US" sz="1700" dirty="0">
                <a:latin typeface="Courier New" pitchFamily="49" charset="0"/>
              </a:rPr>
              <a:t>));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else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    </a:t>
            </a:r>
            <a:r>
              <a:rPr lang="en-US" altLang="en-US" sz="1700" dirty="0" err="1">
                <a:latin typeface="Courier New" pitchFamily="49" charset="0"/>
              </a:rPr>
              <a:t>printf</a:t>
            </a:r>
            <a:r>
              <a:rPr lang="en-US" altLang="en-US" sz="1700" dirty="0">
                <a:latin typeface="Courier New" pitchFamily="49" charset="0"/>
              </a:rPr>
              <a:t>("Child %d terminated abnormally\n", </a:t>
            </a:r>
            <a:r>
              <a:rPr lang="en-US" altLang="en-US" sz="1700" dirty="0" err="1">
                <a:latin typeface="Courier New" pitchFamily="49" charset="0"/>
              </a:rPr>
              <a:t>wpid</a:t>
            </a:r>
            <a:r>
              <a:rPr lang="en-US" altLang="en-US" sz="1700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}</a:t>
            </a:r>
          </a:p>
        </p:txBody>
      </p:sp>
      <p:sp>
        <p:nvSpPr>
          <p:cNvPr id="23557" name="Oval 5"/>
          <p:cNvSpPr>
            <a:spLocks noChangeArrowheads="1"/>
          </p:cNvSpPr>
          <p:nvPr/>
        </p:nvSpPr>
        <p:spPr bwMode="auto">
          <a:xfrm>
            <a:off x="4876800" y="4480560"/>
            <a:ext cx="609600" cy="274320"/>
          </a:xfrm>
          <a:prstGeom prst="ellipse">
            <a:avLst/>
          </a:prstGeom>
          <a:noFill/>
          <a:ln w="25400">
            <a:solidFill>
              <a:srgbClr val="FF5050"/>
            </a:solidFill>
            <a:round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square" lIns="45720" rIns="45720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/>
              <a:t>Waitpid</a:t>
            </a:r>
            <a:endParaRPr lang="en-US" alt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838200"/>
            <a:ext cx="11076516" cy="5224462"/>
          </a:xfrm>
        </p:spPr>
        <p:txBody>
          <a:bodyPr/>
          <a:lstStyle/>
          <a:p>
            <a:pPr lvl="1" eaLnBrk="1" hangingPunct="1"/>
            <a:r>
              <a:rPr lang="en-US" altLang="en-US" dirty="0" err="1">
                <a:latin typeface="Courier New" pitchFamily="49" charset="0"/>
              </a:rPr>
              <a:t>waitpid</a:t>
            </a:r>
            <a:r>
              <a:rPr lang="en-US" altLang="en-US" dirty="0">
                <a:latin typeface="Courier New" pitchFamily="49" charset="0"/>
              </a:rPr>
              <a:t>(</a:t>
            </a:r>
            <a:r>
              <a:rPr lang="en-US" altLang="en-US" dirty="0" err="1">
                <a:latin typeface="Courier New" pitchFamily="49" charset="0"/>
              </a:rPr>
              <a:t>pid</a:t>
            </a:r>
            <a:r>
              <a:rPr lang="en-US" altLang="en-US" dirty="0">
                <a:latin typeface="Courier New" pitchFamily="49" charset="0"/>
              </a:rPr>
              <a:t>, &amp;status, options)</a:t>
            </a:r>
          </a:p>
          <a:p>
            <a:pPr lvl="2" eaLnBrk="1" hangingPunct="1"/>
            <a:r>
              <a:rPr lang="en-US" altLang="en-US" dirty="0"/>
              <a:t>Can wait for specific process</a:t>
            </a:r>
          </a:p>
          <a:p>
            <a:pPr lvl="2" eaLnBrk="1" hangingPunct="1"/>
            <a:r>
              <a:rPr lang="en-US" altLang="en-US" dirty="0"/>
              <a:t>Various options available (see man page)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711214" y="1914525"/>
            <a:ext cx="8690199" cy="4801314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just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void fork11()</a:t>
            </a:r>
          </a:p>
          <a:p>
            <a:pPr algn="just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{</a:t>
            </a:r>
          </a:p>
          <a:p>
            <a:pPr algn="just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pid_t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pid</a:t>
            </a:r>
            <a:r>
              <a:rPr lang="en-US" altLang="en-US" dirty="0">
                <a:latin typeface="Courier New" pitchFamily="49" charset="0"/>
              </a:rPr>
              <a:t>[N];</a:t>
            </a:r>
          </a:p>
          <a:p>
            <a:pPr algn="just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, </a:t>
            </a:r>
            <a:r>
              <a:rPr lang="en-US" altLang="en-US" dirty="0" err="1">
                <a:latin typeface="Courier New" pitchFamily="49" charset="0"/>
              </a:rPr>
              <a:t>child_status</a:t>
            </a:r>
            <a:r>
              <a:rPr lang="en-US" altLang="en-US" dirty="0">
                <a:latin typeface="Courier New" pitchFamily="49" charset="0"/>
              </a:rPr>
              <a:t>;</a:t>
            </a:r>
          </a:p>
          <a:p>
            <a:pPr algn="just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 for (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= 0;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&lt; N;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++) {</a:t>
            </a:r>
          </a:p>
          <a:p>
            <a:pPr algn="just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    </a:t>
            </a:r>
            <a:r>
              <a:rPr lang="en-US" altLang="en-US" dirty="0" err="1">
                <a:latin typeface="Courier New" pitchFamily="49" charset="0"/>
              </a:rPr>
              <a:t>pid</a:t>
            </a:r>
            <a:r>
              <a:rPr lang="en-US" altLang="en-US" dirty="0">
                <a:latin typeface="Courier New" pitchFamily="49" charset="0"/>
              </a:rPr>
              <a:t>[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] = fork();</a:t>
            </a:r>
          </a:p>
          <a:p>
            <a:pPr algn="just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	if (</a:t>
            </a:r>
            <a:r>
              <a:rPr lang="en-US" altLang="en-US" dirty="0" err="1">
                <a:latin typeface="Courier New" pitchFamily="49" charset="0"/>
              </a:rPr>
              <a:t>pid</a:t>
            </a:r>
            <a:r>
              <a:rPr lang="en-US" altLang="en-US" dirty="0">
                <a:latin typeface="Courier New" pitchFamily="49" charset="0"/>
              </a:rPr>
              <a:t>[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] == 0)</a:t>
            </a:r>
          </a:p>
          <a:p>
            <a:pPr algn="just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	    exit(100+i); /* Child */</a:t>
            </a:r>
          </a:p>
          <a:p>
            <a:pPr algn="just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 }</a:t>
            </a:r>
          </a:p>
          <a:p>
            <a:pPr algn="just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 for (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= 0;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&lt; N;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++) {</a:t>
            </a:r>
          </a:p>
          <a:p>
            <a:pPr algn="just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	</a:t>
            </a:r>
            <a:r>
              <a:rPr lang="en-US" altLang="en-US" dirty="0" err="1">
                <a:latin typeface="Courier New" pitchFamily="49" charset="0"/>
              </a:rPr>
              <a:t>pid_t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wpid</a:t>
            </a:r>
            <a:r>
              <a:rPr lang="en-US" altLang="en-US" dirty="0">
                <a:latin typeface="Courier New" pitchFamily="49" charset="0"/>
              </a:rPr>
              <a:t> = </a:t>
            </a:r>
            <a:r>
              <a:rPr lang="en-US" altLang="en-US" dirty="0" err="1">
                <a:latin typeface="Courier New" pitchFamily="49" charset="0"/>
              </a:rPr>
              <a:t>waitpid</a:t>
            </a:r>
            <a:r>
              <a:rPr lang="en-US" altLang="en-US" dirty="0">
                <a:latin typeface="Courier New" pitchFamily="49" charset="0"/>
              </a:rPr>
              <a:t>(</a:t>
            </a:r>
            <a:r>
              <a:rPr lang="en-US" altLang="en-US" dirty="0" err="1">
                <a:latin typeface="Courier New" pitchFamily="49" charset="0"/>
              </a:rPr>
              <a:t>pid</a:t>
            </a:r>
            <a:r>
              <a:rPr lang="en-US" altLang="en-US" dirty="0">
                <a:latin typeface="Courier New" pitchFamily="49" charset="0"/>
              </a:rPr>
              <a:t>[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], &amp;</a:t>
            </a:r>
            <a:r>
              <a:rPr lang="en-US" altLang="en-US" dirty="0" err="1">
                <a:latin typeface="Courier New" pitchFamily="49" charset="0"/>
              </a:rPr>
              <a:t>child_status</a:t>
            </a:r>
            <a:r>
              <a:rPr lang="en-US" altLang="en-US" dirty="0">
                <a:latin typeface="Courier New" pitchFamily="49" charset="0"/>
              </a:rPr>
              <a:t>, 0);</a:t>
            </a:r>
          </a:p>
          <a:p>
            <a:pPr algn="just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	if (</a:t>
            </a:r>
            <a:r>
              <a:rPr lang="en-US" altLang="en-US" dirty="0" err="1">
                <a:latin typeface="Courier New" pitchFamily="49" charset="0"/>
              </a:rPr>
              <a:t>WIFEXITED</a:t>
            </a:r>
            <a:r>
              <a:rPr lang="en-US" altLang="en-US" dirty="0">
                <a:latin typeface="Courier New" pitchFamily="49" charset="0"/>
              </a:rPr>
              <a:t>(</a:t>
            </a:r>
            <a:r>
              <a:rPr lang="en-US" altLang="en-US" dirty="0" err="1">
                <a:latin typeface="Courier New" pitchFamily="49" charset="0"/>
              </a:rPr>
              <a:t>child_status</a:t>
            </a:r>
            <a:r>
              <a:rPr lang="en-US" altLang="en-US" dirty="0">
                <a:latin typeface="Courier New" pitchFamily="49" charset="0"/>
              </a:rPr>
              <a:t>))</a:t>
            </a:r>
          </a:p>
          <a:p>
            <a:pPr algn="just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	    </a:t>
            </a:r>
            <a:r>
              <a:rPr lang="en-US" altLang="en-US" dirty="0" err="1">
                <a:latin typeface="Courier New" pitchFamily="49" charset="0"/>
              </a:rPr>
              <a:t>printf</a:t>
            </a:r>
            <a:r>
              <a:rPr lang="en-US" altLang="en-US" dirty="0">
                <a:latin typeface="Courier New" pitchFamily="49" charset="0"/>
              </a:rPr>
              <a:t>("Child %d terminated with exit status %d\n",</a:t>
            </a:r>
          </a:p>
          <a:p>
            <a:pPr algn="just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		   </a:t>
            </a:r>
            <a:r>
              <a:rPr lang="en-US" altLang="en-US" dirty="0" err="1">
                <a:latin typeface="Courier New" pitchFamily="49" charset="0"/>
              </a:rPr>
              <a:t>wpid</a:t>
            </a:r>
            <a:r>
              <a:rPr lang="en-US" altLang="en-US" dirty="0">
                <a:latin typeface="Courier New" pitchFamily="49" charset="0"/>
              </a:rPr>
              <a:t>, </a:t>
            </a:r>
            <a:r>
              <a:rPr lang="en-US" altLang="en-US" dirty="0" err="1">
                <a:latin typeface="Courier New" pitchFamily="49" charset="0"/>
              </a:rPr>
              <a:t>WEXITSTATUS</a:t>
            </a:r>
            <a:r>
              <a:rPr lang="en-US" altLang="en-US" dirty="0">
                <a:latin typeface="Courier New" pitchFamily="49" charset="0"/>
              </a:rPr>
              <a:t>(</a:t>
            </a:r>
            <a:r>
              <a:rPr lang="en-US" altLang="en-US" dirty="0" err="1">
                <a:latin typeface="Courier New" pitchFamily="49" charset="0"/>
              </a:rPr>
              <a:t>child_status</a:t>
            </a:r>
            <a:r>
              <a:rPr lang="en-US" altLang="en-US" dirty="0">
                <a:latin typeface="Courier New" pitchFamily="49" charset="0"/>
              </a:rPr>
              <a:t>));</a:t>
            </a:r>
          </a:p>
          <a:p>
            <a:pPr algn="just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	else</a:t>
            </a:r>
          </a:p>
          <a:p>
            <a:pPr algn="just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	    </a:t>
            </a:r>
            <a:r>
              <a:rPr lang="en-US" altLang="en-US" dirty="0" err="1">
                <a:latin typeface="Courier New" pitchFamily="49" charset="0"/>
              </a:rPr>
              <a:t>printf</a:t>
            </a:r>
            <a:r>
              <a:rPr lang="en-US" altLang="en-US" dirty="0">
                <a:latin typeface="Courier New" pitchFamily="49" charset="0"/>
              </a:rPr>
              <a:t>("Child %d terminated abnormally\n", </a:t>
            </a:r>
            <a:r>
              <a:rPr lang="en-US" altLang="en-US" dirty="0" err="1">
                <a:latin typeface="Courier New" pitchFamily="49" charset="0"/>
              </a:rPr>
              <a:t>wpid</a:t>
            </a:r>
            <a:r>
              <a:rPr lang="en-US" altLang="en-US" dirty="0">
                <a:latin typeface="Courier New" pitchFamily="49" charset="0"/>
              </a:rPr>
              <a:t>);</a:t>
            </a:r>
          </a:p>
          <a:p>
            <a:pPr algn="just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 }</a:t>
            </a:r>
          </a:p>
        </p:txBody>
      </p:sp>
      <p:sp>
        <p:nvSpPr>
          <p:cNvPr id="24581" name="Oval 5"/>
          <p:cNvSpPr>
            <a:spLocks noChangeArrowheads="1"/>
          </p:cNvSpPr>
          <p:nvPr/>
        </p:nvSpPr>
        <p:spPr bwMode="auto">
          <a:xfrm>
            <a:off x="4428313" y="4607417"/>
            <a:ext cx="1104900" cy="480399"/>
          </a:xfrm>
          <a:prstGeom prst="ellipse">
            <a:avLst/>
          </a:prstGeom>
          <a:noFill/>
          <a:ln w="19050">
            <a:solidFill>
              <a:srgbClr val="FF5050"/>
            </a:solidFill>
            <a:round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ourier New" pitchFamily="49" charset="0"/>
              </a:rPr>
              <a:t>exec</a:t>
            </a:r>
            <a:r>
              <a:rPr lang="en-US" altLang="en-US"/>
              <a:t>: Running New Programs</a:t>
            </a:r>
          </a:p>
        </p:txBody>
      </p:sp>
      <p:sp>
        <p:nvSpPr>
          <p:cNvPr id="5038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2000" dirty="0" err="1">
                <a:latin typeface="Courier New" pitchFamily="49" charset="0"/>
              </a:rPr>
              <a:t>int</a:t>
            </a:r>
            <a:r>
              <a:rPr lang="en-US" altLang="en-US" sz="2000" dirty="0">
                <a:latin typeface="Courier New" pitchFamily="49" charset="0"/>
              </a:rPr>
              <a:t> </a:t>
            </a:r>
            <a:r>
              <a:rPr lang="en-US" altLang="en-US" sz="2000" dirty="0" err="1">
                <a:latin typeface="Courier New" pitchFamily="49" charset="0"/>
              </a:rPr>
              <a:t>execlp</a:t>
            </a:r>
            <a:r>
              <a:rPr lang="en-US" altLang="en-US" sz="2000" dirty="0">
                <a:latin typeface="Courier New" pitchFamily="49" charset="0"/>
              </a:rPr>
              <a:t>(char *what, char *arg0, char *arg1, …, 0)</a:t>
            </a:r>
            <a:endParaRPr lang="en-US" altLang="en-US" dirty="0"/>
          </a:p>
          <a:p>
            <a:pPr lvl="1" eaLnBrk="1" hangingPunct="1">
              <a:defRPr/>
            </a:pPr>
            <a:r>
              <a:rPr lang="en-US" altLang="en-US" dirty="0"/>
              <a:t>Loads and runs executable at </a:t>
            </a:r>
            <a:r>
              <a:rPr lang="en-US" altLang="en-US" dirty="0">
                <a:latin typeface="Courier New" pitchFamily="49" charset="0"/>
              </a:rPr>
              <a:t>what</a:t>
            </a:r>
            <a:r>
              <a:rPr lang="en-US" altLang="en-US" dirty="0"/>
              <a:t> with </a:t>
            </a:r>
            <a:r>
              <a:rPr lang="en-US" altLang="en-US" dirty="0" err="1"/>
              <a:t>args</a:t>
            </a:r>
            <a:r>
              <a:rPr lang="en-US" altLang="en-US" dirty="0"/>
              <a:t> </a:t>
            </a:r>
            <a:r>
              <a:rPr lang="en-US" altLang="en-US" dirty="0">
                <a:latin typeface="Courier New" pitchFamily="49" charset="0"/>
              </a:rPr>
              <a:t>arg0</a:t>
            </a:r>
            <a:r>
              <a:rPr lang="en-US" altLang="en-US" dirty="0"/>
              <a:t>, </a:t>
            </a:r>
            <a:r>
              <a:rPr lang="en-US" altLang="en-US" dirty="0">
                <a:latin typeface="Courier New" pitchFamily="49" charset="0"/>
              </a:rPr>
              <a:t>arg1</a:t>
            </a:r>
            <a:r>
              <a:rPr lang="en-US" altLang="en-US" dirty="0"/>
              <a:t>, …</a:t>
            </a:r>
          </a:p>
          <a:p>
            <a:pPr lvl="2" eaLnBrk="1" hangingPunct="1">
              <a:defRPr/>
            </a:pPr>
            <a:r>
              <a:rPr lang="en-US" altLang="en-US" dirty="0">
                <a:latin typeface="Courier New" pitchFamily="49" charset="0"/>
              </a:rPr>
              <a:t>what</a:t>
            </a:r>
            <a:r>
              <a:rPr lang="en-US" altLang="en-US" dirty="0"/>
              <a:t> is name or complete path of an executable</a:t>
            </a:r>
          </a:p>
          <a:p>
            <a:pPr lvl="2" eaLnBrk="1" hangingPunct="1">
              <a:defRPr/>
            </a:pPr>
            <a:r>
              <a:rPr lang="en-US" altLang="en-US" dirty="0">
                <a:latin typeface="Courier New" pitchFamily="49" charset="0"/>
              </a:rPr>
              <a:t>arg0</a:t>
            </a:r>
            <a:r>
              <a:rPr lang="en-US" altLang="en-US" dirty="0"/>
              <a:t> becomes name of process</a:t>
            </a:r>
          </a:p>
          <a:p>
            <a:pPr lvl="3" eaLnBrk="1" hangingPunct="1">
              <a:defRPr/>
            </a:pPr>
            <a:r>
              <a:rPr lang="en-US" altLang="en-US" dirty="0"/>
              <a:t>Typically </a:t>
            </a:r>
            <a:r>
              <a:rPr lang="en-US" altLang="en-US" dirty="0">
                <a:latin typeface="Courier New" pitchFamily="49" charset="0"/>
              </a:rPr>
              <a:t>arg0</a:t>
            </a:r>
            <a:r>
              <a:rPr lang="en-US" altLang="en-US" dirty="0"/>
              <a:t> is either identical to </a:t>
            </a:r>
            <a:r>
              <a:rPr lang="en-US" altLang="en-US" dirty="0">
                <a:latin typeface="Courier New" pitchFamily="49" charset="0"/>
              </a:rPr>
              <a:t>what</a:t>
            </a:r>
            <a:r>
              <a:rPr lang="en-US" altLang="en-US" dirty="0"/>
              <a:t>, or else contains only the executable filename from </a:t>
            </a:r>
            <a:r>
              <a:rPr lang="en-US" altLang="en-US" dirty="0">
                <a:latin typeface="Courier New" pitchFamily="49" charset="0"/>
              </a:rPr>
              <a:t>what</a:t>
            </a:r>
          </a:p>
          <a:p>
            <a:pPr lvl="2" eaLnBrk="1" hangingPunct="1">
              <a:defRPr/>
            </a:pPr>
            <a:r>
              <a:rPr lang="en-US" altLang="en-US" dirty="0"/>
              <a:t>“Real” arguments to the executable start with </a:t>
            </a:r>
            <a:r>
              <a:rPr lang="en-US" altLang="en-US" dirty="0">
                <a:latin typeface="Courier New" pitchFamily="49" charset="0"/>
              </a:rPr>
              <a:t>arg1</a:t>
            </a:r>
            <a:r>
              <a:rPr lang="en-US" altLang="en-US" dirty="0"/>
              <a:t>, etc.</a:t>
            </a:r>
          </a:p>
          <a:p>
            <a:pPr lvl="2" eaLnBrk="1" hangingPunct="1">
              <a:defRPr/>
            </a:pPr>
            <a:r>
              <a:rPr lang="en-US" altLang="en-US" dirty="0"/>
              <a:t>List of </a:t>
            </a:r>
            <a:r>
              <a:rPr lang="en-US" altLang="en-US" dirty="0" err="1"/>
              <a:t>args</a:t>
            </a:r>
            <a:r>
              <a:rPr lang="en-US" altLang="en-US" dirty="0"/>
              <a:t> is terminated by a </a:t>
            </a:r>
            <a:r>
              <a:rPr lang="en-US" altLang="en-US" dirty="0">
                <a:latin typeface="Courier New" pitchFamily="49" charset="0"/>
              </a:rPr>
              <a:t>(char *)0</a:t>
            </a:r>
            <a:r>
              <a:rPr lang="en-US" altLang="en-US" dirty="0"/>
              <a:t> argument</a:t>
            </a:r>
          </a:p>
          <a:p>
            <a:pPr lvl="1" eaLnBrk="1" hangingPunct="1">
              <a:defRPr/>
            </a:pPr>
            <a:r>
              <a:rPr lang="en-US" altLang="en-US" dirty="0"/>
              <a:t>Replaces code, data, and stack</a:t>
            </a:r>
          </a:p>
          <a:p>
            <a:pPr lvl="2" eaLnBrk="1" hangingPunct="1">
              <a:defRPr/>
            </a:pPr>
            <a:r>
              <a:rPr lang="en-US" altLang="en-US" dirty="0"/>
              <a:t>Retains </a:t>
            </a:r>
            <a:r>
              <a:rPr lang="en-US" altLang="en-US" dirty="0" err="1"/>
              <a:t>PID</a:t>
            </a:r>
            <a:r>
              <a:rPr lang="en-US" altLang="en-US" dirty="0"/>
              <a:t>, open files, other system context like signal handlers</a:t>
            </a:r>
          </a:p>
          <a:p>
            <a:pPr lvl="1" eaLnBrk="1" hangingPunct="1">
              <a:defRPr/>
            </a:pPr>
            <a:r>
              <a:rPr lang="en-US" altLang="en-US" dirty="0"/>
              <a:t>Called </a:t>
            </a:r>
            <a:r>
              <a:rPr lang="en-US" altLang="en-US" dirty="0">
                <a:solidFill>
                  <a:srgbClr val="FF0000"/>
                </a:solidFill>
              </a:rPr>
              <a:t>once</a:t>
            </a:r>
            <a:r>
              <a:rPr lang="en-US" altLang="en-US" dirty="0"/>
              <a:t> and </a:t>
            </a:r>
            <a:r>
              <a:rPr lang="en-US" altLang="en-US" dirty="0">
                <a:solidFill>
                  <a:srgbClr val="FF0000"/>
                </a:solidFill>
              </a:rPr>
              <a:t>never</a:t>
            </a:r>
            <a:r>
              <a:rPr lang="en-US" altLang="en-US" dirty="0"/>
              <a:t> returns (except if there is an error)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>
                <a:latin typeface="Courier New" pitchFamily="49" charset="0"/>
              </a:rPr>
              <a:t>execlp</a:t>
            </a:r>
            <a:r>
              <a:rPr lang="en-US" altLang="en-US" dirty="0"/>
              <a:t> Example</a:t>
            </a:r>
          </a:p>
        </p:txBody>
      </p:sp>
      <p:sp>
        <p:nvSpPr>
          <p:cNvPr id="503811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1143000"/>
            <a:ext cx="11076516" cy="5224462"/>
          </a:xfrm>
        </p:spPr>
        <p:txBody>
          <a:bodyPr/>
          <a:lstStyle/>
          <a:p>
            <a:pPr lvl="1" eaLnBrk="1" hangingPunct="1">
              <a:defRPr/>
            </a:pPr>
            <a:r>
              <a:rPr lang="en-US" altLang="en-US" dirty="0"/>
              <a:t>Runs “</a:t>
            </a:r>
            <a:r>
              <a:rPr lang="en-US" altLang="en-US" dirty="0">
                <a:latin typeface="Courier New" pitchFamily="49" charset="0"/>
              </a:rPr>
              <a:t>ls –</a:t>
            </a:r>
            <a:r>
              <a:rPr lang="en-US" altLang="en-US" dirty="0" err="1">
                <a:latin typeface="Courier New" pitchFamily="49" charset="0"/>
              </a:rPr>
              <a:t>lt</a:t>
            </a:r>
            <a:r>
              <a:rPr lang="en-US" altLang="en-US" dirty="0">
                <a:latin typeface="Courier New" pitchFamily="49" charset="0"/>
              </a:rPr>
              <a:t> /</a:t>
            </a:r>
            <a:r>
              <a:rPr lang="en-US" altLang="en-US" dirty="0" err="1">
                <a:latin typeface="Courier New" pitchFamily="49" charset="0"/>
              </a:rPr>
              <a:t>etc</a:t>
            </a:r>
            <a:r>
              <a:rPr lang="en-US" altLang="en-US" dirty="0"/>
              <a:t>” in child process</a:t>
            </a:r>
          </a:p>
          <a:p>
            <a:pPr lvl="1" eaLnBrk="1" hangingPunct="1">
              <a:defRPr/>
            </a:pPr>
            <a:r>
              <a:rPr lang="en-US" altLang="en-US" dirty="0"/>
              <a:t>Output is to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altLang="en-US" dirty="0"/>
              <a:t> (why?)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2209800" y="2070081"/>
            <a:ext cx="7620000" cy="4247317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main() {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</a:t>
            </a:r>
            <a:r>
              <a:rPr lang="en-US" altLang="en-US" dirty="0" err="1">
                <a:latin typeface="Courier New" pitchFamily="49" charset="0"/>
              </a:rPr>
              <a:t>pid_t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pid</a:t>
            </a:r>
            <a:r>
              <a:rPr lang="en-US" alt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status;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</a:t>
            </a:r>
            <a:r>
              <a:rPr lang="en-US" altLang="en-US" dirty="0" err="1">
                <a:latin typeface="Courier New" pitchFamily="49" charset="0"/>
              </a:rPr>
              <a:t>pid</a:t>
            </a:r>
            <a:r>
              <a:rPr lang="en-US" altLang="en-US" dirty="0">
                <a:latin typeface="Courier New" pitchFamily="49" charset="0"/>
              </a:rPr>
              <a:t> = fork();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if (fork() == 0) {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   status = </a:t>
            </a:r>
            <a:r>
              <a:rPr lang="en-US" altLang="en-US" dirty="0" err="1">
                <a:latin typeface="Courier New" pitchFamily="49" charset="0"/>
              </a:rPr>
              <a:t>execlp</a:t>
            </a:r>
            <a:r>
              <a:rPr lang="en-US" altLang="en-US" dirty="0">
                <a:latin typeface="Courier New" pitchFamily="49" charset="0"/>
              </a:rPr>
              <a:t>("ls",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     "ls", "-</a:t>
            </a:r>
            <a:r>
              <a:rPr lang="en-US" altLang="en-US" dirty="0" err="1">
                <a:latin typeface="Courier New" pitchFamily="49" charset="0"/>
              </a:rPr>
              <a:t>lt</a:t>
            </a:r>
            <a:r>
              <a:rPr lang="en-US" altLang="en-US" dirty="0">
                <a:latin typeface="Courier New" pitchFamily="49" charset="0"/>
              </a:rPr>
              <a:t>", "/</a:t>
            </a:r>
            <a:r>
              <a:rPr lang="en-US" altLang="en-US" dirty="0" err="1">
                <a:latin typeface="Courier New" pitchFamily="49" charset="0"/>
              </a:rPr>
              <a:t>etc</a:t>
            </a:r>
            <a:r>
              <a:rPr lang="en-US" altLang="en-US" dirty="0">
                <a:latin typeface="Courier New" pitchFamily="49" charset="0"/>
              </a:rPr>
              <a:t>", NULL);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   if (status == -1) {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      </a:t>
            </a:r>
            <a:r>
              <a:rPr lang="en-US" altLang="en-US" dirty="0" err="1">
                <a:latin typeface="Courier New" pitchFamily="49" charset="0"/>
              </a:rPr>
              <a:t>fprintf</a:t>
            </a:r>
            <a:r>
              <a:rPr lang="en-US" altLang="en-US" dirty="0">
                <a:latin typeface="Courier New" pitchFamily="49" charset="0"/>
              </a:rPr>
              <a:t>(</a:t>
            </a:r>
            <a:r>
              <a:rPr lang="en-US" altLang="en-US" dirty="0" err="1">
                <a:latin typeface="Courier New" pitchFamily="49" charset="0"/>
              </a:rPr>
              <a:t>stderr</a:t>
            </a:r>
            <a:r>
              <a:rPr lang="en-US" altLang="en-US" dirty="0">
                <a:latin typeface="Courier New" pitchFamily="49" charset="0"/>
              </a:rPr>
              <a:t>, "ls: command not found\n");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      exit(1);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   }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}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wait(NULL);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exit(0);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201757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Summarizing</a:t>
            </a:r>
          </a:p>
        </p:txBody>
      </p:sp>
      <p:sp>
        <p:nvSpPr>
          <p:cNvPr id="5048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altLang="en-US"/>
          </a:p>
          <a:p>
            <a:pPr eaLnBrk="1" hangingPunct="1">
              <a:defRPr/>
            </a:pPr>
            <a:r>
              <a:rPr lang="en-US" altLang="en-US"/>
              <a:t>Processes</a:t>
            </a:r>
          </a:p>
          <a:p>
            <a:pPr lvl="1" eaLnBrk="1" hangingPunct="1">
              <a:defRPr/>
            </a:pPr>
            <a:r>
              <a:rPr lang="en-US" altLang="en-US"/>
              <a:t>At any given time, system has multiple active processes</a:t>
            </a:r>
          </a:p>
          <a:p>
            <a:pPr lvl="1" eaLnBrk="1" hangingPunct="1">
              <a:defRPr/>
            </a:pPr>
            <a:r>
              <a:rPr lang="en-US" altLang="en-US"/>
              <a:t>But only one (per CPU core) can execute at a time</a:t>
            </a:r>
          </a:p>
          <a:p>
            <a:pPr lvl="1" eaLnBrk="1" hangingPunct="1">
              <a:defRPr/>
            </a:pPr>
            <a:r>
              <a:rPr lang="en-US" altLang="en-US"/>
              <a:t>Each process appears to have total control of processor + private memory space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Summarizing (cont.)</a:t>
            </a:r>
          </a:p>
        </p:txBody>
      </p:sp>
      <p:sp>
        <p:nvSpPr>
          <p:cNvPr id="5089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Spawning Processes</a:t>
            </a:r>
          </a:p>
          <a:p>
            <a:pPr lvl="1" eaLnBrk="1" hangingPunct="1">
              <a:defRPr/>
            </a:pPr>
            <a:r>
              <a:rPr lang="en-US" altLang="en-US"/>
              <a:t>Call to </a:t>
            </a:r>
            <a:r>
              <a:rPr lang="en-US" altLang="en-US">
                <a:latin typeface="Courier New" pitchFamily="49" charset="0"/>
              </a:rPr>
              <a:t>fork</a:t>
            </a:r>
          </a:p>
          <a:p>
            <a:pPr lvl="2" eaLnBrk="1" hangingPunct="1">
              <a:defRPr/>
            </a:pPr>
            <a:r>
              <a:rPr lang="en-US" altLang="en-US"/>
              <a:t>One call, two returns</a:t>
            </a:r>
          </a:p>
          <a:p>
            <a:pPr eaLnBrk="1" hangingPunct="1">
              <a:defRPr/>
            </a:pPr>
            <a:r>
              <a:rPr lang="en-US" altLang="en-US"/>
              <a:t>Terminating Processes</a:t>
            </a:r>
          </a:p>
          <a:p>
            <a:pPr lvl="1" eaLnBrk="1" hangingPunct="1">
              <a:defRPr/>
            </a:pPr>
            <a:r>
              <a:rPr lang="en-US" altLang="en-US"/>
              <a:t>Call </a:t>
            </a:r>
            <a:r>
              <a:rPr lang="en-US" altLang="en-US">
                <a:latin typeface="Courier New" pitchFamily="49" charset="0"/>
              </a:rPr>
              <a:t>exit</a:t>
            </a:r>
          </a:p>
          <a:p>
            <a:pPr lvl="2" eaLnBrk="1" hangingPunct="1">
              <a:defRPr/>
            </a:pPr>
            <a:r>
              <a:rPr lang="en-US" altLang="en-US"/>
              <a:t>One call, no return</a:t>
            </a:r>
            <a:endParaRPr lang="en-US" altLang="en-US">
              <a:latin typeface="Courier New" pitchFamily="49" charset="0"/>
            </a:endParaRPr>
          </a:p>
          <a:p>
            <a:pPr eaLnBrk="1" hangingPunct="1">
              <a:defRPr/>
            </a:pPr>
            <a:r>
              <a:rPr lang="en-US" altLang="en-US"/>
              <a:t>Reaping Processes</a:t>
            </a:r>
          </a:p>
          <a:p>
            <a:pPr lvl="1" eaLnBrk="1" hangingPunct="1">
              <a:defRPr/>
            </a:pPr>
            <a:r>
              <a:rPr lang="en-US" altLang="en-US"/>
              <a:t>Call </a:t>
            </a:r>
            <a:r>
              <a:rPr lang="en-US" altLang="en-US">
                <a:latin typeface="Courier New" pitchFamily="49" charset="0"/>
              </a:rPr>
              <a:t>wait</a:t>
            </a:r>
            <a:r>
              <a:rPr lang="en-US" altLang="en-US"/>
              <a:t> or </a:t>
            </a:r>
            <a:r>
              <a:rPr lang="en-US" altLang="en-US">
                <a:latin typeface="Courier New" pitchFamily="49" charset="0"/>
              </a:rPr>
              <a:t>waitpid</a:t>
            </a:r>
          </a:p>
          <a:p>
            <a:pPr eaLnBrk="1" hangingPunct="1">
              <a:defRPr/>
            </a:pPr>
            <a:r>
              <a:rPr lang="en-US" altLang="en-US"/>
              <a:t>Replacing Program Executed by Process</a:t>
            </a:r>
          </a:p>
          <a:p>
            <a:pPr lvl="1" eaLnBrk="1" hangingPunct="1">
              <a:defRPr/>
            </a:pPr>
            <a:r>
              <a:rPr lang="en-US" altLang="en-US"/>
              <a:t>Call </a:t>
            </a:r>
            <a:r>
              <a:rPr lang="en-US" altLang="en-US">
                <a:latin typeface="Courier New" pitchFamily="49" charset="0"/>
              </a:rPr>
              <a:t>execl </a:t>
            </a:r>
            <a:r>
              <a:rPr lang="en-US" altLang="en-US"/>
              <a:t>(or variant)</a:t>
            </a:r>
          </a:p>
          <a:p>
            <a:pPr lvl="2" eaLnBrk="1" hangingPunct="1">
              <a:defRPr/>
            </a:pPr>
            <a:r>
              <a:rPr lang="en-US" altLang="en-US"/>
              <a:t>One call, (normally) no return</a:t>
            </a:r>
            <a:endParaRPr lang="en-US" altLang="en-US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Multiprocessing: The Illusion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387351" y="4540248"/>
            <a:ext cx="11076516" cy="1905001"/>
          </a:xfrm>
        </p:spPr>
        <p:txBody>
          <a:bodyPr/>
          <a:lstStyle/>
          <a:p>
            <a:r>
              <a:rPr lang="en-US" dirty="0"/>
              <a:t>Computer runs many processes simultaneously</a:t>
            </a:r>
          </a:p>
          <a:p>
            <a:pPr lvl="1"/>
            <a:r>
              <a:rPr lang="en-US" dirty="0"/>
              <a:t>Applications for one or more users</a:t>
            </a:r>
          </a:p>
          <a:p>
            <a:pPr lvl="2"/>
            <a:r>
              <a:rPr lang="en-US" dirty="0"/>
              <a:t>Web browsers, email clients, editors, …</a:t>
            </a:r>
          </a:p>
          <a:p>
            <a:pPr lvl="1"/>
            <a:r>
              <a:rPr lang="en-US" dirty="0"/>
              <a:t>Background tasks</a:t>
            </a:r>
          </a:p>
          <a:p>
            <a:pPr lvl="2"/>
            <a:r>
              <a:rPr lang="en-US" dirty="0"/>
              <a:t>Monitoring network and I/O devices</a:t>
            </a:r>
          </a:p>
          <a:p>
            <a:pPr lvl="2"/>
            <a:r>
              <a:rPr lang="en-US" dirty="0"/>
              <a:t>Web and mail servers, VPN management, auto-backups, Skype, …</a:t>
            </a:r>
          </a:p>
          <a:p>
            <a:pPr lvl="2"/>
            <a:endParaRPr lang="en-US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2271916" y="3352628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2424316" y="3809828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500" dirty="0"/>
              <a:t>Registers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2275396" y="1379305"/>
            <a:ext cx="1371600" cy="1905000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Memory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2411986" y="1949691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2411986" y="2254492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2411986" y="2827277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2411986" y="2543196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4051834" y="33528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4204234" y="38100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500" dirty="0"/>
              <a:t>Registers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4055314" y="1379477"/>
            <a:ext cx="1371600" cy="1905000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Memory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4191904" y="194986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4191904" y="225466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4191904" y="282744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4191904" y="254336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91114" y="2254664"/>
            <a:ext cx="513281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…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6628737" y="33528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6781137" y="38100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500" dirty="0"/>
              <a:t>Registers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6632217" y="1379477"/>
            <a:ext cx="1371600" cy="1905000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Memory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6768807" y="194986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6768807" y="225466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6768807" y="282744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6768807" y="254336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3283216309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Multiprocessing: The (Traditional) Reality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387351" y="4953000"/>
            <a:ext cx="11076516" cy="149225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Single processor executes multiple processes concurrently</a:t>
            </a:r>
          </a:p>
          <a:p>
            <a:pPr lvl="1"/>
            <a:r>
              <a:rPr lang="en-US" dirty="0"/>
              <a:t>Process executions interleaved (multitasking) </a:t>
            </a:r>
          </a:p>
          <a:p>
            <a:pPr lvl="1"/>
            <a:r>
              <a:rPr lang="en-US" dirty="0"/>
              <a:t>Address spaces managed by virtual memory system (later in course)</a:t>
            </a:r>
          </a:p>
          <a:p>
            <a:pPr lvl="1"/>
            <a:r>
              <a:rPr lang="en-US" dirty="0"/>
              <a:t>Nonexecuting processes’ register values saved in memory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438400" y="38862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2576716" y="43434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500" dirty="0"/>
              <a:t>Registers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2275396" y="1066800"/>
            <a:ext cx="6030404" cy="2506896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Memory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2564386" y="16371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564386" y="19419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2564386" y="251477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2564386" y="223069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2362200" y="1516296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2564386" y="2887897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4254870" y="16371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4254870" y="1941991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4254870" y="2514776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4254870" y="223069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4254870" y="2887899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6845670" y="16371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6845670" y="19419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6845670" y="251477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6845670" y="223069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6845670" y="2887898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867314" y="2012967"/>
            <a:ext cx="513281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052273256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Multiprocessing: The (Traditional) Reality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387351" y="5257798"/>
            <a:ext cx="11076516" cy="1187451"/>
          </a:xfrm>
        </p:spPr>
        <p:txBody>
          <a:bodyPr>
            <a:normAutofit/>
          </a:bodyPr>
          <a:lstStyle/>
          <a:p>
            <a:r>
              <a:rPr lang="en-US" dirty="0"/>
              <a:t>Save current registers in memory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438400" y="38862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2576716" y="43434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500" dirty="0"/>
              <a:t>Registers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2275396" y="1066800"/>
            <a:ext cx="6030404" cy="2506896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Memory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2564386" y="16371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564386" y="19419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2564386" y="251477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2564386" y="223069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2362200" y="1516296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2564386" y="2887897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4254870" y="16371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4254870" y="1941991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4254870" y="2514776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4254870" y="223069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4254870" y="2887899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6845670" y="16371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6845670" y="19419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6845670" y="251477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6845670" y="223069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6845670" y="2887898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867314" y="2012967"/>
            <a:ext cx="513281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…</a:t>
            </a:r>
          </a:p>
        </p:txBody>
      </p:sp>
      <p:sp>
        <p:nvSpPr>
          <p:cNvPr id="5" name="Up Arrow 4"/>
          <p:cNvSpPr/>
          <p:nvPr/>
        </p:nvSpPr>
        <p:spPr bwMode="auto">
          <a:xfrm>
            <a:off x="2971800" y="3421300"/>
            <a:ext cx="228600" cy="464901"/>
          </a:xfrm>
          <a:prstGeom prst="upArrow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785275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Multiprocessing: The (Traditional) Reality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387351" y="5257800"/>
            <a:ext cx="11076516" cy="1187450"/>
          </a:xfrm>
        </p:spPr>
        <p:txBody>
          <a:bodyPr>
            <a:normAutofit/>
          </a:bodyPr>
          <a:lstStyle/>
          <a:p>
            <a:r>
              <a:rPr lang="en-US" dirty="0"/>
              <a:t>Schedule next process for execution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4114800" y="38862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4253116" y="43434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500" dirty="0"/>
              <a:t>Registers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2275396" y="1066800"/>
            <a:ext cx="6030404" cy="2506896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Memory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2564386" y="16371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564386" y="19419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2564386" y="251477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2564386" y="223069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4038600" y="1516296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2564386" y="2887897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4254870" y="16371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4254870" y="1941991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4254870" y="2514776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4254870" y="223069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4254870" y="2887899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6845670" y="16371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6845670" y="19419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6845670" y="251477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6845670" y="223069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6845670" y="2887898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867314" y="2012967"/>
            <a:ext cx="513281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172287498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Multiprocessing: The (Traditional) Reality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387351" y="5257799"/>
            <a:ext cx="11076516" cy="1187451"/>
          </a:xfrm>
        </p:spPr>
        <p:txBody>
          <a:bodyPr>
            <a:normAutofit/>
          </a:bodyPr>
          <a:lstStyle/>
          <a:p>
            <a:r>
              <a:rPr lang="en-US" dirty="0"/>
              <a:t>Load saved registers and switch address space (context switch)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4114800" y="38862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4253116" y="43434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500" dirty="0"/>
              <a:t>Registers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2275396" y="1066800"/>
            <a:ext cx="6030404" cy="2506896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Memory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2564386" y="16371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564386" y="19419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2564386" y="251477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2564386" y="223069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4038600" y="1516296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2564386" y="2887897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4254870" y="16371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4254870" y="1941991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4254870" y="2514776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4254870" y="223069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4254870" y="2887899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6845670" y="16371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6845670" y="19419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6845670" y="251477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6845670" y="223069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6845670" y="2887898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867314" y="2012967"/>
            <a:ext cx="513281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…</a:t>
            </a:r>
          </a:p>
        </p:txBody>
      </p:sp>
      <p:sp>
        <p:nvSpPr>
          <p:cNvPr id="5" name="Up Arrow 4"/>
          <p:cNvSpPr/>
          <p:nvPr/>
        </p:nvSpPr>
        <p:spPr bwMode="auto">
          <a:xfrm flipV="1">
            <a:off x="4724400" y="3421300"/>
            <a:ext cx="228600" cy="464901"/>
          </a:xfrm>
          <a:prstGeom prst="upArrow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678251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Multiprocessing: The (Modern) Reality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5867313" y="3841680"/>
            <a:ext cx="5596553" cy="2603569"/>
          </a:xfrm>
        </p:spPr>
        <p:txBody>
          <a:bodyPr/>
          <a:lstStyle/>
          <a:p>
            <a:r>
              <a:rPr lang="en-US" dirty="0"/>
              <a:t>Multicore processors</a:t>
            </a:r>
          </a:p>
          <a:p>
            <a:pPr lvl="1"/>
            <a:r>
              <a:rPr lang="en-US" dirty="0"/>
              <a:t>Multiple CPUs on single chip</a:t>
            </a:r>
          </a:p>
          <a:p>
            <a:pPr lvl="1"/>
            <a:r>
              <a:rPr lang="en-US" dirty="0"/>
              <a:t>Share main memory (and some of the caches)</a:t>
            </a:r>
          </a:p>
          <a:p>
            <a:pPr lvl="1"/>
            <a:r>
              <a:rPr lang="en-US" dirty="0"/>
              <a:t>Each can execute a separate process</a:t>
            </a:r>
          </a:p>
          <a:p>
            <a:pPr lvl="2"/>
            <a:r>
              <a:rPr lang="en-US" dirty="0"/>
              <a:t>Scheduling of processors onto cores done by kernel</a:t>
            </a:r>
          </a:p>
          <a:p>
            <a:endParaRPr lang="en-US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4114800" y="38862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4253116" y="43434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500" dirty="0"/>
              <a:t>Registers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2275396" y="1066800"/>
            <a:ext cx="6030404" cy="2506896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Memory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2564386" y="16371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2564386" y="19419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2564386" y="251477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2564386" y="223069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4038600" y="1516296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2564386" y="2887897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4254870" y="16371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4254870" y="1941991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4254870" y="2514776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4254870" y="223069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4254870" y="2887899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6845670" y="16371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6845670" y="19419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6845670" y="251477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6845670" y="223069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6845670" y="2887898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867314" y="2012967"/>
            <a:ext cx="513281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…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2438400" y="3893904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2576716" y="4351104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500" dirty="0"/>
              <a:t>Registers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2362200" y="1524000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08794182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27682</TotalTime>
  <Pages>35</Pages>
  <Words>2607</Words>
  <Application>Microsoft Office PowerPoint</Application>
  <PresentationFormat>Widescreen</PresentationFormat>
  <Paragraphs>714</Paragraphs>
  <Slides>36</Slides>
  <Notes>36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6" baseType="lpstr">
      <vt:lpstr>Arial</vt:lpstr>
      <vt:lpstr>Calibri</vt:lpstr>
      <vt:lpstr>Century Gothic</vt:lpstr>
      <vt:lpstr>Courier New</vt:lpstr>
      <vt:lpstr>Helvetica</vt:lpstr>
      <vt:lpstr>Menlo-Regular</vt:lpstr>
      <vt:lpstr>Times New Roman</vt:lpstr>
      <vt:lpstr>Wingdings</vt:lpstr>
      <vt:lpstr>Wingdings 2</vt:lpstr>
      <vt:lpstr>class02</vt:lpstr>
      <vt:lpstr>Processes</vt:lpstr>
      <vt:lpstr>Processes</vt:lpstr>
      <vt:lpstr>Logical Control Flows</vt:lpstr>
      <vt:lpstr>Multiprocessing: The Illusion</vt:lpstr>
      <vt:lpstr>Multiprocessing: The (Traditional) Reality</vt:lpstr>
      <vt:lpstr>Multiprocessing: The (Traditional) Reality</vt:lpstr>
      <vt:lpstr>Multiprocessing: The (Traditional) Reality</vt:lpstr>
      <vt:lpstr>Multiprocessing: The (Traditional) Reality</vt:lpstr>
      <vt:lpstr>Multiprocessing: The (Modern) Reality</vt:lpstr>
      <vt:lpstr>Context Switching</vt:lpstr>
      <vt:lpstr>Private Address Spaces</vt:lpstr>
      <vt:lpstr>System-Call Error Handling</vt:lpstr>
      <vt:lpstr>Error-Reporting Functions </vt:lpstr>
      <vt:lpstr>Error-Handling Wrappers </vt:lpstr>
      <vt:lpstr>Obtaining Process IDs</vt:lpstr>
      <vt:lpstr>Creating and Terminating Processes</vt:lpstr>
      <vt:lpstr>Terminating Processes </vt:lpstr>
      <vt:lpstr>Creating Processes: fork()</vt:lpstr>
      <vt:lpstr>fork Example</vt:lpstr>
      <vt:lpstr>Modeling fork with Process Graphs</vt:lpstr>
      <vt:lpstr>Process Graph Example</vt:lpstr>
      <vt:lpstr>Interpreting Process Graphs</vt:lpstr>
      <vt:lpstr>fork Example: Two consecutive forks</vt:lpstr>
      <vt:lpstr>fork Example: Nested forks in parent</vt:lpstr>
      <vt:lpstr>fork Example: Nested forks in children</vt:lpstr>
      <vt:lpstr>Reaping Child Processes</vt:lpstr>
      <vt:lpstr>Zombie Example</vt:lpstr>
      <vt:lpstr>Nonterminating Child Example</vt:lpstr>
      <vt:lpstr>wait: Synchronizing with Children</vt:lpstr>
      <vt:lpstr>wait: Synchronizing with Children</vt:lpstr>
      <vt:lpstr>Another Wait Example</vt:lpstr>
      <vt:lpstr>Waitpid</vt:lpstr>
      <vt:lpstr>exec: Running New Programs</vt:lpstr>
      <vt:lpstr>execlp Example</vt:lpstr>
      <vt:lpstr>Summarizing</vt:lpstr>
      <vt:lpstr>Summarizing (cont.)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Exceptional Control Flow I</dc:title>
  <dc:subject/>
  <dc:creator>Randal E. Bryant and David R. O'Hallaron</dc:creator>
  <cp:keywords/>
  <dc:description/>
  <cp:lastModifiedBy>Kuenning</cp:lastModifiedBy>
  <cp:revision>183</cp:revision>
  <cp:lastPrinted>2020-03-02T02:14:37Z</cp:lastPrinted>
  <dcterms:created xsi:type="dcterms:W3CDTF">1998-08-11T09:19:24Z</dcterms:created>
  <dcterms:modified xsi:type="dcterms:W3CDTF">2020-03-02T02:14:40Z</dcterms:modified>
</cp:coreProperties>
</file>