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9"/>
  </p:notesMasterIdLst>
  <p:handoutMasterIdLst>
    <p:handoutMasterId r:id="rId50"/>
  </p:handoutMasterIdLst>
  <p:sldIdLst>
    <p:sldId id="343" r:id="rId2"/>
    <p:sldId id="379" r:id="rId3"/>
    <p:sldId id="380" r:id="rId4"/>
    <p:sldId id="381" r:id="rId5"/>
    <p:sldId id="382" r:id="rId6"/>
    <p:sldId id="386" r:id="rId7"/>
    <p:sldId id="387" r:id="rId8"/>
    <p:sldId id="388" r:id="rId9"/>
    <p:sldId id="389" r:id="rId10"/>
    <p:sldId id="390" r:id="rId11"/>
    <p:sldId id="394" r:id="rId12"/>
    <p:sldId id="395" r:id="rId13"/>
    <p:sldId id="345" r:id="rId14"/>
    <p:sldId id="346" r:id="rId15"/>
    <p:sldId id="397" r:id="rId16"/>
    <p:sldId id="347" r:id="rId17"/>
    <p:sldId id="348" r:id="rId18"/>
    <p:sldId id="398" r:id="rId19"/>
    <p:sldId id="349" r:id="rId20"/>
    <p:sldId id="399" r:id="rId21"/>
    <p:sldId id="396" r:id="rId22"/>
    <p:sldId id="400" r:id="rId23"/>
    <p:sldId id="401" r:id="rId24"/>
    <p:sldId id="402" r:id="rId25"/>
    <p:sldId id="408" r:id="rId26"/>
    <p:sldId id="406" r:id="rId27"/>
    <p:sldId id="409" r:id="rId28"/>
    <p:sldId id="411" r:id="rId29"/>
    <p:sldId id="410" r:id="rId30"/>
    <p:sldId id="375" r:id="rId31"/>
    <p:sldId id="403" r:id="rId32"/>
    <p:sldId id="414" r:id="rId33"/>
    <p:sldId id="361" r:id="rId34"/>
    <p:sldId id="412" r:id="rId35"/>
    <p:sldId id="376" r:id="rId36"/>
    <p:sldId id="362" r:id="rId37"/>
    <p:sldId id="360" r:id="rId38"/>
    <p:sldId id="416" r:id="rId39"/>
    <p:sldId id="363" r:id="rId40"/>
    <p:sldId id="368" r:id="rId41"/>
    <p:sldId id="369" r:id="rId42"/>
    <p:sldId id="370" r:id="rId43"/>
    <p:sldId id="371" r:id="rId44"/>
    <p:sldId id="372" r:id="rId45"/>
    <p:sldId id="373" r:id="rId46"/>
    <p:sldId id="374" r:id="rId47"/>
    <p:sldId id="377" r:id="rId48"/>
  </p:sldIdLst>
  <p:sldSz cx="12192000" cy="6858000"/>
  <p:notesSz cx="9271000" cy="6985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3" userDrawn="1">
          <p15:clr>
            <a:srgbClr val="A4A3A4"/>
          </p15:clr>
        </p15:guide>
        <p15:guide id="2" pos="3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66FFFF"/>
    <a:srgbClr val="FF5050"/>
    <a:srgbClr val="FF99FF"/>
    <a:srgbClr val="FF0000"/>
    <a:srgbClr val="00FFFF"/>
    <a:srgbClr val="9966F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37" autoAdjust="0"/>
  </p:normalViewPr>
  <p:slideViewPr>
    <p:cSldViewPr snapToGrid="0">
      <p:cViewPr varScale="1">
        <p:scale>
          <a:sx n="68" d="100"/>
          <a:sy n="68" d="100"/>
        </p:scale>
        <p:origin x="492" y="78"/>
      </p:cViewPr>
      <p:guideLst>
        <p:guide orient="horz" pos="553"/>
        <p:guide pos="3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2"/>
    </p:cViewPr>
  </p:sorterViewPr>
  <p:notesViewPr>
    <p:cSldViewPr snapToGrid="0"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4254500" y="6651625"/>
            <a:ext cx="7651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en-US" sz="1200" b="0"/>
              <a:t>Page </a:t>
            </a:r>
            <a:fld id="{039D1243-7994-4AF5-9B0C-B5337BB23BB7}" type="slidenum">
              <a:rPr lang="en-US" altLang="en-US" sz="1200" b="0" smtClean="0"/>
              <a:pPr>
                <a:lnSpc>
                  <a:spcPct val="90000"/>
                </a:lnSpc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443128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8" tIns="44726" rIns="91048" bIns="44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4230688" y="6651625"/>
            <a:ext cx="8096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A5F5D154-69B8-4A8D-BF9F-C7518DAF13D1}" type="slidenum">
              <a:rPr lang="en-US" altLang="en-US" sz="1200" b="0" smtClean="0">
                <a:latin typeface="Century Gothic" pitchFamily="34" charset="0"/>
              </a:rPr>
              <a:pPr>
                <a:lnSpc>
                  <a:spcPct val="90000"/>
                </a:lnSpc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6163" y="527050"/>
            <a:ext cx="4638675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42016551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7050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Class09_threads</a:t>
            </a:r>
          </a:p>
        </p:txBody>
      </p:sp>
    </p:spTree>
    <p:extLst>
      <p:ext uri="{BB962C8B-B14F-4D97-AF65-F5344CB8AC3E}">
        <p14:creationId xmlns:p14="http://schemas.microsoft.com/office/powerpoint/2010/main" val="2995864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134" y="3317620"/>
            <a:ext cx="6798734" cy="3142739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94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134" y="3317620"/>
            <a:ext cx="6798734" cy="3142739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94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134" y="3317620"/>
            <a:ext cx="6798734" cy="3142739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94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134" y="3317620"/>
            <a:ext cx="6798734" cy="3142739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134" y="3317620"/>
            <a:ext cx="6798734" cy="3142739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134" y="3317620"/>
            <a:ext cx="6798734" cy="314273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879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1214684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406595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0667" y="247651"/>
            <a:ext cx="2768600" cy="61309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2751" y="247651"/>
            <a:ext cx="8104716" cy="61309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115952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091062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589725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2751" y="1154113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51551" y="1154113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270646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2303565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114160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51891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899948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841832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2751" y="1154113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1" y="247651"/>
            <a:ext cx="9527116" cy="74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A9BDFFC1-EBD7-4686-AB99-7F998D5EE0DA}" type="slidenum">
              <a:rPr lang="en-US" sz="1400" b="0" smtClean="0">
                <a:solidFill>
                  <a:schemeClr val="hlink"/>
                </a:solidFill>
              </a:rPr>
              <a:pPr>
                <a:lnSpc>
                  <a:spcPct val="90000"/>
                </a:lnSpc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0462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7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4700" y="100013"/>
            <a:ext cx="754380" cy="968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Programming with Threads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19451" y="3667125"/>
            <a:ext cx="6175375" cy="25146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/>
              <a:t>Topics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Threads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Shared 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The need for synchronization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Synchronizing with semaphores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Thread safety and reentrancy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Races and deadlocks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090863" y="762001"/>
            <a:ext cx="6246812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Computing!”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Execution of Threaded “hello, world”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692292" y="1370290"/>
            <a:ext cx="149271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 dirty="0"/>
              <a:t>main thread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702565" y="2602190"/>
            <a:ext cx="144142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/>
              <a:t>peer thread</a:t>
            </a: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 flipH="1">
            <a:off x="4418013" y="2081214"/>
            <a:ext cx="0" cy="11191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8248650" y="3260725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8324850" y="3551238"/>
            <a:ext cx="1830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>
                <a:latin typeface="Courier New" pitchFamily="49" charset="0"/>
              </a:rPr>
              <a:t>return NULL;</a:t>
            </a:r>
            <a:endParaRPr lang="en-US" altLang="en-US" sz="1800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4419600" y="2438401"/>
            <a:ext cx="3829050" cy="8223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1524000" y="3505200"/>
            <a:ext cx="2863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/>
            <a:r>
              <a:rPr lang="en-US" altLang="en-US" sz="1800" dirty="0">
                <a:solidFill>
                  <a:srgbClr val="FF0000"/>
                </a:solidFill>
              </a:rPr>
              <a:t>main thread waits for </a:t>
            </a:r>
          </a:p>
          <a:p>
            <a:pPr algn="r"/>
            <a:r>
              <a:rPr lang="en-US" altLang="en-US" sz="1800" dirty="0">
                <a:solidFill>
                  <a:srgbClr val="FF0000"/>
                </a:solidFill>
              </a:rPr>
              <a:t>peer  thread to terminate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4438650" y="3870325"/>
            <a:ext cx="3810000" cy="762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362200" y="5029201"/>
            <a:ext cx="20129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/>
            <a:r>
              <a:rPr lang="en-US" altLang="en-US" sz="1800" dirty="0">
                <a:latin typeface="Courier New" pitchFamily="49" charset="0"/>
              </a:rPr>
              <a:t>exit()</a:t>
            </a:r>
            <a:r>
              <a:rPr lang="en-US" altLang="en-US" sz="1800" dirty="0"/>
              <a:t> </a:t>
            </a:r>
          </a:p>
          <a:p>
            <a:pPr algn="r"/>
            <a:r>
              <a:rPr lang="en-US" altLang="en-US" sz="1800" dirty="0">
                <a:solidFill>
                  <a:srgbClr val="FF0000"/>
                </a:solidFill>
              </a:rPr>
              <a:t>terminates </a:t>
            </a:r>
          </a:p>
          <a:p>
            <a:pPr algn="r"/>
            <a:r>
              <a:rPr lang="en-US" altLang="en-US" sz="1800" dirty="0">
                <a:solidFill>
                  <a:srgbClr val="FF0000"/>
                </a:solidFill>
              </a:rPr>
              <a:t>main thread and </a:t>
            </a:r>
          </a:p>
          <a:p>
            <a:pPr algn="r"/>
            <a:r>
              <a:rPr lang="en-US" altLang="en-US" sz="1800" dirty="0">
                <a:solidFill>
                  <a:srgbClr val="FF0000"/>
                </a:solidFill>
              </a:rPr>
              <a:t>any peer thread</a:t>
            </a:r>
            <a:r>
              <a:rPr lang="en-US" altLang="en-US" sz="1800" dirty="0"/>
              <a:t>s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2036764" y="2209801"/>
            <a:ext cx="23066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/>
            <a:r>
              <a:rPr lang="en-US" altLang="en-US" sz="1800" b="0"/>
              <a:t>call Pthread_create()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316164" y="2971801"/>
            <a:ext cx="2027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/>
            <a:r>
              <a:rPr lang="en-US" altLang="en-US" sz="1800" b="0"/>
              <a:t>call Pthread_join()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1828800" y="4419601"/>
            <a:ext cx="2514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/>
            <a:r>
              <a:rPr lang="en-US" altLang="en-US" sz="1800" b="0"/>
              <a:t>Pthread_join() returns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8305801" y="3200401"/>
            <a:ext cx="12811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>
                <a:latin typeface="Courier New" pitchFamily="49" charset="0"/>
              </a:rPr>
              <a:t>printf()</a:t>
            </a:r>
            <a:endParaRPr lang="en-US" altLang="en-US" sz="1800"/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8324850" y="3810000"/>
            <a:ext cx="1428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b="0"/>
              <a:t>(peer thread</a:t>
            </a:r>
          </a:p>
          <a:p>
            <a:pPr algn="l"/>
            <a:r>
              <a:rPr lang="en-US" altLang="en-US" sz="1800" b="0"/>
              <a:t>terminates)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1668464" y="2514601"/>
            <a:ext cx="26749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/>
            <a:r>
              <a:rPr lang="en-US" altLang="en-US" sz="1800" b="0"/>
              <a:t>Pthread_create() returns</a:t>
            </a:r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4418013" y="4559300"/>
            <a:ext cx="0" cy="10302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4410075" y="3282951"/>
            <a:ext cx="7938" cy="1154113"/>
          </a:xfrm>
          <a:prstGeom prst="line">
            <a:avLst/>
          </a:prstGeom>
          <a:noFill/>
          <a:ln w="25400">
            <a:solidFill>
              <a:srgbClr val="6699FF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Pros and Cons</a:t>
            </a:r>
            <a:br>
              <a:rPr lang="en-US" altLang="en-US"/>
            </a:br>
            <a:r>
              <a:rPr lang="en-US" altLang="en-US"/>
              <a:t>of Thread-Based Designs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+ Threads take advantage of multicore/multi-CPU H/W</a:t>
            </a:r>
          </a:p>
          <a:p>
            <a:pPr eaLnBrk="1" hangingPunct="1"/>
            <a:r>
              <a:rPr lang="en-US" altLang="en-US" dirty="0"/>
              <a:t>+ Easy to share data structures between threads</a:t>
            </a:r>
          </a:p>
          <a:p>
            <a:pPr lvl="1" eaLnBrk="1" hangingPunct="1"/>
            <a:r>
              <a:rPr lang="en-US" altLang="en-US" dirty="0"/>
              <a:t>E.g., logging information, file cache</a:t>
            </a:r>
          </a:p>
          <a:p>
            <a:pPr eaLnBrk="1" hangingPunct="1"/>
            <a:r>
              <a:rPr lang="en-US" altLang="en-US" dirty="0"/>
              <a:t>+ Threads are more efficient than processes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– Unintentional sharing can introduce subtle and hard-to-reproduce errors!</a:t>
            </a:r>
          </a:p>
          <a:p>
            <a:pPr lvl="1" eaLnBrk="1" hangingPunct="1"/>
            <a:r>
              <a:rPr lang="en-US" altLang="en-US" dirty="0"/>
              <a:t>Ease of data sharing is greatest strength of threads, but also greatest weakness</a:t>
            </a:r>
          </a:p>
          <a:p>
            <a:pPr lvl="1" eaLnBrk="1" hangingPunct="1"/>
            <a:r>
              <a:rPr lang="en-US" altLang="en-US" dirty="0"/>
              <a:t>Hard to know what’s shared, what’s private</a:t>
            </a:r>
          </a:p>
          <a:p>
            <a:pPr lvl="1" eaLnBrk="1" hangingPunct="1"/>
            <a:r>
              <a:rPr lang="en-US" altLang="en-US" dirty="0"/>
              <a:t>Hard to detect errors by testing (low-probability failures)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en-US" dirty="0"/>
          </a:p>
          <a:p>
            <a:pPr lvl="1"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47651"/>
            <a:ext cx="9715597" cy="747713"/>
          </a:xfrm>
        </p:spPr>
        <p:txBody>
          <a:bodyPr/>
          <a:lstStyle/>
          <a:p>
            <a:pPr eaLnBrk="1" hangingPunct="1"/>
            <a:r>
              <a:rPr lang="en-US" altLang="en-US" dirty="0"/>
              <a:t>Shared Variables in Threaded C Programs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Question: Which variables in a threaded C program are shared variables?</a:t>
            </a:r>
          </a:p>
          <a:p>
            <a:pPr lvl="1" eaLnBrk="1" hangingPunct="1"/>
            <a:r>
              <a:rPr lang="en-US" altLang="en-US" dirty="0"/>
              <a:t>Answer not as simple as “global variables are shared” and “stack variables are private”</a:t>
            </a:r>
          </a:p>
          <a:p>
            <a:pPr eaLnBrk="1" hangingPunct="1"/>
            <a:r>
              <a:rPr lang="en-US" altLang="en-US" i="1" dirty="0"/>
              <a:t>Definition:</a:t>
            </a:r>
            <a:r>
              <a:rPr lang="en-US" altLang="en-US" dirty="0"/>
              <a:t> A variable x is </a:t>
            </a:r>
            <a:r>
              <a:rPr lang="en-US" altLang="en-US" i="1" dirty="0"/>
              <a:t>shared</a:t>
            </a:r>
            <a:r>
              <a:rPr lang="en-US" altLang="en-US" dirty="0"/>
              <a:t> if and only if multiple threads reference some instance of x.</a:t>
            </a:r>
            <a:endParaRPr lang="en-US" altLang="en-US" i="1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Requires answers to the following questions:</a:t>
            </a:r>
          </a:p>
          <a:p>
            <a:pPr lvl="1" eaLnBrk="1" hangingPunct="1"/>
            <a:r>
              <a:rPr lang="en-US" altLang="en-US" dirty="0"/>
              <a:t>What is the memory model for threads?</a:t>
            </a:r>
          </a:p>
          <a:p>
            <a:pPr lvl="1" eaLnBrk="1" hangingPunct="1"/>
            <a:r>
              <a:rPr lang="en-US" altLang="en-US" dirty="0"/>
              <a:t>How are variables mapped to memory instances?</a:t>
            </a:r>
          </a:p>
          <a:p>
            <a:pPr lvl="1" eaLnBrk="1" hangingPunct="1"/>
            <a:r>
              <a:rPr lang="en-US" altLang="en-US" dirty="0"/>
              <a:t>How many threads reference each of these instances?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Threads Memory Model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000" dirty="0"/>
              <a:t>Conceptual model:</a:t>
            </a:r>
          </a:p>
          <a:p>
            <a:pPr lvl="1" eaLnBrk="1" hangingPunct="1"/>
            <a:r>
              <a:rPr lang="en-US" altLang="en-US" sz="1800" dirty="0"/>
              <a:t>Each thread runs in larger context of a process</a:t>
            </a:r>
          </a:p>
          <a:p>
            <a:pPr lvl="1" eaLnBrk="1" hangingPunct="1"/>
            <a:r>
              <a:rPr lang="en-US" altLang="en-US" sz="1800" dirty="0"/>
              <a:t>Each thread has its own separate thread context</a:t>
            </a:r>
          </a:p>
          <a:p>
            <a:pPr lvl="2" eaLnBrk="1" hangingPunct="1"/>
            <a:r>
              <a:rPr lang="en-US" altLang="en-US" sz="1600" dirty="0"/>
              <a:t>Thread ID, stack, stack pointer, program counter, condition codes, and general-purpose registers</a:t>
            </a:r>
          </a:p>
          <a:p>
            <a:pPr lvl="1" eaLnBrk="1" hangingPunct="1"/>
            <a:r>
              <a:rPr lang="en-US" altLang="en-US" sz="1800" dirty="0"/>
              <a:t>All threads share remaining process context</a:t>
            </a:r>
          </a:p>
          <a:p>
            <a:pPr lvl="2" eaLnBrk="1" hangingPunct="1"/>
            <a:r>
              <a:rPr lang="en-US" altLang="en-US" sz="1600" dirty="0"/>
              <a:t>Code, </a:t>
            </a:r>
            <a:r>
              <a:rPr lang="en-US" altLang="en-US" sz="1600" dirty="0">
                <a:solidFill>
                  <a:srgbClr val="FF0000"/>
                </a:solidFill>
              </a:rPr>
              <a:t>data, heap</a:t>
            </a:r>
            <a:r>
              <a:rPr lang="en-US" altLang="en-US" sz="1600" dirty="0"/>
              <a:t>, and shared library segments of process virtual address space</a:t>
            </a:r>
          </a:p>
          <a:p>
            <a:pPr lvl="2" eaLnBrk="1" hangingPunct="1"/>
            <a:r>
              <a:rPr lang="en-US" altLang="en-US" sz="1600" dirty="0"/>
              <a:t>Open files and installed handlers</a:t>
            </a:r>
          </a:p>
          <a:p>
            <a:pPr eaLnBrk="1" hangingPunct="1"/>
            <a:r>
              <a:rPr lang="en-US" altLang="en-US" sz="2000" dirty="0"/>
              <a:t>Operationally, this model is not strictly enforced:</a:t>
            </a:r>
          </a:p>
          <a:p>
            <a:pPr lvl="1" eaLnBrk="1" hangingPunct="1"/>
            <a:r>
              <a:rPr lang="en-US" altLang="en-US" sz="1800" dirty="0"/>
              <a:t>Register values are truly separate and protected</a:t>
            </a:r>
          </a:p>
          <a:p>
            <a:pPr lvl="1" eaLnBrk="1" hangingPunct="1"/>
            <a:r>
              <a:rPr lang="en-US" altLang="en-US" sz="1800" dirty="0"/>
              <a:t>But any thread can read and write the stack of any other thread 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i="1" dirty="0">
                <a:solidFill>
                  <a:srgbClr val="FF0000"/>
                </a:solidFill>
              </a:rPr>
              <a:t>Mismatch between conceptual and operational model is a source of confusion and errors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 Program to Illustrate Sharing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774825" y="1502648"/>
            <a:ext cx="3764172" cy="467820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char **</a:t>
            </a:r>
            <a:r>
              <a:rPr lang="en-US" altLang="en-US" dirty="0" err="1">
                <a:latin typeface="Courier New" pitchFamily="49" charset="0"/>
              </a:rPr>
              <a:t>ptr</a:t>
            </a:r>
            <a:r>
              <a:rPr lang="en-US" altLang="en-US" dirty="0">
                <a:latin typeface="Courier New" pitchFamily="49" charset="0"/>
              </a:rPr>
              <a:t>;  /* global */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main()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tid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char *</a:t>
            </a:r>
            <a:r>
              <a:rPr lang="en-US" altLang="en-US" dirty="0" err="1">
                <a:latin typeface="Courier New" pitchFamily="49" charset="0"/>
              </a:rPr>
              <a:t>msgs</a:t>
            </a:r>
            <a:r>
              <a:rPr lang="en-US" altLang="en-US" dirty="0">
                <a:latin typeface="Courier New" pitchFamily="49" charset="0"/>
              </a:rPr>
              <a:t>[N] = 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"Hello from foo",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"Hello from bar"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};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ptr</a:t>
            </a:r>
            <a:r>
              <a:rPr lang="en-US" altLang="en-US" dirty="0">
                <a:latin typeface="Courier New" pitchFamily="49" charset="0"/>
              </a:rPr>
              <a:t> = </a:t>
            </a:r>
            <a:r>
              <a:rPr lang="en-US" altLang="en-US" dirty="0" err="1">
                <a:latin typeface="Courier New" pitchFamily="49" charset="0"/>
              </a:rPr>
              <a:t>msgs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2;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Pthread_create</a:t>
            </a:r>
            <a:r>
              <a:rPr lang="en-US" altLang="en-US" dirty="0">
                <a:latin typeface="Courier New" pitchFamily="49" charset="0"/>
              </a:rPr>
              <a:t>(&amp;</a:t>
            </a:r>
            <a:r>
              <a:rPr lang="en-US" altLang="en-US" dirty="0" err="1">
                <a:latin typeface="Courier New" pitchFamily="49" charset="0"/>
              </a:rPr>
              <a:t>tid</a:t>
            </a:r>
            <a:r>
              <a:rPr lang="en-US" altLang="en-US" dirty="0">
                <a:latin typeface="Courier New" pitchFamily="49" charset="0"/>
              </a:rPr>
              <a:t>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NULL,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thread,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(void *)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// </a:t>
            </a:r>
            <a:r>
              <a:rPr lang="en-US" altLang="en-US" dirty="0" err="1">
                <a:latin typeface="Courier New" pitchFamily="49" charset="0"/>
              </a:rPr>
              <a:t>Pthread_join</a:t>
            </a:r>
            <a:r>
              <a:rPr lang="en-US" altLang="en-US" dirty="0">
                <a:latin typeface="Courier New" pitchFamily="49" charset="0"/>
              </a:rPr>
              <a:t> omitted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Pthread_exit</a:t>
            </a:r>
            <a:r>
              <a:rPr lang="en-US" altLang="en-US" dirty="0">
                <a:latin typeface="Courier New" pitchFamily="49" charset="0"/>
              </a:rPr>
              <a:t>(NULL);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5883276" y="1634544"/>
            <a:ext cx="4504759" cy="2462213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/* thread routine */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void *thread(void *</a:t>
            </a:r>
            <a:r>
              <a:rPr lang="en-US" altLang="en-US" dirty="0" err="1">
                <a:latin typeface="Courier New" pitchFamily="49" charset="0"/>
              </a:rPr>
              <a:t>vargp</a:t>
            </a:r>
            <a:r>
              <a:rPr lang="en-US" altLang="en-US" dirty="0">
                <a:latin typeface="Courier New" pitchFamily="49" charset="0"/>
              </a:rPr>
              <a:t>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myid</a:t>
            </a:r>
            <a:r>
              <a:rPr lang="en-US" altLang="en-US" dirty="0">
                <a:latin typeface="Courier New" pitchFamily="49" charset="0"/>
              </a:rPr>
              <a:t> = (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)</a:t>
            </a:r>
            <a:r>
              <a:rPr lang="en-US" altLang="en-US" dirty="0" err="1">
                <a:latin typeface="Courier New" pitchFamily="49" charset="0"/>
              </a:rPr>
              <a:t>vargp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static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svar</a:t>
            </a:r>
            <a:r>
              <a:rPr lang="en-US" altLang="en-US" dirty="0">
                <a:latin typeface="Courier New" pitchFamily="49" charset="0"/>
              </a:rPr>
              <a:t> = 0;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("[%d]: %s (</a:t>
            </a:r>
            <a:r>
              <a:rPr lang="en-US" altLang="en-US" dirty="0" err="1">
                <a:latin typeface="Courier New" pitchFamily="49" charset="0"/>
              </a:rPr>
              <a:t>svar</a:t>
            </a:r>
            <a:r>
              <a:rPr lang="en-US" altLang="en-US" dirty="0">
                <a:latin typeface="Courier New" pitchFamily="49" charset="0"/>
              </a:rPr>
              <a:t>=%d)\n",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</a:t>
            </a:r>
            <a:r>
              <a:rPr lang="en-US" altLang="en-US" dirty="0" err="1">
                <a:latin typeface="Courier New" pitchFamily="49" charset="0"/>
              </a:rPr>
              <a:t>myid</a:t>
            </a:r>
            <a:r>
              <a:rPr lang="en-US" altLang="en-US" dirty="0">
                <a:latin typeface="Courier New" pitchFamily="49" charset="0"/>
              </a:rPr>
              <a:t>, </a:t>
            </a:r>
            <a:r>
              <a:rPr lang="en-US" altLang="en-US" dirty="0" err="1">
                <a:latin typeface="Courier New" pitchFamily="49" charset="0"/>
              </a:rPr>
              <a:t>ptr</a:t>
            </a:r>
            <a:r>
              <a:rPr lang="en-US" altLang="en-US" dirty="0">
                <a:latin typeface="Courier New" pitchFamily="49" charset="0"/>
              </a:rPr>
              <a:t>[</a:t>
            </a:r>
            <a:r>
              <a:rPr lang="en-US" altLang="en-US" dirty="0" err="1">
                <a:latin typeface="Courier New" pitchFamily="49" charset="0"/>
              </a:rPr>
              <a:t>myid</a:t>
            </a:r>
            <a:r>
              <a:rPr lang="en-US" altLang="en-US" dirty="0">
                <a:latin typeface="Courier New" pitchFamily="49" charset="0"/>
              </a:rPr>
              <a:t>], ++</a:t>
            </a:r>
            <a:r>
              <a:rPr lang="en-US" altLang="en-US" dirty="0" err="1">
                <a:latin typeface="Courier New" pitchFamily="49" charset="0"/>
              </a:rPr>
              <a:t>svar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return 0;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603520" y="4309289"/>
            <a:ext cx="489973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 i="1" dirty="0"/>
              <a:t>Peer threads reference main thread’s stack</a:t>
            </a:r>
          </a:p>
          <a:p>
            <a:r>
              <a:rPr lang="en-US" altLang="en-US" sz="1800" i="1" dirty="0"/>
              <a:t>indirectly through global </a:t>
            </a:r>
            <a:r>
              <a:rPr lang="en-US" altLang="en-US" sz="1800" i="1" dirty="0" err="1"/>
              <a:t>ptr</a:t>
            </a:r>
            <a:r>
              <a:rPr lang="en-US" altLang="en-US" sz="1800" i="1" dirty="0"/>
              <a:t> variable</a:t>
            </a:r>
            <a:endParaRPr lang="en-US" altLang="en-US" sz="1800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V="1">
            <a:off x="7454900" y="3606800"/>
            <a:ext cx="520700" cy="673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Variable Instances to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Global variables</a:t>
            </a:r>
          </a:p>
          <a:p>
            <a:pPr lvl="1"/>
            <a:r>
              <a:rPr lang="en-US" i="1" dirty="0"/>
              <a:t>Def:</a:t>
            </a:r>
            <a:r>
              <a:rPr lang="en-US" dirty="0"/>
              <a:t>  Variable declared outside of a function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Virtual memory contains exactly one instance of any global variable</a:t>
            </a:r>
            <a:endParaRPr lang="en-US" dirty="0"/>
          </a:p>
          <a:p>
            <a:r>
              <a:rPr lang="en-US" dirty="0"/>
              <a:t>Local variables</a:t>
            </a:r>
          </a:p>
          <a:p>
            <a:pPr lvl="1"/>
            <a:r>
              <a:rPr lang="en-US" i="1" dirty="0"/>
              <a:t>Def:</a:t>
            </a:r>
            <a:r>
              <a:rPr lang="en-US" dirty="0"/>
              <a:t> Variable declared inside function without  </a:t>
            </a:r>
            <a:r>
              <a:rPr lang="en-US" dirty="0">
                <a:latin typeface="Courier New"/>
                <a:cs typeface="Courier New"/>
              </a:rPr>
              <a:t>static</a:t>
            </a:r>
            <a:r>
              <a:rPr lang="en-US" dirty="0"/>
              <a:t> attribute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Each thread stack frame contains one instance of each local variable</a:t>
            </a:r>
            <a:endParaRPr lang="en-US" dirty="0"/>
          </a:p>
          <a:p>
            <a:r>
              <a:rPr lang="en-US" dirty="0"/>
              <a:t>Local static variables</a:t>
            </a:r>
          </a:p>
          <a:p>
            <a:pPr lvl="1"/>
            <a:r>
              <a:rPr lang="en-US" i="1" dirty="0"/>
              <a:t>Def: </a:t>
            </a:r>
            <a:r>
              <a:rPr lang="en-US" dirty="0"/>
              <a:t> Variable declared inside  function with the </a:t>
            </a:r>
            <a:r>
              <a:rPr lang="en-US" dirty="0">
                <a:latin typeface="Courier New"/>
                <a:cs typeface="Courier New"/>
              </a:rPr>
              <a:t>static</a:t>
            </a:r>
            <a:r>
              <a:rPr lang="en-US" dirty="0"/>
              <a:t> attribute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Virtual memory contains exactly one instance of any local static variable.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107621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Mapping Vars to Memory Instances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774825" y="1971675"/>
            <a:ext cx="3746500" cy="44259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>
                <a:latin typeface="Courier New" pitchFamily="49" charset="0"/>
              </a:rPr>
              <a:t>char **ptr;  /* global */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int main()</a:t>
            </a:r>
          </a:p>
          <a:p>
            <a:pPr algn="l"/>
            <a:r>
              <a:rPr lang="en-US" altLang="en-US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int i;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pthread_t tid;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char *msgs[2] = 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"Hello from foo",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"Hello from bar"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};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ptr = msgs;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for (i = 0; i &lt; 2; i++)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Pthread_create(&amp;tid,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    NULL,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    thread,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    (void *)i);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Pthread_exit(NULL);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6010275" y="3371851"/>
            <a:ext cx="4476750" cy="222567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>
                <a:latin typeface="Courier New" pitchFamily="49" charset="0"/>
              </a:rPr>
              <a:t>/* thread routine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void *thread(void *vargp)</a:t>
            </a:r>
          </a:p>
          <a:p>
            <a:pPr algn="l"/>
            <a:r>
              <a:rPr lang="en-US" altLang="en-US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int myid = (int)vargp;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static int svar = 0;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printf("[%d]: %s (svar=%d)\n",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 myid, ptr[myid], ++svar);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608139" y="987425"/>
            <a:ext cx="39465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 i="1"/>
              <a:t>Global var</a:t>
            </a:r>
            <a:r>
              <a:rPr lang="en-US" altLang="en-US" sz="1800"/>
              <a:t>: 1 instance (</a:t>
            </a:r>
            <a:r>
              <a:rPr lang="en-US" altLang="en-US" sz="1800">
                <a:latin typeface="Courier New" pitchFamily="49" charset="0"/>
              </a:rPr>
              <a:t>ptr </a:t>
            </a:r>
            <a:r>
              <a:rPr lang="en-US" altLang="en-US" sz="1800"/>
              <a:t>[data])</a:t>
            </a:r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 flipH="1">
            <a:off x="2921000" y="1244600"/>
            <a:ext cx="381000" cy="787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5865814" y="5984875"/>
            <a:ext cx="45497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 i="1"/>
              <a:t>Local static var</a:t>
            </a:r>
            <a:r>
              <a:rPr lang="en-US" altLang="en-US" sz="1800"/>
              <a:t>: 1 instance: </a:t>
            </a:r>
            <a:r>
              <a:rPr lang="en-US" altLang="en-US" sz="1800">
                <a:latin typeface="Courier New" pitchFamily="49" charset="0"/>
              </a:rPr>
              <a:t>svar </a:t>
            </a:r>
            <a:r>
              <a:rPr lang="en-US" altLang="en-US" sz="1800"/>
              <a:t>[data]</a:t>
            </a: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V="1">
            <a:off x="7810500" y="4584700"/>
            <a:ext cx="304800" cy="134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4181476" y="1450975"/>
            <a:ext cx="5356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 i="1"/>
              <a:t>Local automatic vars</a:t>
            </a:r>
            <a:r>
              <a:rPr lang="en-US" altLang="en-US" sz="1800"/>
              <a:t>: 1 instance: </a:t>
            </a:r>
            <a:r>
              <a:rPr lang="en-US" altLang="en-US" sz="1800">
                <a:latin typeface="Courier New" pitchFamily="49" charset="0"/>
              </a:rPr>
              <a:t>i.m, msgs.m</a:t>
            </a:r>
            <a:endParaRPr lang="en-US" altLang="en-US" sz="1800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4165600" y="1752600"/>
            <a:ext cx="1701800" cy="165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5699126" y="2041526"/>
            <a:ext cx="401002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i="1"/>
              <a:t>Local automatic var:</a:t>
            </a:r>
            <a:r>
              <a:rPr lang="en-US" altLang="en-US" sz="1800"/>
              <a:t>  2 instances:</a:t>
            </a:r>
          </a:p>
          <a:p>
            <a:pPr algn="l"/>
            <a:r>
              <a:rPr lang="en-US" altLang="en-US" sz="1800"/>
              <a:t>      </a:t>
            </a:r>
            <a:r>
              <a:rPr lang="en-US" altLang="en-US" sz="1800">
                <a:latin typeface="Courier New" pitchFamily="49" charset="0"/>
              </a:rPr>
              <a:t>myid.p0</a:t>
            </a:r>
            <a:r>
              <a:rPr lang="en-US" altLang="en-US" sz="1800"/>
              <a:t>[peer thread 0’s stack],</a:t>
            </a:r>
          </a:p>
          <a:p>
            <a:pPr algn="l"/>
            <a:r>
              <a:rPr lang="en-US" altLang="en-US" sz="1800"/>
              <a:t>      </a:t>
            </a:r>
            <a:r>
              <a:rPr lang="en-US" altLang="en-US" sz="1800">
                <a:latin typeface="Courier New" pitchFamily="49" charset="0"/>
              </a:rPr>
              <a:t>myid.p1</a:t>
            </a:r>
            <a:r>
              <a:rPr lang="en-US" altLang="en-US" sz="1800"/>
              <a:t>[peer thread 1’s stack]</a:t>
            </a:r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7429500" y="2882900"/>
            <a:ext cx="533400" cy="1320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Shared Variable Analysis</a:t>
            </a:r>
          </a:p>
        </p:txBody>
      </p:sp>
      <p:sp>
        <p:nvSpPr>
          <p:cNvPr id="18435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Which variables are shared?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309814" y="1730375"/>
            <a:ext cx="7272337" cy="2497138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Variable 	Referenced by	Referenced by 	Referenced by</a:t>
            </a:r>
          </a:p>
          <a:p>
            <a:pPr algn="l"/>
            <a:r>
              <a:rPr lang="en-US" altLang="en-US" sz="1800"/>
              <a:t>instance	main thread?	peer thread 0?	peer thread 1?</a:t>
            </a:r>
          </a:p>
          <a:p>
            <a:pPr algn="l"/>
            <a:endParaRPr lang="en-US" altLang="en-US" sz="1800"/>
          </a:p>
          <a:p>
            <a:pPr algn="l"/>
            <a:r>
              <a:rPr lang="en-US" altLang="en-US" sz="1800">
                <a:latin typeface="Courier New" pitchFamily="49" charset="0"/>
              </a:rPr>
              <a:t>ptr		yes		yes		yes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svar		no		yes		yes	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i.m		yes		no		no	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msgs.m		yes		yes		yes	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myid.p0	no		yes		no	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myid.p1	no		no		yes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968500" y="4610101"/>
            <a:ext cx="8255000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85763" indent="-385763" algn="l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latin typeface="Helvetica" pitchFamily="-124" charset="0"/>
              </a:defRPr>
            </a:lvl1pPr>
            <a:lvl2pPr marL="744538" indent="-246063" algn="l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algn="l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Helvetica" pitchFamily="-124" charset="0"/>
              </a:defRPr>
            </a:lvl3pPr>
            <a:lvl4pPr marL="1600200" indent="-228600" algn="l">
              <a:spcBef>
                <a:spcPct val="20000"/>
              </a:spcBef>
              <a:buChar char="»"/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algn="l">
              <a:spcBef>
                <a:spcPct val="20000"/>
              </a:spcBef>
              <a:buChar char="o"/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/>
              <a:t>Answer: A variable x is shared iff multiple threads reference at least one  instance of x. Thus:</a:t>
            </a:r>
          </a:p>
          <a:p>
            <a:pPr lvl="1" eaLnBrk="1" hangingPunct="1"/>
            <a:r>
              <a:rPr lang="en-US" altLang="en-US">
                <a:latin typeface="Courier New" pitchFamily="49" charset="0"/>
              </a:rPr>
              <a:t>ptr</a:t>
            </a:r>
            <a:r>
              <a:rPr lang="en-US" altLang="en-US"/>
              <a:t>, </a:t>
            </a:r>
            <a:r>
              <a:rPr lang="en-US" altLang="en-US">
                <a:latin typeface="Courier New" pitchFamily="49" charset="0"/>
              </a:rPr>
              <a:t>svar</a:t>
            </a:r>
            <a:r>
              <a:rPr lang="en-US" altLang="en-US"/>
              <a:t>, and </a:t>
            </a:r>
            <a:r>
              <a:rPr lang="en-US" altLang="en-US">
                <a:latin typeface="Courier New" pitchFamily="49" charset="0"/>
              </a:rPr>
              <a:t>msgs</a:t>
            </a:r>
            <a:r>
              <a:rPr lang="en-US" altLang="en-US"/>
              <a:t> are shared.</a:t>
            </a:r>
          </a:p>
          <a:p>
            <a:pPr lvl="1" eaLnBrk="1" hangingPunct="1"/>
            <a:r>
              <a:rPr lang="en-US" altLang="en-US">
                <a:latin typeface="Courier New" pitchFamily="49" charset="0"/>
              </a:rPr>
              <a:t>i</a:t>
            </a:r>
            <a:r>
              <a:rPr lang="en-US" altLang="en-US"/>
              <a:t> and </a:t>
            </a:r>
            <a:r>
              <a:rPr lang="en-US" altLang="en-US">
                <a:latin typeface="Courier New" pitchFamily="49" charset="0"/>
              </a:rPr>
              <a:t>myid</a:t>
            </a:r>
            <a:r>
              <a:rPr lang="en-US" altLang="en-US"/>
              <a:t> are </a:t>
            </a:r>
            <a:r>
              <a:rPr lang="en-US" altLang="en-US">
                <a:solidFill>
                  <a:srgbClr val="FF0000"/>
                </a:solidFill>
              </a:rPr>
              <a:t>NOT</a:t>
            </a:r>
            <a:r>
              <a:rPr lang="en-US" altLang="en-US"/>
              <a:t> shared.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Synchronizing Threads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Shared variables are handy...</a:t>
            </a:r>
          </a:p>
          <a:p>
            <a:endParaRPr lang="en-US" dirty="0"/>
          </a:p>
          <a:p>
            <a:r>
              <a:rPr lang="en-US" dirty="0"/>
              <a:t>…but introduce the possibility of nasty </a:t>
            </a:r>
            <a:r>
              <a:rPr lang="en-US" i="1" dirty="0"/>
              <a:t>synchronization</a:t>
            </a:r>
            <a:r>
              <a:rPr lang="en-US" dirty="0"/>
              <a:t> errors.</a:t>
            </a:r>
          </a:p>
        </p:txBody>
      </p:sp>
    </p:spTree>
    <p:extLst>
      <p:ext uri="{BB962C8B-B14F-4D97-AF65-F5344CB8AC3E}">
        <p14:creationId xmlns:p14="http://schemas.microsoft.com/office/powerpoint/2010/main" val="2724271878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pitchFamily="49" charset="0"/>
              </a:rPr>
              <a:t>badcnt.c</a:t>
            </a:r>
            <a:r>
              <a:rPr lang="en-US" altLang="en-US"/>
              <a:t>: An Improperly Synchronized Threaded Program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952625" y="1280364"/>
            <a:ext cx="4381328" cy="5170646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unsigned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 = 0; /* shared */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main()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pthread_t</a:t>
            </a:r>
            <a:r>
              <a:rPr lang="en-US" altLang="en-US" dirty="0">
                <a:latin typeface="Courier New" pitchFamily="49" charset="0"/>
              </a:rPr>
              <a:t> tid1, tid2;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Pthread_create</a:t>
            </a:r>
            <a:r>
              <a:rPr lang="en-US" altLang="en-US" dirty="0">
                <a:latin typeface="Courier New" pitchFamily="49" charset="0"/>
              </a:rPr>
              <a:t>(&amp;tid1, NULL,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       count, NULL);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Pthread_create</a:t>
            </a:r>
            <a:r>
              <a:rPr lang="en-US" altLang="en-US" dirty="0">
                <a:latin typeface="Courier New" pitchFamily="49" charset="0"/>
              </a:rPr>
              <a:t>(&amp;tid2, NULL,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       count, NULL);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Pthread_join</a:t>
            </a:r>
            <a:r>
              <a:rPr lang="en-US" altLang="en-US" dirty="0">
                <a:latin typeface="Courier New" pitchFamily="49" charset="0"/>
              </a:rPr>
              <a:t>(tid1, NULL);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Pthread_join</a:t>
            </a:r>
            <a:r>
              <a:rPr lang="en-US" altLang="en-US" dirty="0">
                <a:latin typeface="Courier New" pitchFamily="49" charset="0"/>
              </a:rPr>
              <a:t>(tid2, NULL);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if (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 == (unsigned)NITERS*2)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("OK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=%d\n",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   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else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("BOOM!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=%d\n",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   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return 0;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6489701" y="1204938"/>
            <a:ext cx="4134465" cy="196977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/* thread routine */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void *count(void *</a:t>
            </a:r>
            <a:r>
              <a:rPr lang="en-US" altLang="en-US" dirty="0" err="1">
                <a:latin typeface="Courier New" pitchFamily="49" charset="0"/>
              </a:rPr>
              <a:t>arg</a:t>
            </a:r>
            <a:r>
              <a:rPr lang="en-US" altLang="en-US" dirty="0">
                <a:latin typeface="Courier New" pitchFamily="49" charset="0"/>
              </a:rPr>
              <a:t>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int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NITERS;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++;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return NULL;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832517" name="Text Box 5"/>
          <p:cNvSpPr txBox="1">
            <a:spLocks noChangeArrowheads="1"/>
          </p:cNvSpPr>
          <p:nvPr/>
        </p:nvSpPr>
        <p:spPr bwMode="auto">
          <a:xfrm>
            <a:off x="7086601" y="3222626"/>
            <a:ext cx="2525713" cy="2073275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>
                <a:latin typeface="Courier New" pitchFamily="49" charset="0"/>
              </a:rPr>
              <a:t>linux&gt; ./badcnt</a:t>
            </a:r>
          </a:p>
          <a:p>
            <a:pPr algn="l"/>
            <a:r>
              <a:rPr lang="en-US" altLang="en-US">
                <a:latin typeface="Courier New" pitchFamily="49" charset="0"/>
              </a:rPr>
              <a:t>BOOM! cnt=198841183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linux&gt; ./badcnt</a:t>
            </a:r>
          </a:p>
          <a:p>
            <a:pPr algn="l"/>
            <a:r>
              <a:rPr lang="en-US" altLang="en-US">
                <a:latin typeface="Courier New" pitchFamily="49" charset="0"/>
              </a:rPr>
              <a:t>BOOM! cnt=198261801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linux&gt; ./badcnt</a:t>
            </a:r>
          </a:p>
          <a:p>
            <a:pPr algn="l"/>
            <a:r>
              <a:rPr lang="en-US" altLang="en-US">
                <a:latin typeface="Courier New" pitchFamily="49" charset="0"/>
              </a:rPr>
              <a:t>BOOM! cnt=198269672</a:t>
            </a:r>
          </a:p>
        </p:txBody>
      </p:sp>
      <p:sp>
        <p:nvSpPr>
          <p:cNvPr id="832518" name="Text Box 6"/>
          <p:cNvSpPr txBox="1">
            <a:spLocks noChangeArrowheads="1"/>
          </p:cNvSpPr>
          <p:nvPr/>
        </p:nvSpPr>
        <p:spPr bwMode="auto">
          <a:xfrm>
            <a:off x="6828164" y="5279937"/>
            <a:ext cx="30187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2400">
                <a:latin typeface="Courier New" pitchFamily="49" charset="0"/>
              </a:rPr>
              <a:t>cnt</a:t>
            </a:r>
            <a:r>
              <a:rPr lang="en-US" altLang="en-US" sz="2400"/>
              <a:t> should be</a:t>
            </a:r>
          </a:p>
          <a:p>
            <a:r>
              <a:rPr lang="en-US" altLang="en-US" sz="2400"/>
              <a:t>200,000,000. </a:t>
            </a:r>
          </a:p>
          <a:p>
            <a:r>
              <a:rPr lang="en-US" altLang="en-US" sz="2400"/>
              <a:t>What went wrong?!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2517" grpId="0" animBg="1"/>
      <p:bldP spid="8325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Traditional View of a Process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= process context + code, data, and stack</a:t>
            </a:r>
          </a:p>
        </p:txBody>
      </p:sp>
      <p:sp>
        <p:nvSpPr>
          <p:cNvPr id="4100" name="Rectangle 4"/>
          <p:cNvSpPr>
            <a:spLocks noChangeAspect="1" noChangeArrowheads="1"/>
          </p:cNvSpPr>
          <p:nvPr/>
        </p:nvSpPr>
        <p:spPr bwMode="auto">
          <a:xfrm>
            <a:off x="6619875" y="3287714"/>
            <a:ext cx="2230438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shared libraries</a:t>
            </a:r>
          </a:p>
        </p:txBody>
      </p:sp>
      <p:sp>
        <p:nvSpPr>
          <p:cNvPr id="4101" name="Rectangle 5"/>
          <p:cNvSpPr>
            <a:spLocks noChangeAspect="1" noChangeArrowheads="1"/>
          </p:cNvSpPr>
          <p:nvPr/>
        </p:nvSpPr>
        <p:spPr bwMode="auto">
          <a:xfrm>
            <a:off x="6619875" y="3606800"/>
            <a:ext cx="2230438" cy="254000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4102" name="Rectangle 6"/>
          <p:cNvSpPr>
            <a:spLocks noChangeAspect="1" noChangeArrowheads="1"/>
          </p:cNvSpPr>
          <p:nvPr/>
        </p:nvSpPr>
        <p:spPr bwMode="auto">
          <a:xfrm>
            <a:off x="6619875" y="3860801"/>
            <a:ext cx="2230438" cy="288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run-time heap</a:t>
            </a:r>
          </a:p>
        </p:txBody>
      </p:sp>
      <p:sp>
        <p:nvSpPr>
          <p:cNvPr id="4103" name="Text Box 7"/>
          <p:cNvSpPr txBox="1">
            <a:spLocks noChangeAspect="1" noChangeArrowheads="1"/>
          </p:cNvSpPr>
          <p:nvPr/>
        </p:nvSpPr>
        <p:spPr bwMode="auto">
          <a:xfrm>
            <a:off x="6391275" y="4927600"/>
            <a:ext cx="273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200"/>
              <a:t>0</a:t>
            </a:r>
            <a:endParaRPr lang="en-US" altLang="en-US" sz="1400"/>
          </a:p>
        </p:txBody>
      </p:sp>
      <p:sp>
        <p:nvSpPr>
          <p:cNvPr id="4104" name="Rectangle 8"/>
          <p:cNvSpPr>
            <a:spLocks noChangeAspect="1" noChangeArrowheads="1"/>
          </p:cNvSpPr>
          <p:nvPr/>
        </p:nvSpPr>
        <p:spPr bwMode="auto">
          <a:xfrm>
            <a:off x="6619876" y="4149726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read/write data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733676" y="2790825"/>
            <a:ext cx="2549525" cy="2408238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Program context:</a:t>
            </a:r>
          </a:p>
          <a:p>
            <a:pPr algn="l"/>
            <a:r>
              <a:rPr lang="en-US" altLang="en-US"/>
              <a:t>    Data registers</a:t>
            </a:r>
          </a:p>
          <a:p>
            <a:pPr algn="l"/>
            <a:r>
              <a:rPr lang="en-US" altLang="en-US"/>
              <a:t>    Condition codes</a:t>
            </a:r>
          </a:p>
          <a:p>
            <a:pPr algn="l"/>
            <a:r>
              <a:rPr lang="en-US" altLang="en-US"/>
              <a:t>    Stack pointer (SP)</a:t>
            </a:r>
          </a:p>
          <a:p>
            <a:pPr algn="l"/>
            <a:r>
              <a:rPr lang="en-US" altLang="en-US"/>
              <a:t>    Program counter (PC)</a:t>
            </a:r>
          </a:p>
          <a:p>
            <a:pPr algn="l"/>
            <a:r>
              <a:rPr lang="en-US" altLang="en-US" sz="1800"/>
              <a:t>Kernel context:</a:t>
            </a:r>
          </a:p>
          <a:p>
            <a:pPr algn="l"/>
            <a:r>
              <a:rPr lang="en-US" altLang="en-US" sz="1800"/>
              <a:t>    </a:t>
            </a:r>
            <a:r>
              <a:rPr lang="en-US" altLang="en-US"/>
              <a:t>VM structures</a:t>
            </a:r>
          </a:p>
          <a:p>
            <a:pPr algn="l"/>
            <a:r>
              <a:rPr lang="en-US" altLang="en-US"/>
              <a:t>    File descriptor table</a:t>
            </a:r>
          </a:p>
          <a:p>
            <a:pPr algn="l"/>
            <a:r>
              <a:rPr lang="en-US" altLang="en-US"/>
              <a:t>    brk pointer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6445250" y="2209801"/>
            <a:ext cx="2533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/>
              <a:t>Code, data, and stack</a:t>
            </a:r>
          </a:p>
        </p:txBody>
      </p:sp>
      <p:sp>
        <p:nvSpPr>
          <p:cNvPr id="4107" name="Rectangle 11"/>
          <p:cNvSpPr>
            <a:spLocks noChangeAspect="1" noChangeArrowheads="1"/>
          </p:cNvSpPr>
          <p:nvPr/>
        </p:nvSpPr>
        <p:spPr bwMode="auto">
          <a:xfrm>
            <a:off x="6619876" y="4470401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read-only code/data</a:t>
            </a:r>
          </a:p>
        </p:txBody>
      </p:sp>
      <p:sp>
        <p:nvSpPr>
          <p:cNvPr id="4108" name="Rectangle 12"/>
          <p:cNvSpPr>
            <a:spLocks noChangeAspect="1" noChangeArrowheads="1"/>
          </p:cNvSpPr>
          <p:nvPr/>
        </p:nvSpPr>
        <p:spPr bwMode="auto">
          <a:xfrm>
            <a:off x="6619876" y="4775201"/>
            <a:ext cx="2232025" cy="320675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4109" name="Rectangle 13"/>
          <p:cNvSpPr>
            <a:spLocks noChangeAspect="1" noChangeArrowheads="1"/>
          </p:cNvSpPr>
          <p:nvPr/>
        </p:nvSpPr>
        <p:spPr bwMode="auto">
          <a:xfrm>
            <a:off x="6619875" y="2973389"/>
            <a:ext cx="2230438" cy="319087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4110" name="Rectangle 14"/>
          <p:cNvSpPr>
            <a:spLocks noChangeAspect="1" noChangeArrowheads="1"/>
          </p:cNvSpPr>
          <p:nvPr/>
        </p:nvSpPr>
        <p:spPr bwMode="auto">
          <a:xfrm>
            <a:off x="6619875" y="2659064"/>
            <a:ext cx="2230438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stack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5819776" y="2803525"/>
            <a:ext cx="4556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SP</a:t>
            </a:r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6261100" y="29845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5800726" y="4441825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PC</a:t>
            </a:r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>
            <a:off x="6248400" y="46228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5783263" y="3692525"/>
            <a:ext cx="500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brk</a:t>
            </a:r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>
            <a:off x="6261100" y="38608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3021013" y="2209801"/>
            <a:ext cx="194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/>
              <a:t>Process context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Code for Counter Loop</a:t>
            </a:r>
          </a:p>
        </p:txBody>
      </p:sp>
      <p:sp>
        <p:nvSpPr>
          <p:cNvPr id="937989" name="Rectangle 5"/>
          <p:cNvSpPr>
            <a:spLocks noChangeArrowheads="1"/>
          </p:cNvSpPr>
          <p:nvPr/>
        </p:nvSpPr>
        <p:spPr bwMode="auto">
          <a:xfrm>
            <a:off x="3504459" y="1715870"/>
            <a:ext cx="4044697" cy="6463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lvl="0" algn="l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for (i = 0; i &lt; NITERS; i++)</a:t>
            </a:r>
          </a:p>
          <a:p>
            <a:pPr lvl="0" algn="l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cnt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++; </a:t>
            </a:r>
            <a:endParaRPr lang="en-US" sz="18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</p:txBody>
      </p:sp>
      <p:sp>
        <p:nvSpPr>
          <p:cNvPr id="937990" name="Text Box 6"/>
          <p:cNvSpPr txBox="1">
            <a:spLocks noChangeArrowheads="1"/>
          </p:cNvSpPr>
          <p:nvPr/>
        </p:nvSpPr>
        <p:spPr bwMode="auto">
          <a:xfrm>
            <a:off x="3099576" y="1310789"/>
            <a:ext cx="4854462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C code for counter loop in thread </a:t>
            </a:r>
            <a:r>
              <a:rPr lang="en-US" dirty="0" err="1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7" name="Text Box 379"/>
          <p:cNvSpPr txBox="1">
            <a:spLocks noChangeArrowheads="1"/>
          </p:cNvSpPr>
          <p:nvPr/>
        </p:nvSpPr>
        <p:spPr bwMode="auto">
          <a:xfrm>
            <a:off x="3719660" y="3472917"/>
            <a:ext cx="3614294" cy="2055687"/>
          </a:xfrm>
          <a:prstGeom prst="rect">
            <a:avLst/>
          </a:prstGeom>
          <a:solidFill>
            <a:srgbClr val="D9D9D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45720" anchor="t" anchorCtr="0">
            <a:noAutofit/>
          </a:bodyPr>
          <a:lstStyle/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movl</a:t>
            </a:r>
            <a:r>
              <a:rPr lang="en-US" sz="1800" dirty="0">
                <a:latin typeface="Courier New"/>
                <a:cs typeface="Courier New"/>
              </a:rPr>
              <a:t> $100000000, %</a:t>
            </a:r>
            <a:r>
              <a:rPr lang="en-US" sz="1800" dirty="0" err="1">
                <a:latin typeface="Courier New"/>
                <a:cs typeface="Courier New"/>
              </a:rPr>
              <a:t>edx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.L2: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movl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(%rip), %</a:t>
            </a:r>
            <a:r>
              <a:rPr lang="en-US" sz="1800" dirty="0" err="1">
                <a:latin typeface="Courier New"/>
                <a:cs typeface="Courier New"/>
              </a:rPr>
              <a:t>eax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addl</a:t>
            </a:r>
            <a:r>
              <a:rPr lang="en-US" sz="1800" dirty="0">
                <a:latin typeface="Courier New"/>
                <a:cs typeface="Courier New"/>
              </a:rPr>
              <a:t> $1, %</a:t>
            </a:r>
            <a:r>
              <a:rPr lang="en-US" sz="1800" dirty="0" err="1">
                <a:latin typeface="Courier New"/>
                <a:cs typeface="Courier New"/>
              </a:rPr>
              <a:t>eax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movl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eax</a:t>
            </a:r>
            <a:r>
              <a:rPr lang="en-US" sz="1800" dirty="0">
                <a:latin typeface="Courier New"/>
                <a:cs typeface="Courier New"/>
              </a:rPr>
              <a:t>,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subl</a:t>
            </a:r>
            <a:r>
              <a:rPr lang="en-US" sz="1800" dirty="0">
                <a:latin typeface="Courier New"/>
                <a:cs typeface="Courier New"/>
              </a:rPr>
              <a:t> $1, %</a:t>
            </a:r>
            <a:r>
              <a:rPr lang="en-US" sz="1800" dirty="0" err="1">
                <a:latin typeface="Courier New"/>
                <a:cs typeface="Courier New"/>
              </a:rPr>
              <a:t>edx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jne</a:t>
            </a:r>
            <a:r>
              <a:rPr lang="en-US" sz="1800" dirty="0">
                <a:latin typeface="Courier New"/>
                <a:cs typeface="Courier New"/>
              </a:rPr>
              <a:t>  .L2</a:t>
            </a:r>
          </a:p>
        </p:txBody>
      </p:sp>
      <p:sp>
        <p:nvSpPr>
          <p:cNvPr id="28" name="AutoShape 381"/>
          <p:cNvSpPr>
            <a:spLocks noChangeAspect="1"/>
          </p:cNvSpPr>
          <p:nvPr/>
        </p:nvSpPr>
        <p:spPr bwMode="auto">
          <a:xfrm flipH="1">
            <a:off x="7446650" y="3439747"/>
            <a:ext cx="73396" cy="390942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" name="Text Box 382"/>
          <p:cNvSpPr txBox="1">
            <a:spLocks noChangeArrowheads="1"/>
          </p:cNvSpPr>
          <p:nvPr/>
        </p:nvSpPr>
        <p:spPr bwMode="auto">
          <a:xfrm>
            <a:off x="7493323" y="3450734"/>
            <a:ext cx="116410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800" i="1" dirty="0"/>
              <a:t>H</a:t>
            </a:r>
            <a:r>
              <a:rPr lang="en-US" sz="1800" i="1" baseline="-25000" dirty="0"/>
              <a:t>i</a:t>
            </a:r>
            <a:r>
              <a:rPr lang="en-US" sz="1800" i="1" dirty="0"/>
              <a:t> </a:t>
            </a:r>
            <a:r>
              <a:rPr lang="en-US" sz="1800" dirty="0"/>
              <a:t>: Head</a:t>
            </a:r>
          </a:p>
        </p:txBody>
      </p:sp>
      <p:sp>
        <p:nvSpPr>
          <p:cNvPr id="30" name="Text Box 383"/>
          <p:cNvSpPr txBox="1">
            <a:spLocks noChangeArrowheads="1"/>
          </p:cNvSpPr>
          <p:nvPr/>
        </p:nvSpPr>
        <p:spPr bwMode="auto">
          <a:xfrm>
            <a:off x="7493322" y="5007871"/>
            <a:ext cx="86780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i="1" dirty="0"/>
              <a:t>T</a:t>
            </a:r>
            <a:r>
              <a:rPr lang="en-US" i="1" baseline="-25000" dirty="0"/>
              <a:t>i</a:t>
            </a:r>
            <a:r>
              <a:rPr lang="en-US" dirty="0"/>
              <a:t> : Tail</a:t>
            </a:r>
          </a:p>
        </p:txBody>
      </p:sp>
      <p:sp>
        <p:nvSpPr>
          <p:cNvPr id="31" name="Line 385"/>
          <p:cNvSpPr>
            <a:spLocks noChangeShapeType="1"/>
          </p:cNvSpPr>
          <p:nvPr/>
        </p:nvSpPr>
        <p:spPr bwMode="auto">
          <a:xfrm flipV="1">
            <a:off x="3736484" y="3797870"/>
            <a:ext cx="3600887" cy="67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" name="Line 386"/>
          <p:cNvSpPr>
            <a:spLocks noChangeShapeType="1"/>
          </p:cNvSpPr>
          <p:nvPr/>
        </p:nvSpPr>
        <p:spPr bwMode="auto">
          <a:xfrm>
            <a:off x="3736484" y="4898524"/>
            <a:ext cx="3600887" cy="147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3" name="Text Box 387"/>
          <p:cNvSpPr txBox="1">
            <a:spLocks noChangeArrowheads="1"/>
          </p:cNvSpPr>
          <p:nvPr/>
        </p:nvSpPr>
        <p:spPr bwMode="auto">
          <a:xfrm>
            <a:off x="7493323" y="4036029"/>
            <a:ext cx="185980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800" i="1" dirty="0"/>
              <a:t>L</a:t>
            </a:r>
            <a:r>
              <a:rPr lang="en-US" sz="1800" i="1" baseline="-25000" dirty="0"/>
              <a:t>i  </a:t>
            </a:r>
            <a:r>
              <a:rPr lang="en-US" sz="1800" dirty="0"/>
              <a:t>: Load </a:t>
            </a:r>
            <a:r>
              <a:rPr lang="en-US" sz="1800" dirty="0" err="1">
                <a:latin typeface="Courier New" charset="0"/>
              </a:rPr>
              <a:t>cnt</a:t>
            </a:r>
            <a:endParaRPr lang="en-US" sz="1800" dirty="0"/>
          </a:p>
          <a:p>
            <a:pPr algn="l"/>
            <a:r>
              <a:rPr lang="en-US" sz="1800" i="1" dirty="0" err="1"/>
              <a:t>U</a:t>
            </a:r>
            <a:r>
              <a:rPr lang="en-US" sz="1800" i="1" baseline="-25000" dirty="0" err="1"/>
              <a:t>i</a:t>
            </a:r>
            <a:r>
              <a:rPr lang="en-US" sz="1800" dirty="0"/>
              <a:t> : Update </a:t>
            </a:r>
            <a:r>
              <a:rPr lang="en-US" sz="1800" dirty="0" err="1">
                <a:latin typeface="Courier New" charset="0"/>
              </a:rPr>
              <a:t>cnt</a:t>
            </a:r>
            <a:endParaRPr lang="en-US" sz="1800" dirty="0"/>
          </a:p>
          <a:p>
            <a:pPr algn="l"/>
            <a:r>
              <a:rPr lang="en-US" sz="1800" i="1" dirty="0"/>
              <a:t>S</a:t>
            </a:r>
            <a:r>
              <a:rPr lang="en-US" sz="1800" i="1" baseline="-25000" dirty="0"/>
              <a:t>i</a:t>
            </a:r>
            <a:r>
              <a:rPr lang="en-US" sz="1800" dirty="0"/>
              <a:t> : Store </a:t>
            </a:r>
            <a:r>
              <a:rPr lang="en-US" sz="1800" dirty="0" err="1">
                <a:latin typeface="Courier New" charset="0"/>
              </a:rPr>
              <a:t>cnt</a:t>
            </a:r>
            <a:endParaRPr lang="en-US" sz="1800" dirty="0">
              <a:latin typeface="Courier New" charset="0"/>
            </a:endParaRPr>
          </a:p>
        </p:txBody>
      </p:sp>
      <p:sp>
        <p:nvSpPr>
          <p:cNvPr id="34" name="Text Box 392"/>
          <p:cNvSpPr txBox="1">
            <a:spLocks noChangeArrowheads="1"/>
          </p:cNvSpPr>
          <p:nvPr/>
        </p:nvSpPr>
        <p:spPr bwMode="auto">
          <a:xfrm>
            <a:off x="4378897" y="3083798"/>
            <a:ext cx="229582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 dirty="0" err="1"/>
              <a:t>Asm</a:t>
            </a:r>
            <a:r>
              <a:rPr lang="en-US" i="1" dirty="0"/>
              <a:t> code for thread </a:t>
            </a:r>
            <a:r>
              <a:rPr lang="en-US" i="1" dirty="0" err="1"/>
              <a:t>i</a:t>
            </a:r>
            <a:endParaRPr lang="en-US" i="1" dirty="0"/>
          </a:p>
        </p:txBody>
      </p:sp>
      <p:sp>
        <p:nvSpPr>
          <p:cNvPr id="35" name="AutoShape 381"/>
          <p:cNvSpPr>
            <a:spLocks noChangeAspect="1"/>
          </p:cNvSpPr>
          <p:nvPr/>
        </p:nvSpPr>
        <p:spPr bwMode="auto">
          <a:xfrm flipH="1">
            <a:off x="7446650" y="4277831"/>
            <a:ext cx="73396" cy="390942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" name="AutoShape 381"/>
          <p:cNvSpPr>
            <a:spLocks noChangeAspect="1"/>
          </p:cNvSpPr>
          <p:nvPr/>
        </p:nvSpPr>
        <p:spPr bwMode="auto">
          <a:xfrm flipH="1">
            <a:off x="7446650" y="4978572"/>
            <a:ext cx="73396" cy="390942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66057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is “Sequential Consistency?”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/>
            <a:r>
              <a:rPr lang="en-US" altLang="en-US"/>
              <a:t>Two (or more) parallel executions are </a:t>
            </a:r>
            <a:r>
              <a:rPr lang="en-US" altLang="en-US">
                <a:solidFill>
                  <a:schemeClr val="accent2"/>
                </a:solidFill>
              </a:rPr>
              <a:t>sequentially consistent</a:t>
            </a:r>
            <a:r>
              <a:rPr lang="en-US" altLang="en-US"/>
              <a:t> iff instructions of each thread (or process) are executed in sequential order</a:t>
            </a:r>
          </a:p>
          <a:p>
            <a:pPr marL="879475" lvl="1" indent="-381000" eaLnBrk="1" hangingPunct="1"/>
            <a:r>
              <a:rPr lang="en-US" altLang="en-US"/>
              <a:t>No restrictions on how threads relate to each other</a:t>
            </a:r>
          </a:p>
          <a:p>
            <a:pPr marL="879475" lvl="1" indent="-381000" eaLnBrk="1" hangingPunct="1"/>
            <a:r>
              <a:rPr lang="en-US" altLang="en-US"/>
              <a:t>Each thread runs at arbitrary speed</a:t>
            </a:r>
          </a:p>
          <a:p>
            <a:pPr marL="879475" lvl="1" indent="-381000" eaLnBrk="1" hangingPunct="1"/>
            <a:r>
              <a:rPr lang="en-US" altLang="en-US"/>
              <a:t>Any interleaving is legitimate</a:t>
            </a:r>
          </a:p>
          <a:p>
            <a:pPr marL="1250950" lvl="2" indent="-342900" eaLnBrk="1" hangingPunct="1"/>
            <a:r>
              <a:rPr lang="en-US" altLang="en-US"/>
              <a:t>Any (or all) instructions of B can run between any two instructions of A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Concurrent Execution</a:t>
            </a:r>
          </a:p>
        </p:txBody>
      </p:sp>
      <p:sp>
        <p:nvSpPr>
          <p:cNvPr id="940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>
                <a:solidFill>
                  <a:srgbClr val="C00000"/>
                </a:solidFill>
              </a:rPr>
              <a:t>Key idea: </a:t>
            </a:r>
            <a:r>
              <a:rPr lang="en-US" dirty="0"/>
              <a:t>In general, any sequentially consistent interleaving is possible, but some give an unexpected result!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</a:t>
            </a:r>
            <a:r>
              <a:rPr lang="en-US" baseline="-25000" dirty="0"/>
              <a:t>i</a:t>
            </a:r>
            <a:r>
              <a:rPr lang="en-US" dirty="0"/>
              <a:t> denotes that thread </a:t>
            </a:r>
            <a:r>
              <a:rPr lang="en-US" dirty="0" err="1"/>
              <a:t>i</a:t>
            </a:r>
            <a:r>
              <a:rPr lang="en-US" dirty="0"/>
              <a:t> executes instruction I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dirty="0"/>
              <a:t>%</a:t>
            </a:r>
            <a:r>
              <a:rPr lang="en-US" dirty="0" err="1"/>
              <a:t>rdx</a:t>
            </a:r>
            <a:r>
              <a:rPr lang="en-US" baseline="-25000" dirty="0" err="1"/>
              <a:t>i</a:t>
            </a:r>
            <a:r>
              <a:rPr lang="en-US" baseline="-25000" dirty="0"/>
              <a:t> </a:t>
            </a:r>
            <a:r>
              <a:rPr lang="en-US" dirty="0"/>
              <a:t>is the content of %</a:t>
            </a:r>
            <a:r>
              <a:rPr lang="en-US" dirty="0" err="1"/>
              <a:t>rdx</a:t>
            </a:r>
            <a:r>
              <a:rPr lang="en-US" dirty="0"/>
              <a:t> in thread i’s context</a:t>
            </a:r>
            <a:endParaRPr lang="en-US" sz="1800" dirty="0"/>
          </a:p>
        </p:txBody>
      </p:sp>
      <p:sp>
        <p:nvSpPr>
          <p:cNvPr id="940036" name="Rectangle 4"/>
          <p:cNvSpPr>
            <a:spLocks noChangeArrowheads="1"/>
          </p:cNvSpPr>
          <p:nvPr/>
        </p:nvSpPr>
        <p:spPr bwMode="auto">
          <a:xfrm>
            <a:off x="3344864" y="3343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7" name="Rectangle 5"/>
          <p:cNvSpPr>
            <a:spLocks noChangeArrowheads="1"/>
          </p:cNvSpPr>
          <p:nvPr/>
        </p:nvSpPr>
        <p:spPr bwMode="auto">
          <a:xfrm>
            <a:off x="3344864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8" name="Rectangle 6"/>
          <p:cNvSpPr>
            <a:spLocks noChangeArrowheads="1"/>
          </p:cNvSpPr>
          <p:nvPr/>
        </p:nvSpPr>
        <p:spPr bwMode="auto">
          <a:xfrm>
            <a:off x="3344864" y="38766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9" name="Rectangle 7"/>
          <p:cNvSpPr>
            <a:spLocks noChangeArrowheads="1"/>
          </p:cNvSpPr>
          <p:nvPr/>
        </p:nvSpPr>
        <p:spPr bwMode="auto">
          <a:xfrm>
            <a:off x="3344864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0" name="Rectangle 8"/>
          <p:cNvSpPr>
            <a:spLocks noChangeArrowheads="1"/>
          </p:cNvSpPr>
          <p:nvPr/>
        </p:nvSpPr>
        <p:spPr bwMode="auto">
          <a:xfrm>
            <a:off x="3344864" y="44100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1" name="Rectangle 9"/>
          <p:cNvSpPr>
            <a:spLocks noChangeArrowheads="1"/>
          </p:cNvSpPr>
          <p:nvPr/>
        </p:nvSpPr>
        <p:spPr bwMode="auto">
          <a:xfrm>
            <a:off x="3344864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2" name="Rectangle 10"/>
          <p:cNvSpPr>
            <a:spLocks noChangeArrowheads="1"/>
          </p:cNvSpPr>
          <p:nvPr/>
        </p:nvSpPr>
        <p:spPr bwMode="auto">
          <a:xfrm>
            <a:off x="3344864" y="49434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3" name="Rectangle 11"/>
          <p:cNvSpPr>
            <a:spLocks noChangeArrowheads="1"/>
          </p:cNvSpPr>
          <p:nvPr/>
        </p:nvSpPr>
        <p:spPr bwMode="auto">
          <a:xfrm>
            <a:off x="3344864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4" name="Rectangle 12"/>
          <p:cNvSpPr>
            <a:spLocks noChangeArrowheads="1"/>
          </p:cNvSpPr>
          <p:nvPr/>
        </p:nvSpPr>
        <p:spPr bwMode="auto">
          <a:xfrm>
            <a:off x="3344864" y="5476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5" name="Rectangle 13"/>
          <p:cNvSpPr>
            <a:spLocks noChangeArrowheads="1"/>
          </p:cNvSpPr>
          <p:nvPr/>
        </p:nvSpPr>
        <p:spPr bwMode="auto">
          <a:xfrm>
            <a:off x="3344864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6" name="Rectangle 14"/>
          <p:cNvSpPr>
            <a:spLocks noChangeArrowheads="1"/>
          </p:cNvSpPr>
          <p:nvPr/>
        </p:nvSpPr>
        <p:spPr bwMode="auto">
          <a:xfrm>
            <a:off x="2370139" y="3343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7" name="Rectangle 15"/>
          <p:cNvSpPr>
            <a:spLocks noChangeArrowheads="1"/>
          </p:cNvSpPr>
          <p:nvPr/>
        </p:nvSpPr>
        <p:spPr bwMode="auto">
          <a:xfrm>
            <a:off x="2370139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8" name="Rectangle 16"/>
          <p:cNvSpPr>
            <a:spLocks noChangeArrowheads="1"/>
          </p:cNvSpPr>
          <p:nvPr/>
        </p:nvSpPr>
        <p:spPr bwMode="auto">
          <a:xfrm>
            <a:off x="2370139" y="38766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9" name="Rectangle 17"/>
          <p:cNvSpPr>
            <a:spLocks noChangeArrowheads="1"/>
          </p:cNvSpPr>
          <p:nvPr/>
        </p:nvSpPr>
        <p:spPr bwMode="auto">
          <a:xfrm>
            <a:off x="2370139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0" name="Rectangle 18"/>
          <p:cNvSpPr>
            <a:spLocks noChangeArrowheads="1"/>
          </p:cNvSpPr>
          <p:nvPr/>
        </p:nvSpPr>
        <p:spPr bwMode="auto">
          <a:xfrm>
            <a:off x="2370139" y="44100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1" name="Rectangle 19"/>
          <p:cNvSpPr>
            <a:spLocks noChangeArrowheads="1"/>
          </p:cNvSpPr>
          <p:nvPr/>
        </p:nvSpPr>
        <p:spPr bwMode="auto">
          <a:xfrm>
            <a:off x="2370139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2" name="Rectangle 20"/>
          <p:cNvSpPr>
            <a:spLocks noChangeArrowheads="1"/>
          </p:cNvSpPr>
          <p:nvPr/>
        </p:nvSpPr>
        <p:spPr bwMode="auto">
          <a:xfrm>
            <a:off x="2370139" y="49434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3" name="Rectangle 21"/>
          <p:cNvSpPr>
            <a:spLocks noChangeArrowheads="1"/>
          </p:cNvSpPr>
          <p:nvPr/>
        </p:nvSpPr>
        <p:spPr bwMode="auto">
          <a:xfrm>
            <a:off x="2370139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4" name="Rectangle 22"/>
          <p:cNvSpPr>
            <a:spLocks noChangeArrowheads="1"/>
          </p:cNvSpPr>
          <p:nvPr/>
        </p:nvSpPr>
        <p:spPr bwMode="auto">
          <a:xfrm>
            <a:off x="2370139" y="5476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5" name="Rectangle 23"/>
          <p:cNvSpPr>
            <a:spLocks noChangeArrowheads="1"/>
          </p:cNvSpPr>
          <p:nvPr/>
        </p:nvSpPr>
        <p:spPr bwMode="auto">
          <a:xfrm>
            <a:off x="2370139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6" name="Rectangle 24"/>
          <p:cNvSpPr>
            <a:spLocks noChangeArrowheads="1"/>
          </p:cNvSpPr>
          <p:nvPr/>
        </p:nvSpPr>
        <p:spPr bwMode="auto">
          <a:xfrm>
            <a:off x="4319589" y="3343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57" name="Rectangle 25"/>
          <p:cNvSpPr>
            <a:spLocks noChangeArrowheads="1"/>
          </p:cNvSpPr>
          <p:nvPr/>
        </p:nvSpPr>
        <p:spPr bwMode="auto">
          <a:xfrm>
            <a:off x="4319589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58" name="Rectangle 26"/>
          <p:cNvSpPr>
            <a:spLocks noChangeArrowheads="1"/>
          </p:cNvSpPr>
          <p:nvPr/>
        </p:nvSpPr>
        <p:spPr bwMode="auto">
          <a:xfrm>
            <a:off x="4319589" y="38766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9" name="Rectangle 27"/>
          <p:cNvSpPr>
            <a:spLocks noChangeArrowheads="1"/>
          </p:cNvSpPr>
          <p:nvPr/>
        </p:nvSpPr>
        <p:spPr bwMode="auto">
          <a:xfrm>
            <a:off x="4319589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0" name="Rectangle 28"/>
          <p:cNvSpPr>
            <a:spLocks noChangeArrowheads="1"/>
          </p:cNvSpPr>
          <p:nvPr/>
        </p:nvSpPr>
        <p:spPr bwMode="auto">
          <a:xfrm>
            <a:off x="4319589" y="44100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1" name="Rectangle 29"/>
          <p:cNvSpPr>
            <a:spLocks noChangeArrowheads="1"/>
          </p:cNvSpPr>
          <p:nvPr/>
        </p:nvSpPr>
        <p:spPr bwMode="auto">
          <a:xfrm>
            <a:off x="4319589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2" name="Rectangle 30"/>
          <p:cNvSpPr>
            <a:spLocks noChangeArrowheads="1"/>
          </p:cNvSpPr>
          <p:nvPr/>
        </p:nvSpPr>
        <p:spPr bwMode="auto">
          <a:xfrm>
            <a:off x="4319589" y="49434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3" name="Rectangle 31"/>
          <p:cNvSpPr>
            <a:spLocks noChangeArrowheads="1"/>
          </p:cNvSpPr>
          <p:nvPr/>
        </p:nvSpPr>
        <p:spPr bwMode="auto">
          <a:xfrm>
            <a:off x="4319589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4" name="Rectangle 32"/>
          <p:cNvSpPr>
            <a:spLocks noChangeArrowheads="1"/>
          </p:cNvSpPr>
          <p:nvPr/>
        </p:nvSpPr>
        <p:spPr bwMode="auto">
          <a:xfrm>
            <a:off x="4319589" y="5476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5" name="Rectangle 33"/>
          <p:cNvSpPr>
            <a:spLocks noChangeArrowheads="1"/>
          </p:cNvSpPr>
          <p:nvPr/>
        </p:nvSpPr>
        <p:spPr bwMode="auto">
          <a:xfrm>
            <a:off x="4319589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6" name="Rectangle 34"/>
          <p:cNvSpPr>
            <a:spLocks noChangeArrowheads="1"/>
          </p:cNvSpPr>
          <p:nvPr/>
        </p:nvSpPr>
        <p:spPr bwMode="auto">
          <a:xfrm>
            <a:off x="6240464" y="3343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7" name="Rectangle 35"/>
          <p:cNvSpPr>
            <a:spLocks noChangeArrowheads="1"/>
          </p:cNvSpPr>
          <p:nvPr/>
        </p:nvSpPr>
        <p:spPr bwMode="auto">
          <a:xfrm>
            <a:off x="6240464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8" name="Rectangle 36"/>
          <p:cNvSpPr>
            <a:spLocks noChangeArrowheads="1"/>
          </p:cNvSpPr>
          <p:nvPr/>
        </p:nvSpPr>
        <p:spPr bwMode="auto">
          <a:xfrm>
            <a:off x="6240464" y="38766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9" name="Rectangle 37"/>
          <p:cNvSpPr>
            <a:spLocks noChangeArrowheads="1"/>
          </p:cNvSpPr>
          <p:nvPr/>
        </p:nvSpPr>
        <p:spPr bwMode="auto">
          <a:xfrm>
            <a:off x="6240464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0" name="Rectangle 38"/>
          <p:cNvSpPr>
            <a:spLocks noChangeArrowheads="1"/>
          </p:cNvSpPr>
          <p:nvPr/>
        </p:nvSpPr>
        <p:spPr bwMode="auto">
          <a:xfrm>
            <a:off x="6240464" y="44100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1" name="Rectangle 39"/>
          <p:cNvSpPr>
            <a:spLocks noChangeArrowheads="1"/>
          </p:cNvSpPr>
          <p:nvPr/>
        </p:nvSpPr>
        <p:spPr bwMode="auto">
          <a:xfrm>
            <a:off x="6240464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2" name="Rectangle 40"/>
          <p:cNvSpPr>
            <a:spLocks noChangeArrowheads="1"/>
          </p:cNvSpPr>
          <p:nvPr/>
        </p:nvSpPr>
        <p:spPr bwMode="auto">
          <a:xfrm>
            <a:off x="6240464" y="49434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3" name="Rectangle 41"/>
          <p:cNvSpPr>
            <a:spLocks noChangeArrowheads="1"/>
          </p:cNvSpPr>
          <p:nvPr/>
        </p:nvSpPr>
        <p:spPr bwMode="auto">
          <a:xfrm>
            <a:off x="6240464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4" name="Rectangle 42"/>
          <p:cNvSpPr>
            <a:spLocks noChangeArrowheads="1"/>
          </p:cNvSpPr>
          <p:nvPr/>
        </p:nvSpPr>
        <p:spPr bwMode="auto">
          <a:xfrm>
            <a:off x="6240464" y="5476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5" name="Rectangle 43"/>
          <p:cNvSpPr>
            <a:spLocks noChangeArrowheads="1"/>
          </p:cNvSpPr>
          <p:nvPr/>
        </p:nvSpPr>
        <p:spPr bwMode="auto">
          <a:xfrm>
            <a:off x="6240464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6" name="Text Box 44"/>
          <p:cNvSpPr txBox="1">
            <a:spLocks noChangeArrowheads="1"/>
          </p:cNvSpPr>
          <p:nvPr/>
        </p:nvSpPr>
        <p:spPr bwMode="auto">
          <a:xfrm>
            <a:off x="2362201" y="28956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0077" name="Text Box 45"/>
          <p:cNvSpPr txBox="1">
            <a:spLocks noChangeArrowheads="1"/>
          </p:cNvSpPr>
          <p:nvPr/>
        </p:nvSpPr>
        <p:spPr bwMode="auto">
          <a:xfrm>
            <a:off x="3525838" y="29114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8" name="Text Box 46"/>
          <p:cNvSpPr txBox="1">
            <a:spLocks noChangeArrowheads="1"/>
          </p:cNvSpPr>
          <p:nvPr/>
        </p:nvSpPr>
        <p:spPr bwMode="auto">
          <a:xfrm>
            <a:off x="6507163" y="29114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9" name="Text Box 47"/>
          <p:cNvSpPr txBox="1">
            <a:spLocks noChangeArrowheads="1"/>
          </p:cNvSpPr>
          <p:nvPr/>
        </p:nvSpPr>
        <p:spPr bwMode="auto">
          <a:xfrm>
            <a:off x="444623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80" name="Text Box 48"/>
          <p:cNvSpPr txBox="1">
            <a:spLocks noChangeArrowheads="1"/>
          </p:cNvSpPr>
          <p:nvPr/>
        </p:nvSpPr>
        <p:spPr bwMode="auto">
          <a:xfrm>
            <a:off x="7502947" y="5730635"/>
            <a:ext cx="43473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OK</a:t>
            </a:r>
          </a:p>
        </p:txBody>
      </p:sp>
      <p:sp>
        <p:nvSpPr>
          <p:cNvPr id="940081" name="Rectangle 49"/>
          <p:cNvSpPr>
            <a:spLocks noChangeArrowheads="1"/>
          </p:cNvSpPr>
          <p:nvPr/>
        </p:nvSpPr>
        <p:spPr bwMode="auto">
          <a:xfrm>
            <a:off x="5265739" y="3343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2" name="Rectangle 50"/>
          <p:cNvSpPr>
            <a:spLocks noChangeArrowheads="1"/>
          </p:cNvSpPr>
          <p:nvPr/>
        </p:nvSpPr>
        <p:spPr bwMode="auto">
          <a:xfrm>
            <a:off x="5265739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3" name="Rectangle 51"/>
          <p:cNvSpPr>
            <a:spLocks noChangeArrowheads="1"/>
          </p:cNvSpPr>
          <p:nvPr/>
        </p:nvSpPr>
        <p:spPr bwMode="auto">
          <a:xfrm>
            <a:off x="5265739" y="38766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4" name="Rectangle 52"/>
          <p:cNvSpPr>
            <a:spLocks noChangeArrowheads="1"/>
          </p:cNvSpPr>
          <p:nvPr/>
        </p:nvSpPr>
        <p:spPr bwMode="auto">
          <a:xfrm>
            <a:off x="5265739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5" name="Rectangle 53"/>
          <p:cNvSpPr>
            <a:spLocks noChangeArrowheads="1"/>
          </p:cNvSpPr>
          <p:nvPr/>
        </p:nvSpPr>
        <p:spPr bwMode="auto">
          <a:xfrm>
            <a:off x="5265739" y="44100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6" name="Rectangle 54"/>
          <p:cNvSpPr>
            <a:spLocks noChangeArrowheads="1"/>
          </p:cNvSpPr>
          <p:nvPr/>
        </p:nvSpPr>
        <p:spPr bwMode="auto">
          <a:xfrm>
            <a:off x="5265739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87" name="Rectangle 55"/>
          <p:cNvSpPr>
            <a:spLocks noChangeArrowheads="1"/>
          </p:cNvSpPr>
          <p:nvPr/>
        </p:nvSpPr>
        <p:spPr bwMode="auto">
          <a:xfrm>
            <a:off x="5265739" y="49434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8" name="Rectangle 56"/>
          <p:cNvSpPr>
            <a:spLocks noChangeArrowheads="1"/>
          </p:cNvSpPr>
          <p:nvPr/>
        </p:nvSpPr>
        <p:spPr bwMode="auto">
          <a:xfrm>
            <a:off x="5265739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9" name="Rectangle 57"/>
          <p:cNvSpPr>
            <a:spLocks noChangeArrowheads="1"/>
          </p:cNvSpPr>
          <p:nvPr/>
        </p:nvSpPr>
        <p:spPr bwMode="auto">
          <a:xfrm>
            <a:off x="5265739" y="5476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90" name="Rectangle 58"/>
          <p:cNvSpPr>
            <a:spLocks noChangeArrowheads="1"/>
          </p:cNvSpPr>
          <p:nvPr/>
        </p:nvSpPr>
        <p:spPr bwMode="auto">
          <a:xfrm>
            <a:off x="5265739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91" name="Text Box 59"/>
          <p:cNvSpPr txBox="1">
            <a:spLocks noChangeArrowheads="1"/>
          </p:cNvSpPr>
          <p:nvPr/>
        </p:nvSpPr>
        <p:spPr bwMode="auto">
          <a:xfrm>
            <a:off x="539238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0" name="Rectangle 35"/>
          <p:cNvSpPr>
            <a:spLocks noChangeArrowheads="1"/>
          </p:cNvSpPr>
          <p:nvPr/>
        </p:nvSpPr>
        <p:spPr bwMode="auto">
          <a:xfrm>
            <a:off x="7762838" y="3620869"/>
            <a:ext cx="487363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458201" y="3392270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Thread 1 critical section</a:t>
            </a:r>
          </a:p>
        </p:txBody>
      </p:sp>
      <p:sp>
        <p:nvSpPr>
          <p:cNvPr id="62" name="Rectangle 37"/>
          <p:cNvSpPr>
            <a:spLocks noChangeArrowheads="1"/>
          </p:cNvSpPr>
          <p:nvPr/>
        </p:nvSpPr>
        <p:spPr bwMode="auto">
          <a:xfrm>
            <a:off x="7762838" y="4258806"/>
            <a:ext cx="487363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458201" y="4078070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Thread 2 critical section</a:t>
            </a:r>
          </a:p>
        </p:txBody>
      </p:sp>
    </p:spTree>
    <p:extLst>
      <p:ext uri="{BB962C8B-B14F-4D97-AF65-F5344CB8AC3E}">
        <p14:creationId xmlns:p14="http://schemas.microsoft.com/office/powerpoint/2010/main" val="19166115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008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Concurrent Execution (cont)</a:t>
            </a:r>
          </a:p>
        </p:txBody>
      </p:sp>
      <p:sp>
        <p:nvSpPr>
          <p:cNvPr id="942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Incorrect ordering: two threads increment the counter, but the result is 1 instead of 2</a:t>
            </a:r>
          </a:p>
        </p:txBody>
      </p:sp>
      <p:sp>
        <p:nvSpPr>
          <p:cNvPr id="942084" name="Rectangle 4"/>
          <p:cNvSpPr>
            <a:spLocks noChangeArrowheads="1"/>
          </p:cNvSpPr>
          <p:nvPr/>
        </p:nvSpPr>
        <p:spPr bwMode="auto">
          <a:xfrm>
            <a:off x="3322535" y="26574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5" name="Rectangle 5"/>
          <p:cNvSpPr>
            <a:spLocks noChangeArrowheads="1"/>
          </p:cNvSpPr>
          <p:nvPr/>
        </p:nvSpPr>
        <p:spPr bwMode="auto">
          <a:xfrm>
            <a:off x="3322535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6" name="Rectangle 6"/>
          <p:cNvSpPr>
            <a:spLocks noChangeArrowheads="1"/>
          </p:cNvSpPr>
          <p:nvPr/>
        </p:nvSpPr>
        <p:spPr bwMode="auto">
          <a:xfrm>
            <a:off x="3322535" y="31908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7" name="Rectangle 7"/>
          <p:cNvSpPr>
            <a:spLocks noChangeArrowheads="1"/>
          </p:cNvSpPr>
          <p:nvPr/>
        </p:nvSpPr>
        <p:spPr bwMode="auto">
          <a:xfrm>
            <a:off x="3322535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8" name="Rectangle 8"/>
          <p:cNvSpPr>
            <a:spLocks noChangeArrowheads="1"/>
          </p:cNvSpPr>
          <p:nvPr/>
        </p:nvSpPr>
        <p:spPr bwMode="auto">
          <a:xfrm>
            <a:off x="3322535" y="37242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9" name="Rectangle 9"/>
          <p:cNvSpPr>
            <a:spLocks noChangeArrowheads="1"/>
          </p:cNvSpPr>
          <p:nvPr/>
        </p:nvSpPr>
        <p:spPr bwMode="auto">
          <a:xfrm>
            <a:off x="3322535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0" name="Rectangle 10"/>
          <p:cNvSpPr>
            <a:spLocks noChangeArrowheads="1"/>
          </p:cNvSpPr>
          <p:nvPr/>
        </p:nvSpPr>
        <p:spPr bwMode="auto">
          <a:xfrm>
            <a:off x="3322535" y="4257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1" name="Rectangle 11"/>
          <p:cNvSpPr>
            <a:spLocks noChangeArrowheads="1"/>
          </p:cNvSpPr>
          <p:nvPr/>
        </p:nvSpPr>
        <p:spPr bwMode="auto">
          <a:xfrm>
            <a:off x="3322535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2" name="Rectangle 12"/>
          <p:cNvSpPr>
            <a:spLocks noChangeArrowheads="1"/>
          </p:cNvSpPr>
          <p:nvPr/>
        </p:nvSpPr>
        <p:spPr bwMode="auto">
          <a:xfrm>
            <a:off x="3322535" y="4791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3" name="Rectangle 13"/>
          <p:cNvSpPr>
            <a:spLocks noChangeArrowheads="1"/>
          </p:cNvSpPr>
          <p:nvPr/>
        </p:nvSpPr>
        <p:spPr bwMode="auto">
          <a:xfrm>
            <a:off x="3322535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4" name="Rectangle 14"/>
          <p:cNvSpPr>
            <a:spLocks noChangeArrowheads="1"/>
          </p:cNvSpPr>
          <p:nvPr/>
        </p:nvSpPr>
        <p:spPr bwMode="auto">
          <a:xfrm>
            <a:off x="2347810" y="26574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5" name="Rectangle 15"/>
          <p:cNvSpPr>
            <a:spLocks noChangeArrowheads="1"/>
          </p:cNvSpPr>
          <p:nvPr/>
        </p:nvSpPr>
        <p:spPr bwMode="auto">
          <a:xfrm>
            <a:off x="2347810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6" name="Rectangle 16"/>
          <p:cNvSpPr>
            <a:spLocks noChangeArrowheads="1"/>
          </p:cNvSpPr>
          <p:nvPr/>
        </p:nvSpPr>
        <p:spPr bwMode="auto">
          <a:xfrm>
            <a:off x="2347810" y="31908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7" name="Rectangle 17"/>
          <p:cNvSpPr>
            <a:spLocks noChangeArrowheads="1"/>
          </p:cNvSpPr>
          <p:nvPr/>
        </p:nvSpPr>
        <p:spPr bwMode="auto">
          <a:xfrm>
            <a:off x="2347810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8" name="Rectangle 18"/>
          <p:cNvSpPr>
            <a:spLocks noChangeArrowheads="1"/>
          </p:cNvSpPr>
          <p:nvPr/>
        </p:nvSpPr>
        <p:spPr bwMode="auto">
          <a:xfrm>
            <a:off x="2347810" y="37242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9" name="Rectangle 19"/>
          <p:cNvSpPr>
            <a:spLocks noChangeArrowheads="1"/>
          </p:cNvSpPr>
          <p:nvPr/>
        </p:nvSpPr>
        <p:spPr bwMode="auto">
          <a:xfrm>
            <a:off x="2347810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0" name="Rectangle 20"/>
          <p:cNvSpPr>
            <a:spLocks noChangeArrowheads="1"/>
          </p:cNvSpPr>
          <p:nvPr/>
        </p:nvSpPr>
        <p:spPr bwMode="auto">
          <a:xfrm>
            <a:off x="2347810" y="4257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1" name="Rectangle 21"/>
          <p:cNvSpPr>
            <a:spLocks noChangeArrowheads="1"/>
          </p:cNvSpPr>
          <p:nvPr/>
        </p:nvSpPr>
        <p:spPr bwMode="auto">
          <a:xfrm>
            <a:off x="2347810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2" name="Rectangle 22"/>
          <p:cNvSpPr>
            <a:spLocks noChangeArrowheads="1"/>
          </p:cNvSpPr>
          <p:nvPr/>
        </p:nvSpPr>
        <p:spPr bwMode="auto">
          <a:xfrm>
            <a:off x="2347810" y="4791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3" name="Rectangle 23"/>
          <p:cNvSpPr>
            <a:spLocks noChangeArrowheads="1"/>
          </p:cNvSpPr>
          <p:nvPr/>
        </p:nvSpPr>
        <p:spPr bwMode="auto">
          <a:xfrm>
            <a:off x="2347810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4" name="Rectangle 24"/>
          <p:cNvSpPr>
            <a:spLocks noChangeArrowheads="1"/>
          </p:cNvSpPr>
          <p:nvPr/>
        </p:nvSpPr>
        <p:spPr bwMode="auto">
          <a:xfrm>
            <a:off x="4297260" y="26574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5" name="Rectangle 25"/>
          <p:cNvSpPr>
            <a:spLocks noChangeArrowheads="1"/>
          </p:cNvSpPr>
          <p:nvPr/>
        </p:nvSpPr>
        <p:spPr bwMode="auto">
          <a:xfrm>
            <a:off x="4297260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06" name="Rectangle 26"/>
          <p:cNvSpPr>
            <a:spLocks noChangeArrowheads="1"/>
          </p:cNvSpPr>
          <p:nvPr/>
        </p:nvSpPr>
        <p:spPr bwMode="auto">
          <a:xfrm>
            <a:off x="4297260" y="31908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7" name="Rectangle 27"/>
          <p:cNvSpPr>
            <a:spLocks noChangeArrowheads="1"/>
          </p:cNvSpPr>
          <p:nvPr/>
        </p:nvSpPr>
        <p:spPr bwMode="auto">
          <a:xfrm>
            <a:off x="4297260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8" name="Rectangle 28"/>
          <p:cNvSpPr>
            <a:spLocks noChangeArrowheads="1"/>
          </p:cNvSpPr>
          <p:nvPr/>
        </p:nvSpPr>
        <p:spPr bwMode="auto">
          <a:xfrm>
            <a:off x="4297260" y="37242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9" name="Rectangle 29"/>
          <p:cNvSpPr>
            <a:spLocks noChangeArrowheads="1"/>
          </p:cNvSpPr>
          <p:nvPr/>
        </p:nvSpPr>
        <p:spPr bwMode="auto">
          <a:xfrm>
            <a:off x="4297260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0" name="Rectangle 30"/>
          <p:cNvSpPr>
            <a:spLocks noChangeArrowheads="1"/>
          </p:cNvSpPr>
          <p:nvPr/>
        </p:nvSpPr>
        <p:spPr bwMode="auto">
          <a:xfrm>
            <a:off x="4297260" y="4257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1" name="Rectangle 31"/>
          <p:cNvSpPr>
            <a:spLocks noChangeArrowheads="1"/>
          </p:cNvSpPr>
          <p:nvPr/>
        </p:nvSpPr>
        <p:spPr bwMode="auto">
          <a:xfrm>
            <a:off x="4297260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2" name="Rectangle 32"/>
          <p:cNvSpPr>
            <a:spLocks noChangeArrowheads="1"/>
          </p:cNvSpPr>
          <p:nvPr/>
        </p:nvSpPr>
        <p:spPr bwMode="auto">
          <a:xfrm>
            <a:off x="4297260" y="4791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3" name="Rectangle 33"/>
          <p:cNvSpPr>
            <a:spLocks noChangeArrowheads="1"/>
          </p:cNvSpPr>
          <p:nvPr/>
        </p:nvSpPr>
        <p:spPr bwMode="auto">
          <a:xfrm>
            <a:off x="4297260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4" name="Rectangle 34"/>
          <p:cNvSpPr>
            <a:spLocks noChangeArrowheads="1"/>
          </p:cNvSpPr>
          <p:nvPr/>
        </p:nvSpPr>
        <p:spPr bwMode="auto">
          <a:xfrm>
            <a:off x="6186385" y="26574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5" name="Rectangle 35"/>
          <p:cNvSpPr>
            <a:spLocks noChangeArrowheads="1"/>
          </p:cNvSpPr>
          <p:nvPr/>
        </p:nvSpPr>
        <p:spPr bwMode="auto">
          <a:xfrm>
            <a:off x="6186385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6" name="Rectangle 36"/>
          <p:cNvSpPr>
            <a:spLocks noChangeArrowheads="1"/>
          </p:cNvSpPr>
          <p:nvPr/>
        </p:nvSpPr>
        <p:spPr bwMode="auto">
          <a:xfrm>
            <a:off x="6186385" y="31908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7" name="Rectangle 37"/>
          <p:cNvSpPr>
            <a:spLocks noChangeArrowheads="1"/>
          </p:cNvSpPr>
          <p:nvPr/>
        </p:nvSpPr>
        <p:spPr bwMode="auto">
          <a:xfrm>
            <a:off x="6186385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8" name="Rectangle 38"/>
          <p:cNvSpPr>
            <a:spLocks noChangeArrowheads="1"/>
          </p:cNvSpPr>
          <p:nvPr/>
        </p:nvSpPr>
        <p:spPr bwMode="auto">
          <a:xfrm>
            <a:off x="6186385" y="37242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9" name="Rectangle 39"/>
          <p:cNvSpPr>
            <a:spLocks noChangeArrowheads="1"/>
          </p:cNvSpPr>
          <p:nvPr/>
        </p:nvSpPr>
        <p:spPr bwMode="auto">
          <a:xfrm>
            <a:off x="6186385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0" name="Rectangle 40"/>
          <p:cNvSpPr>
            <a:spLocks noChangeArrowheads="1"/>
          </p:cNvSpPr>
          <p:nvPr/>
        </p:nvSpPr>
        <p:spPr bwMode="auto">
          <a:xfrm>
            <a:off x="6186385" y="4257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1" name="Rectangle 41"/>
          <p:cNvSpPr>
            <a:spLocks noChangeArrowheads="1"/>
          </p:cNvSpPr>
          <p:nvPr/>
        </p:nvSpPr>
        <p:spPr bwMode="auto">
          <a:xfrm>
            <a:off x="6186385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2" name="Rectangle 42"/>
          <p:cNvSpPr>
            <a:spLocks noChangeArrowheads="1"/>
          </p:cNvSpPr>
          <p:nvPr/>
        </p:nvSpPr>
        <p:spPr bwMode="auto">
          <a:xfrm>
            <a:off x="6186385" y="4791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3" name="Rectangle 43"/>
          <p:cNvSpPr>
            <a:spLocks noChangeArrowheads="1"/>
          </p:cNvSpPr>
          <p:nvPr/>
        </p:nvSpPr>
        <p:spPr bwMode="auto">
          <a:xfrm>
            <a:off x="6186385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4" name="Text Box 44"/>
          <p:cNvSpPr txBox="1">
            <a:spLocks noChangeArrowheads="1"/>
          </p:cNvSpPr>
          <p:nvPr/>
        </p:nvSpPr>
        <p:spPr bwMode="auto">
          <a:xfrm>
            <a:off x="2338677" y="2281793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2125" name="Text Box 45"/>
          <p:cNvSpPr txBox="1">
            <a:spLocks noChangeArrowheads="1"/>
          </p:cNvSpPr>
          <p:nvPr/>
        </p:nvSpPr>
        <p:spPr bwMode="auto">
          <a:xfrm>
            <a:off x="3502313" y="2297668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6" name="Text Box 46"/>
          <p:cNvSpPr txBox="1">
            <a:spLocks noChangeArrowheads="1"/>
          </p:cNvSpPr>
          <p:nvPr/>
        </p:nvSpPr>
        <p:spPr bwMode="auto">
          <a:xfrm>
            <a:off x="6451888" y="2297668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7" name="Text Box 47"/>
          <p:cNvSpPr txBox="1">
            <a:spLocks noChangeArrowheads="1"/>
          </p:cNvSpPr>
          <p:nvPr/>
        </p:nvSpPr>
        <p:spPr bwMode="auto">
          <a:xfrm>
            <a:off x="4422709" y="2297668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8" name="Rectangle 48"/>
          <p:cNvSpPr>
            <a:spLocks noChangeArrowheads="1"/>
          </p:cNvSpPr>
          <p:nvPr/>
        </p:nvSpPr>
        <p:spPr bwMode="auto">
          <a:xfrm>
            <a:off x="5256110" y="26574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29" name="Rectangle 49"/>
          <p:cNvSpPr>
            <a:spLocks noChangeArrowheads="1"/>
          </p:cNvSpPr>
          <p:nvPr/>
        </p:nvSpPr>
        <p:spPr bwMode="auto">
          <a:xfrm>
            <a:off x="5256110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0" name="Rectangle 50"/>
          <p:cNvSpPr>
            <a:spLocks noChangeArrowheads="1"/>
          </p:cNvSpPr>
          <p:nvPr/>
        </p:nvSpPr>
        <p:spPr bwMode="auto">
          <a:xfrm>
            <a:off x="5256110" y="31908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1" name="Rectangle 51"/>
          <p:cNvSpPr>
            <a:spLocks noChangeArrowheads="1"/>
          </p:cNvSpPr>
          <p:nvPr/>
        </p:nvSpPr>
        <p:spPr bwMode="auto">
          <a:xfrm>
            <a:off x="5256110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2" name="Rectangle 52"/>
          <p:cNvSpPr>
            <a:spLocks noChangeArrowheads="1"/>
          </p:cNvSpPr>
          <p:nvPr/>
        </p:nvSpPr>
        <p:spPr bwMode="auto">
          <a:xfrm>
            <a:off x="5256110" y="37242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33" name="Rectangle 53"/>
          <p:cNvSpPr>
            <a:spLocks noChangeArrowheads="1"/>
          </p:cNvSpPr>
          <p:nvPr/>
        </p:nvSpPr>
        <p:spPr bwMode="auto">
          <a:xfrm>
            <a:off x="5256110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4" name="Rectangle 54"/>
          <p:cNvSpPr>
            <a:spLocks noChangeArrowheads="1"/>
          </p:cNvSpPr>
          <p:nvPr/>
        </p:nvSpPr>
        <p:spPr bwMode="auto">
          <a:xfrm>
            <a:off x="5256110" y="4257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5" name="Rectangle 55"/>
          <p:cNvSpPr>
            <a:spLocks noChangeArrowheads="1"/>
          </p:cNvSpPr>
          <p:nvPr/>
        </p:nvSpPr>
        <p:spPr bwMode="auto">
          <a:xfrm>
            <a:off x="5256110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6" name="Rectangle 56"/>
          <p:cNvSpPr>
            <a:spLocks noChangeArrowheads="1"/>
          </p:cNvSpPr>
          <p:nvPr/>
        </p:nvSpPr>
        <p:spPr bwMode="auto">
          <a:xfrm>
            <a:off x="5256110" y="4791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7" name="Rectangle 57"/>
          <p:cNvSpPr>
            <a:spLocks noChangeArrowheads="1"/>
          </p:cNvSpPr>
          <p:nvPr/>
        </p:nvSpPr>
        <p:spPr bwMode="auto">
          <a:xfrm>
            <a:off x="5256110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8" name="Text Box 58"/>
          <p:cNvSpPr txBox="1">
            <a:spLocks noChangeArrowheads="1"/>
          </p:cNvSpPr>
          <p:nvPr/>
        </p:nvSpPr>
        <p:spPr bwMode="auto">
          <a:xfrm>
            <a:off x="5381559" y="2297668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39" name="Text Box 59"/>
          <p:cNvSpPr txBox="1">
            <a:spLocks noChangeArrowheads="1"/>
          </p:cNvSpPr>
          <p:nvPr/>
        </p:nvSpPr>
        <p:spPr bwMode="auto">
          <a:xfrm>
            <a:off x="7439209" y="5014555"/>
            <a:ext cx="68698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3892244879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Execution (cont)</a:t>
            </a:r>
          </a:p>
        </p:txBody>
      </p:sp>
      <p:sp>
        <p:nvSpPr>
          <p:cNvPr id="944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about this ordering?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>
              <a:buNone/>
            </a:pPr>
            <a:endParaRPr lang="en-US" dirty="0"/>
          </a:p>
          <a:p>
            <a:pPr marL="344488" indent="-344488" algn="ctr"/>
            <a:endParaRPr lang="en-US" dirty="0"/>
          </a:p>
          <a:p>
            <a:r>
              <a:rPr lang="en-US" dirty="0"/>
              <a:t>We can analyze the behavior using a </a:t>
            </a:r>
            <a:r>
              <a:rPr lang="en-US" i="1" dirty="0">
                <a:solidFill>
                  <a:srgbClr val="C00000"/>
                </a:solidFill>
              </a:rPr>
              <a:t>progress graph</a:t>
            </a:r>
          </a:p>
        </p:txBody>
      </p:sp>
      <p:sp>
        <p:nvSpPr>
          <p:cNvPr id="944132" name="Rectangle 4"/>
          <p:cNvSpPr>
            <a:spLocks noChangeArrowheads="1"/>
          </p:cNvSpPr>
          <p:nvPr/>
        </p:nvSpPr>
        <p:spPr bwMode="auto">
          <a:xfrm>
            <a:off x="3338807" y="2200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3" name="Rectangle 5"/>
          <p:cNvSpPr>
            <a:spLocks noChangeArrowheads="1"/>
          </p:cNvSpPr>
          <p:nvPr/>
        </p:nvSpPr>
        <p:spPr bwMode="auto">
          <a:xfrm>
            <a:off x="3338807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4" name="Rectangle 6"/>
          <p:cNvSpPr>
            <a:spLocks noChangeArrowheads="1"/>
          </p:cNvSpPr>
          <p:nvPr/>
        </p:nvSpPr>
        <p:spPr bwMode="auto">
          <a:xfrm>
            <a:off x="3338807" y="2733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5" name="Rectangle 7"/>
          <p:cNvSpPr>
            <a:spLocks noChangeArrowheads="1"/>
          </p:cNvSpPr>
          <p:nvPr/>
        </p:nvSpPr>
        <p:spPr bwMode="auto">
          <a:xfrm>
            <a:off x="3338807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6" name="Rectangle 8"/>
          <p:cNvSpPr>
            <a:spLocks noChangeArrowheads="1"/>
          </p:cNvSpPr>
          <p:nvPr/>
        </p:nvSpPr>
        <p:spPr bwMode="auto">
          <a:xfrm>
            <a:off x="3338807" y="3267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7" name="Rectangle 9"/>
          <p:cNvSpPr>
            <a:spLocks noChangeArrowheads="1"/>
          </p:cNvSpPr>
          <p:nvPr/>
        </p:nvSpPr>
        <p:spPr bwMode="auto">
          <a:xfrm>
            <a:off x="3338807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8" name="Rectangle 10"/>
          <p:cNvSpPr>
            <a:spLocks noChangeArrowheads="1"/>
          </p:cNvSpPr>
          <p:nvPr/>
        </p:nvSpPr>
        <p:spPr bwMode="auto">
          <a:xfrm>
            <a:off x="3338807" y="38004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9" name="Rectangle 11"/>
          <p:cNvSpPr>
            <a:spLocks noChangeArrowheads="1"/>
          </p:cNvSpPr>
          <p:nvPr/>
        </p:nvSpPr>
        <p:spPr bwMode="auto">
          <a:xfrm>
            <a:off x="3338807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0" name="Rectangle 12"/>
          <p:cNvSpPr>
            <a:spLocks noChangeArrowheads="1"/>
          </p:cNvSpPr>
          <p:nvPr/>
        </p:nvSpPr>
        <p:spPr bwMode="auto">
          <a:xfrm>
            <a:off x="3338807" y="4333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1" name="Rectangle 13"/>
          <p:cNvSpPr>
            <a:spLocks noChangeArrowheads="1"/>
          </p:cNvSpPr>
          <p:nvPr/>
        </p:nvSpPr>
        <p:spPr bwMode="auto">
          <a:xfrm>
            <a:off x="3338807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2" name="Rectangle 14"/>
          <p:cNvSpPr>
            <a:spLocks noChangeArrowheads="1"/>
          </p:cNvSpPr>
          <p:nvPr/>
        </p:nvSpPr>
        <p:spPr bwMode="auto">
          <a:xfrm>
            <a:off x="2364082" y="2200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3" name="Rectangle 15"/>
          <p:cNvSpPr>
            <a:spLocks noChangeArrowheads="1"/>
          </p:cNvSpPr>
          <p:nvPr/>
        </p:nvSpPr>
        <p:spPr bwMode="auto">
          <a:xfrm>
            <a:off x="2364082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4" name="Rectangle 16"/>
          <p:cNvSpPr>
            <a:spLocks noChangeArrowheads="1"/>
          </p:cNvSpPr>
          <p:nvPr/>
        </p:nvSpPr>
        <p:spPr bwMode="auto">
          <a:xfrm>
            <a:off x="2364082" y="2733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5" name="Rectangle 17"/>
          <p:cNvSpPr>
            <a:spLocks noChangeArrowheads="1"/>
          </p:cNvSpPr>
          <p:nvPr/>
        </p:nvSpPr>
        <p:spPr bwMode="auto">
          <a:xfrm>
            <a:off x="2364082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6" name="Rectangle 18"/>
          <p:cNvSpPr>
            <a:spLocks noChangeArrowheads="1"/>
          </p:cNvSpPr>
          <p:nvPr/>
        </p:nvSpPr>
        <p:spPr bwMode="auto">
          <a:xfrm>
            <a:off x="2364082" y="3267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7" name="Rectangle 19"/>
          <p:cNvSpPr>
            <a:spLocks noChangeArrowheads="1"/>
          </p:cNvSpPr>
          <p:nvPr/>
        </p:nvSpPr>
        <p:spPr bwMode="auto">
          <a:xfrm>
            <a:off x="2364082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8" name="Rectangle 20"/>
          <p:cNvSpPr>
            <a:spLocks noChangeArrowheads="1"/>
          </p:cNvSpPr>
          <p:nvPr/>
        </p:nvSpPr>
        <p:spPr bwMode="auto">
          <a:xfrm>
            <a:off x="2364082" y="38004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9" name="Rectangle 21"/>
          <p:cNvSpPr>
            <a:spLocks noChangeArrowheads="1"/>
          </p:cNvSpPr>
          <p:nvPr/>
        </p:nvSpPr>
        <p:spPr bwMode="auto">
          <a:xfrm>
            <a:off x="2364082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0" name="Rectangle 22"/>
          <p:cNvSpPr>
            <a:spLocks noChangeArrowheads="1"/>
          </p:cNvSpPr>
          <p:nvPr/>
        </p:nvSpPr>
        <p:spPr bwMode="auto">
          <a:xfrm>
            <a:off x="2364082" y="4333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1" name="Rectangle 23"/>
          <p:cNvSpPr>
            <a:spLocks noChangeArrowheads="1"/>
          </p:cNvSpPr>
          <p:nvPr/>
        </p:nvSpPr>
        <p:spPr bwMode="auto">
          <a:xfrm>
            <a:off x="2364082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52" name="Rectangle 24"/>
          <p:cNvSpPr>
            <a:spLocks noChangeArrowheads="1"/>
          </p:cNvSpPr>
          <p:nvPr/>
        </p:nvSpPr>
        <p:spPr bwMode="auto">
          <a:xfrm>
            <a:off x="4313532" y="2200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3" name="Rectangle 25"/>
          <p:cNvSpPr>
            <a:spLocks noChangeArrowheads="1"/>
          </p:cNvSpPr>
          <p:nvPr/>
        </p:nvSpPr>
        <p:spPr bwMode="auto">
          <a:xfrm>
            <a:off x="4313532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4" name="Rectangle 26"/>
          <p:cNvSpPr>
            <a:spLocks noChangeArrowheads="1"/>
          </p:cNvSpPr>
          <p:nvPr/>
        </p:nvSpPr>
        <p:spPr bwMode="auto">
          <a:xfrm>
            <a:off x="4313532" y="2733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5" name="Rectangle 27"/>
          <p:cNvSpPr>
            <a:spLocks noChangeArrowheads="1"/>
          </p:cNvSpPr>
          <p:nvPr/>
        </p:nvSpPr>
        <p:spPr bwMode="auto">
          <a:xfrm>
            <a:off x="4313532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6" name="Rectangle 28"/>
          <p:cNvSpPr>
            <a:spLocks noChangeArrowheads="1"/>
          </p:cNvSpPr>
          <p:nvPr/>
        </p:nvSpPr>
        <p:spPr bwMode="auto">
          <a:xfrm>
            <a:off x="4313532" y="3267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7" name="Rectangle 29"/>
          <p:cNvSpPr>
            <a:spLocks noChangeArrowheads="1"/>
          </p:cNvSpPr>
          <p:nvPr/>
        </p:nvSpPr>
        <p:spPr bwMode="auto">
          <a:xfrm>
            <a:off x="4313532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8" name="Rectangle 30"/>
          <p:cNvSpPr>
            <a:spLocks noChangeArrowheads="1"/>
          </p:cNvSpPr>
          <p:nvPr/>
        </p:nvSpPr>
        <p:spPr bwMode="auto">
          <a:xfrm>
            <a:off x="4313532" y="38004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9" name="Rectangle 31"/>
          <p:cNvSpPr>
            <a:spLocks noChangeArrowheads="1"/>
          </p:cNvSpPr>
          <p:nvPr/>
        </p:nvSpPr>
        <p:spPr bwMode="auto">
          <a:xfrm>
            <a:off x="4313532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0" name="Rectangle 32"/>
          <p:cNvSpPr>
            <a:spLocks noChangeArrowheads="1"/>
          </p:cNvSpPr>
          <p:nvPr/>
        </p:nvSpPr>
        <p:spPr bwMode="auto">
          <a:xfrm>
            <a:off x="4313532" y="4333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1" name="Rectangle 33"/>
          <p:cNvSpPr>
            <a:spLocks noChangeArrowheads="1"/>
          </p:cNvSpPr>
          <p:nvPr/>
        </p:nvSpPr>
        <p:spPr bwMode="auto">
          <a:xfrm>
            <a:off x="4313532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2" name="Rectangle 34"/>
          <p:cNvSpPr>
            <a:spLocks noChangeArrowheads="1"/>
          </p:cNvSpPr>
          <p:nvPr/>
        </p:nvSpPr>
        <p:spPr bwMode="auto">
          <a:xfrm>
            <a:off x="6202657" y="2200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3" name="Rectangle 35"/>
          <p:cNvSpPr>
            <a:spLocks noChangeArrowheads="1"/>
          </p:cNvSpPr>
          <p:nvPr/>
        </p:nvSpPr>
        <p:spPr bwMode="auto">
          <a:xfrm>
            <a:off x="6202657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4" name="Rectangle 36"/>
          <p:cNvSpPr>
            <a:spLocks noChangeArrowheads="1"/>
          </p:cNvSpPr>
          <p:nvPr/>
        </p:nvSpPr>
        <p:spPr bwMode="auto">
          <a:xfrm>
            <a:off x="6202657" y="2733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5" name="Rectangle 37"/>
          <p:cNvSpPr>
            <a:spLocks noChangeArrowheads="1"/>
          </p:cNvSpPr>
          <p:nvPr/>
        </p:nvSpPr>
        <p:spPr bwMode="auto">
          <a:xfrm>
            <a:off x="6202657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6" name="Rectangle 38"/>
          <p:cNvSpPr>
            <a:spLocks noChangeArrowheads="1"/>
          </p:cNvSpPr>
          <p:nvPr/>
        </p:nvSpPr>
        <p:spPr bwMode="auto">
          <a:xfrm>
            <a:off x="6202657" y="3267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7" name="Rectangle 39"/>
          <p:cNvSpPr>
            <a:spLocks noChangeArrowheads="1"/>
          </p:cNvSpPr>
          <p:nvPr/>
        </p:nvSpPr>
        <p:spPr bwMode="auto">
          <a:xfrm>
            <a:off x="6202657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8" name="Rectangle 40"/>
          <p:cNvSpPr>
            <a:spLocks noChangeArrowheads="1"/>
          </p:cNvSpPr>
          <p:nvPr/>
        </p:nvSpPr>
        <p:spPr bwMode="auto">
          <a:xfrm>
            <a:off x="6202657" y="38004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9" name="Rectangle 41"/>
          <p:cNvSpPr>
            <a:spLocks noChangeArrowheads="1"/>
          </p:cNvSpPr>
          <p:nvPr/>
        </p:nvSpPr>
        <p:spPr bwMode="auto">
          <a:xfrm>
            <a:off x="6202657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0" name="Rectangle 42"/>
          <p:cNvSpPr>
            <a:spLocks noChangeArrowheads="1"/>
          </p:cNvSpPr>
          <p:nvPr/>
        </p:nvSpPr>
        <p:spPr bwMode="auto">
          <a:xfrm>
            <a:off x="6202657" y="4333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1" name="Rectangle 43"/>
          <p:cNvSpPr>
            <a:spLocks noChangeArrowheads="1"/>
          </p:cNvSpPr>
          <p:nvPr/>
        </p:nvSpPr>
        <p:spPr bwMode="auto">
          <a:xfrm>
            <a:off x="6202657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2" name="Text Box 44"/>
          <p:cNvSpPr txBox="1">
            <a:spLocks noChangeArrowheads="1"/>
          </p:cNvSpPr>
          <p:nvPr/>
        </p:nvSpPr>
        <p:spPr bwMode="auto">
          <a:xfrm>
            <a:off x="2356145" y="18288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4173" name="Text Box 45"/>
          <p:cNvSpPr txBox="1">
            <a:spLocks noChangeArrowheads="1"/>
          </p:cNvSpPr>
          <p:nvPr/>
        </p:nvSpPr>
        <p:spPr bwMode="auto">
          <a:xfrm>
            <a:off x="3519781" y="18446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4" name="Text Box 46"/>
          <p:cNvSpPr txBox="1">
            <a:spLocks noChangeArrowheads="1"/>
          </p:cNvSpPr>
          <p:nvPr/>
        </p:nvSpPr>
        <p:spPr bwMode="auto">
          <a:xfrm>
            <a:off x="6469356" y="18446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5" name="Text Box 47"/>
          <p:cNvSpPr txBox="1">
            <a:spLocks noChangeArrowheads="1"/>
          </p:cNvSpPr>
          <p:nvPr/>
        </p:nvSpPr>
        <p:spPr bwMode="auto">
          <a:xfrm>
            <a:off x="4440177" y="18446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6" name="Rectangle 48"/>
          <p:cNvSpPr>
            <a:spLocks noChangeArrowheads="1"/>
          </p:cNvSpPr>
          <p:nvPr/>
        </p:nvSpPr>
        <p:spPr bwMode="auto">
          <a:xfrm>
            <a:off x="5272382" y="2200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7" name="Rectangle 49"/>
          <p:cNvSpPr>
            <a:spLocks noChangeArrowheads="1"/>
          </p:cNvSpPr>
          <p:nvPr/>
        </p:nvSpPr>
        <p:spPr bwMode="auto">
          <a:xfrm>
            <a:off x="5272382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8" name="Rectangle 50"/>
          <p:cNvSpPr>
            <a:spLocks noChangeArrowheads="1"/>
          </p:cNvSpPr>
          <p:nvPr/>
        </p:nvSpPr>
        <p:spPr bwMode="auto">
          <a:xfrm>
            <a:off x="5272382" y="2733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9" name="Rectangle 51"/>
          <p:cNvSpPr>
            <a:spLocks noChangeArrowheads="1"/>
          </p:cNvSpPr>
          <p:nvPr/>
        </p:nvSpPr>
        <p:spPr bwMode="auto">
          <a:xfrm>
            <a:off x="5272382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0" name="Rectangle 52"/>
          <p:cNvSpPr>
            <a:spLocks noChangeArrowheads="1"/>
          </p:cNvSpPr>
          <p:nvPr/>
        </p:nvSpPr>
        <p:spPr bwMode="auto">
          <a:xfrm>
            <a:off x="5272382" y="3267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1" name="Rectangle 53"/>
          <p:cNvSpPr>
            <a:spLocks noChangeArrowheads="1"/>
          </p:cNvSpPr>
          <p:nvPr/>
        </p:nvSpPr>
        <p:spPr bwMode="auto">
          <a:xfrm>
            <a:off x="5272382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2" name="Rectangle 54"/>
          <p:cNvSpPr>
            <a:spLocks noChangeArrowheads="1"/>
          </p:cNvSpPr>
          <p:nvPr/>
        </p:nvSpPr>
        <p:spPr bwMode="auto">
          <a:xfrm>
            <a:off x="5272382" y="38004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3" name="Rectangle 55"/>
          <p:cNvSpPr>
            <a:spLocks noChangeArrowheads="1"/>
          </p:cNvSpPr>
          <p:nvPr/>
        </p:nvSpPr>
        <p:spPr bwMode="auto">
          <a:xfrm>
            <a:off x="5272382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4" name="Rectangle 56"/>
          <p:cNvSpPr>
            <a:spLocks noChangeArrowheads="1"/>
          </p:cNvSpPr>
          <p:nvPr/>
        </p:nvSpPr>
        <p:spPr bwMode="auto">
          <a:xfrm>
            <a:off x="5272382" y="4333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5" name="Rectangle 57"/>
          <p:cNvSpPr>
            <a:spLocks noChangeArrowheads="1"/>
          </p:cNvSpPr>
          <p:nvPr/>
        </p:nvSpPr>
        <p:spPr bwMode="auto">
          <a:xfrm>
            <a:off x="5272382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6" name="Text Box 58"/>
          <p:cNvSpPr txBox="1">
            <a:spLocks noChangeArrowheads="1"/>
          </p:cNvSpPr>
          <p:nvPr/>
        </p:nvSpPr>
        <p:spPr bwMode="auto">
          <a:xfrm>
            <a:off x="5399027" y="18446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648200" y="23738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556340" y="21336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638800" y="29072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640370" y="3200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641940" y="343114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556340" y="34406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648200" y="370260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648200" y="39740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556340" y="3962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553200" y="44958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9" name="Text Box 59"/>
          <p:cNvSpPr txBox="1">
            <a:spLocks noChangeArrowheads="1"/>
          </p:cNvSpPr>
          <p:nvPr/>
        </p:nvSpPr>
        <p:spPr bwMode="auto">
          <a:xfrm>
            <a:off x="7439209" y="4481155"/>
            <a:ext cx="68698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553200" y="42672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7385143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Progress Graphs</a:t>
            </a:r>
          </a:p>
        </p:txBody>
      </p:sp>
      <p:sp>
        <p:nvSpPr>
          <p:cNvPr id="25604" name="Line 5"/>
          <p:cNvSpPr>
            <a:spLocks noChangeAspect="1" noChangeShapeType="1"/>
          </p:cNvSpPr>
          <p:nvPr/>
        </p:nvSpPr>
        <p:spPr bwMode="auto">
          <a:xfrm flipV="1">
            <a:off x="2222919" y="5182771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5" name="Line 6"/>
          <p:cNvSpPr>
            <a:spLocks noChangeAspect="1" noChangeShapeType="1"/>
          </p:cNvSpPr>
          <p:nvPr/>
        </p:nvSpPr>
        <p:spPr bwMode="auto">
          <a:xfrm flipH="1" flipV="1">
            <a:off x="2222919" y="1342609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6" name="Text Box 7"/>
          <p:cNvSpPr txBox="1">
            <a:spLocks noChangeAspect="1" noChangeArrowheads="1"/>
          </p:cNvSpPr>
          <p:nvPr/>
        </p:nvSpPr>
        <p:spPr bwMode="auto">
          <a:xfrm>
            <a:off x="2425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1</a:t>
            </a:r>
            <a:endParaRPr lang="en-US" altLang="en-US" dirty="0"/>
          </a:p>
        </p:txBody>
      </p:sp>
      <p:sp>
        <p:nvSpPr>
          <p:cNvPr id="25607" name="Text Box 8"/>
          <p:cNvSpPr txBox="1">
            <a:spLocks noChangeAspect="1" noChangeArrowheads="1"/>
          </p:cNvSpPr>
          <p:nvPr/>
        </p:nvSpPr>
        <p:spPr bwMode="auto">
          <a:xfrm>
            <a:off x="3121945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8" name="Text Box 9"/>
          <p:cNvSpPr txBox="1">
            <a:spLocks noChangeAspect="1" noChangeArrowheads="1"/>
          </p:cNvSpPr>
          <p:nvPr/>
        </p:nvSpPr>
        <p:spPr bwMode="auto">
          <a:xfrm>
            <a:off x="3822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9" name="Text Box 10"/>
          <p:cNvSpPr txBox="1">
            <a:spLocks noChangeAspect="1" noChangeArrowheads="1"/>
          </p:cNvSpPr>
          <p:nvPr/>
        </p:nvSpPr>
        <p:spPr bwMode="auto">
          <a:xfrm>
            <a:off x="4539583" y="5218030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0" name="Text Box 11"/>
          <p:cNvSpPr txBox="1">
            <a:spLocks noChangeAspect="1" noChangeArrowheads="1"/>
          </p:cNvSpPr>
          <p:nvPr/>
        </p:nvSpPr>
        <p:spPr bwMode="auto">
          <a:xfrm>
            <a:off x="5265070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1" name="Text Box 12"/>
          <p:cNvSpPr txBox="1">
            <a:spLocks noChangeAspect="1" noChangeArrowheads="1"/>
          </p:cNvSpPr>
          <p:nvPr/>
        </p:nvSpPr>
        <p:spPr bwMode="auto">
          <a:xfrm>
            <a:off x="1841920" y="464318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2" name="Text Box 13"/>
          <p:cNvSpPr txBox="1">
            <a:spLocks noChangeAspect="1" noChangeArrowheads="1"/>
          </p:cNvSpPr>
          <p:nvPr/>
        </p:nvSpPr>
        <p:spPr bwMode="auto">
          <a:xfrm>
            <a:off x="1870494" y="39478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3" name="Text Box 14"/>
          <p:cNvSpPr txBox="1">
            <a:spLocks noChangeAspect="1" noChangeArrowheads="1"/>
          </p:cNvSpPr>
          <p:nvPr/>
        </p:nvSpPr>
        <p:spPr bwMode="auto">
          <a:xfrm>
            <a:off x="1841920" y="322713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4" name="Text Box 15"/>
          <p:cNvSpPr txBox="1">
            <a:spLocks noChangeAspect="1" noChangeArrowheads="1"/>
          </p:cNvSpPr>
          <p:nvPr/>
        </p:nvSpPr>
        <p:spPr bwMode="auto">
          <a:xfrm>
            <a:off x="1853032" y="2546101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S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5" name="Text Box 16"/>
          <p:cNvSpPr txBox="1">
            <a:spLocks noChangeAspect="1" noChangeArrowheads="1"/>
          </p:cNvSpPr>
          <p:nvPr/>
        </p:nvSpPr>
        <p:spPr bwMode="auto">
          <a:xfrm>
            <a:off x="1864144" y="18269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6" name="Oval 17"/>
          <p:cNvSpPr>
            <a:spLocks noChangeAspect="1" noChangeArrowheads="1"/>
          </p:cNvSpPr>
          <p:nvPr/>
        </p:nvSpPr>
        <p:spPr bwMode="auto">
          <a:xfrm>
            <a:off x="2907164" y="443254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7" name="Oval 18"/>
          <p:cNvSpPr>
            <a:spLocks noChangeAspect="1" noChangeArrowheads="1"/>
          </p:cNvSpPr>
          <p:nvPr/>
        </p:nvSpPr>
        <p:spPr bwMode="auto">
          <a:xfrm>
            <a:off x="360502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8" name="Oval 19"/>
          <p:cNvSpPr>
            <a:spLocks noChangeAspect="1" noChangeArrowheads="1"/>
          </p:cNvSpPr>
          <p:nvPr/>
        </p:nvSpPr>
        <p:spPr bwMode="auto">
          <a:xfrm>
            <a:off x="430289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9" name="Oval 20"/>
          <p:cNvSpPr>
            <a:spLocks noChangeAspect="1" noChangeArrowheads="1"/>
          </p:cNvSpPr>
          <p:nvPr/>
        </p:nvSpPr>
        <p:spPr bwMode="auto">
          <a:xfrm>
            <a:off x="500075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0" name="Oval 21"/>
          <p:cNvSpPr>
            <a:spLocks noChangeAspect="1" noChangeArrowheads="1"/>
          </p:cNvSpPr>
          <p:nvPr/>
        </p:nvSpPr>
        <p:spPr bwMode="auto">
          <a:xfrm>
            <a:off x="569862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1" name="Oval 22"/>
          <p:cNvSpPr>
            <a:spLocks noChangeAspect="1" noChangeArrowheads="1"/>
          </p:cNvSpPr>
          <p:nvPr/>
        </p:nvSpPr>
        <p:spPr bwMode="auto">
          <a:xfrm>
            <a:off x="2902084" y="373182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2" name="Oval 23"/>
          <p:cNvSpPr>
            <a:spLocks noChangeAspect="1" noChangeArrowheads="1"/>
          </p:cNvSpPr>
          <p:nvPr/>
        </p:nvSpPr>
        <p:spPr bwMode="auto">
          <a:xfrm>
            <a:off x="360121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3" name="Oval 24"/>
          <p:cNvSpPr>
            <a:spLocks noChangeAspect="1" noChangeArrowheads="1"/>
          </p:cNvSpPr>
          <p:nvPr/>
        </p:nvSpPr>
        <p:spPr bwMode="auto">
          <a:xfrm>
            <a:off x="430035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4" name="Oval 25"/>
          <p:cNvSpPr>
            <a:spLocks noChangeAspect="1" noChangeArrowheads="1"/>
          </p:cNvSpPr>
          <p:nvPr/>
        </p:nvSpPr>
        <p:spPr bwMode="auto">
          <a:xfrm>
            <a:off x="499948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Oval 26"/>
          <p:cNvSpPr>
            <a:spLocks noChangeAspect="1" noChangeArrowheads="1"/>
          </p:cNvSpPr>
          <p:nvPr/>
        </p:nvSpPr>
        <p:spPr bwMode="auto">
          <a:xfrm>
            <a:off x="569862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6" name="Oval 27"/>
          <p:cNvSpPr>
            <a:spLocks noChangeAspect="1" noChangeArrowheads="1"/>
          </p:cNvSpPr>
          <p:nvPr/>
        </p:nvSpPr>
        <p:spPr bwMode="auto">
          <a:xfrm>
            <a:off x="2902084" y="3031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7" name="Oval 28"/>
          <p:cNvSpPr>
            <a:spLocks noChangeAspect="1" noChangeArrowheads="1"/>
          </p:cNvSpPr>
          <p:nvPr/>
        </p:nvSpPr>
        <p:spPr bwMode="auto">
          <a:xfrm>
            <a:off x="360121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8" name="Oval 29"/>
          <p:cNvSpPr>
            <a:spLocks noChangeAspect="1" noChangeArrowheads="1"/>
          </p:cNvSpPr>
          <p:nvPr/>
        </p:nvSpPr>
        <p:spPr bwMode="auto">
          <a:xfrm>
            <a:off x="430035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9" name="Oval 30"/>
          <p:cNvSpPr>
            <a:spLocks noChangeAspect="1" noChangeArrowheads="1"/>
          </p:cNvSpPr>
          <p:nvPr/>
        </p:nvSpPr>
        <p:spPr bwMode="auto">
          <a:xfrm>
            <a:off x="499948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0" name="Oval 31"/>
          <p:cNvSpPr>
            <a:spLocks noChangeAspect="1" noChangeArrowheads="1"/>
          </p:cNvSpPr>
          <p:nvPr/>
        </p:nvSpPr>
        <p:spPr bwMode="auto">
          <a:xfrm>
            <a:off x="569862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1" name="Oval 32"/>
          <p:cNvSpPr>
            <a:spLocks noChangeAspect="1" noChangeArrowheads="1"/>
          </p:cNvSpPr>
          <p:nvPr/>
        </p:nvSpPr>
        <p:spPr bwMode="auto">
          <a:xfrm>
            <a:off x="2902084" y="233038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3" name="Oval 34"/>
          <p:cNvSpPr>
            <a:spLocks noChangeAspect="1" noChangeArrowheads="1"/>
          </p:cNvSpPr>
          <p:nvPr/>
        </p:nvSpPr>
        <p:spPr bwMode="auto">
          <a:xfrm>
            <a:off x="430035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4" name="Oval 35"/>
          <p:cNvSpPr>
            <a:spLocks noChangeAspect="1" noChangeArrowheads="1"/>
          </p:cNvSpPr>
          <p:nvPr/>
        </p:nvSpPr>
        <p:spPr bwMode="auto">
          <a:xfrm>
            <a:off x="499948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5" name="Oval 36"/>
          <p:cNvSpPr>
            <a:spLocks noChangeAspect="1" noChangeArrowheads="1"/>
          </p:cNvSpPr>
          <p:nvPr/>
        </p:nvSpPr>
        <p:spPr bwMode="auto">
          <a:xfrm>
            <a:off x="569862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6" name="Oval 37"/>
          <p:cNvSpPr>
            <a:spLocks noChangeAspect="1" noChangeArrowheads="1"/>
          </p:cNvSpPr>
          <p:nvPr/>
        </p:nvSpPr>
        <p:spPr bwMode="auto">
          <a:xfrm>
            <a:off x="2907164" y="16296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7" name="Oval 38"/>
          <p:cNvSpPr>
            <a:spLocks noChangeAspect="1" noChangeArrowheads="1"/>
          </p:cNvSpPr>
          <p:nvPr/>
        </p:nvSpPr>
        <p:spPr bwMode="auto">
          <a:xfrm>
            <a:off x="360502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8" name="Oval 39"/>
          <p:cNvSpPr>
            <a:spLocks noChangeAspect="1" noChangeArrowheads="1"/>
          </p:cNvSpPr>
          <p:nvPr/>
        </p:nvSpPr>
        <p:spPr bwMode="auto">
          <a:xfrm>
            <a:off x="430289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9" name="Oval 40"/>
          <p:cNvSpPr>
            <a:spLocks noChangeAspect="1" noChangeArrowheads="1"/>
          </p:cNvSpPr>
          <p:nvPr/>
        </p:nvSpPr>
        <p:spPr bwMode="auto">
          <a:xfrm>
            <a:off x="500075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0" name="Oval 41"/>
          <p:cNvSpPr>
            <a:spLocks noChangeAspect="1" noChangeArrowheads="1"/>
          </p:cNvSpPr>
          <p:nvPr/>
        </p:nvSpPr>
        <p:spPr bwMode="auto">
          <a:xfrm>
            <a:off x="569862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1" name="Text Box 42"/>
          <p:cNvSpPr txBox="1">
            <a:spLocks noChangeAspect="1" noChangeArrowheads="1"/>
          </p:cNvSpPr>
          <p:nvPr/>
        </p:nvSpPr>
        <p:spPr bwMode="auto">
          <a:xfrm>
            <a:off x="6044366" y="50144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Thread 1</a:t>
            </a:r>
          </a:p>
        </p:txBody>
      </p:sp>
      <p:sp>
        <p:nvSpPr>
          <p:cNvPr id="25642" name="Text Box 43"/>
          <p:cNvSpPr txBox="1">
            <a:spLocks noChangeAspect="1" noChangeArrowheads="1"/>
          </p:cNvSpPr>
          <p:nvPr/>
        </p:nvSpPr>
        <p:spPr bwMode="auto">
          <a:xfrm>
            <a:off x="1675232" y="10266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2</a:t>
            </a:r>
          </a:p>
        </p:txBody>
      </p:sp>
      <p:sp>
        <p:nvSpPr>
          <p:cNvPr id="25644" name="Oval 45"/>
          <p:cNvSpPr>
            <a:spLocks noChangeAspect="1" noChangeArrowheads="1"/>
          </p:cNvSpPr>
          <p:nvPr/>
        </p:nvSpPr>
        <p:spPr bwMode="auto">
          <a:xfrm>
            <a:off x="2902878" y="513327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5" name="Oval 46"/>
          <p:cNvSpPr>
            <a:spLocks noChangeAspect="1" noChangeArrowheads="1"/>
          </p:cNvSpPr>
          <p:nvPr/>
        </p:nvSpPr>
        <p:spPr bwMode="auto">
          <a:xfrm>
            <a:off x="3602807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6" name="Oval 47"/>
          <p:cNvSpPr>
            <a:spLocks noChangeAspect="1" noChangeArrowheads="1"/>
          </p:cNvSpPr>
          <p:nvPr/>
        </p:nvSpPr>
        <p:spPr bwMode="auto">
          <a:xfrm>
            <a:off x="4302736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7" name="Oval 48"/>
          <p:cNvSpPr>
            <a:spLocks noChangeAspect="1" noChangeArrowheads="1"/>
          </p:cNvSpPr>
          <p:nvPr/>
        </p:nvSpPr>
        <p:spPr bwMode="auto">
          <a:xfrm>
            <a:off x="5002665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8" name="Oval 49"/>
          <p:cNvSpPr>
            <a:spLocks noChangeAspect="1" noChangeArrowheads="1"/>
          </p:cNvSpPr>
          <p:nvPr/>
        </p:nvSpPr>
        <p:spPr bwMode="auto">
          <a:xfrm>
            <a:off x="5702592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9" name="Oval 50"/>
          <p:cNvSpPr>
            <a:spLocks noChangeAspect="1" noChangeArrowheads="1"/>
          </p:cNvSpPr>
          <p:nvPr/>
        </p:nvSpPr>
        <p:spPr bwMode="auto">
          <a:xfrm>
            <a:off x="2209299" y="442683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0" name="Oval 51"/>
          <p:cNvSpPr>
            <a:spLocks noChangeAspect="1" noChangeArrowheads="1"/>
          </p:cNvSpPr>
          <p:nvPr/>
        </p:nvSpPr>
        <p:spPr bwMode="auto">
          <a:xfrm>
            <a:off x="2202949" y="372277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1" name="Oval 52"/>
          <p:cNvSpPr>
            <a:spLocks noChangeAspect="1" noChangeArrowheads="1"/>
          </p:cNvSpPr>
          <p:nvPr/>
        </p:nvSpPr>
        <p:spPr bwMode="auto">
          <a:xfrm>
            <a:off x="2202949" y="301872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2" name="Oval 53"/>
          <p:cNvSpPr>
            <a:spLocks noChangeAspect="1" noChangeArrowheads="1"/>
          </p:cNvSpPr>
          <p:nvPr/>
        </p:nvSpPr>
        <p:spPr bwMode="auto">
          <a:xfrm>
            <a:off x="2202949" y="231466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3" name="Oval 54"/>
          <p:cNvSpPr>
            <a:spLocks noChangeAspect="1" noChangeArrowheads="1"/>
          </p:cNvSpPr>
          <p:nvPr/>
        </p:nvSpPr>
        <p:spPr bwMode="auto">
          <a:xfrm>
            <a:off x="2209299" y="161061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4" name="Oval 55"/>
          <p:cNvSpPr>
            <a:spLocks noChangeAspect="1" noChangeArrowheads="1"/>
          </p:cNvSpPr>
          <p:nvPr/>
        </p:nvSpPr>
        <p:spPr bwMode="auto">
          <a:xfrm>
            <a:off x="2202949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5" name="Oval 32">
            <a:extLst>
              <a:ext uri="{FF2B5EF4-FFF2-40B4-BE49-F238E27FC236}">
                <a16:creationId xmlns:a16="http://schemas.microsoft.com/office/drawing/2014/main" id="{3D0F30D7-8A1C-4CCF-8AA4-FD358BEE6D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0121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3" name="Text Box 3">
            <a:extLst>
              <a:ext uri="{FF2B5EF4-FFF2-40B4-BE49-F238E27FC236}">
                <a16:creationId xmlns:a16="http://schemas.microsoft.com/office/drawing/2014/main" id="{FE249ABA-186F-4CEA-9FA3-F1C3ADFF8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7209" y="1200975"/>
            <a:ext cx="3796012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i="1" dirty="0">
                <a:solidFill>
                  <a:srgbClr val="FF0000"/>
                </a:solidFill>
              </a:rPr>
              <a:t>Progress graph</a:t>
            </a:r>
            <a:r>
              <a:rPr lang="en-US" altLang="en-US" sz="1800" dirty="0"/>
              <a:t> depicts discrete </a:t>
            </a:r>
            <a:r>
              <a:rPr lang="en-US" altLang="en-US" sz="1800" i="1" dirty="0"/>
              <a:t>execution state space</a:t>
            </a:r>
            <a:r>
              <a:rPr lang="en-US" altLang="en-US" sz="1800" dirty="0"/>
              <a:t> of concurrent threads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Each axis corresponds to sequential order of instructions in a thread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Each point corresponds to a possible </a:t>
            </a:r>
            <a:r>
              <a:rPr lang="en-US" altLang="en-US" sz="1800" i="1" dirty="0">
                <a:solidFill>
                  <a:srgbClr val="FF0000"/>
                </a:solidFill>
              </a:rPr>
              <a:t>execution state </a:t>
            </a:r>
            <a:r>
              <a:rPr lang="en-US" altLang="en-US" sz="1800" dirty="0"/>
              <a:t>(Inst</a:t>
            </a:r>
            <a:r>
              <a:rPr lang="en-US" altLang="en-US" sz="1800" baseline="-25000" dirty="0"/>
              <a:t>1</a:t>
            </a:r>
            <a:r>
              <a:rPr lang="en-US" altLang="en-US" sz="1800" dirty="0"/>
              <a:t>, Inst</a:t>
            </a:r>
            <a:r>
              <a:rPr lang="en-US" altLang="en-US" sz="1800" baseline="-25000" dirty="0"/>
              <a:t>2</a:t>
            </a:r>
            <a:r>
              <a:rPr lang="en-US" altLang="en-US" sz="1800" dirty="0"/>
              <a:t>)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E.g., </a:t>
            </a:r>
            <a:r>
              <a:rPr lang="en-US" altLang="en-US" sz="1800" dirty="0">
                <a:solidFill>
                  <a:srgbClr val="FF0000"/>
                </a:solidFill>
              </a:rPr>
              <a:t>(L</a:t>
            </a:r>
            <a:r>
              <a:rPr lang="en-US" altLang="en-US" sz="1800" baseline="-25000" dirty="0">
                <a:solidFill>
                  <a:srgbClr val="FF0000"/>
                </a:solidFill>
              </a:rPr>
              <a:t>1</a:t>
            </a:r>
            <a:r>
              <a:rPr lang="en-US" altLang="en-US" sz="1800" dirty="0">
                <a:solidFill>
                  <a:srgbClr val="FF0000"/>
                </a:solidFill>
              </a:rPr>
              <a:t>, S</a:t>
            </a:r>
            <a:r>
              <a:rPr lang="en-US" altLang="en-US" sz="1800" baseline="-25000" dirty="0">
                <a:solidFill>
                  <a:srgbClr val="FF0000"/>
                </a:solidFill>
              </a:rPr>
              <a:t>2</a:t>
            </a:r>
            <a:r>
              <a:rPr lang="en-US" altLang="en-US" sz="1800" dirty="0">
                <a:solidFill>
                  <a:srgbClr val="FF0000"/>
                </a:solidFill>
              </a:rPr>
              <a:t>)</a:t>
            </a:r>
            <a:r>
              <a:rPr lang="en-US" altLang="en-US" sz="1800" dirty="0"/>
              <a:t>  denotes state where  thread 1 has completed L</a:t>
            </a:r>
            <a:r>
              <a:rPr lang="en-US" altLang="en-US" sz="1800" baseline="-25000" dirty="0"/>
              <a:t>1</a:t>
            </a:r>
            <a:r>
              <a:rPr lang="en-US" altLang="en-US" sz="1800" dirty="0"/>
              <a:t> and thread 2 has completed S</a:t>
            </a:r>
            <a:r>
              <a:rPr lang="en-US" altLang="en-US" sz="1800" baseline="-25000" dirty="0"/>
              <a:t>2</a:t>
            </a:r>
            <a:endParaRPr lang="en-US" altLang="en-US" sz="1800" dirty="0"/>
          </a:p>
        </p:txBody>
      </p:sp>
      <p:sp>
        <p:nvSpPr>
          <p:cNvPr id="54" name="Oval 33">
            <a:extLst>
              <a:ext uri="{FF2B5EF4-FFF2-40B4-BE49-F238E27FC236}">
                <a16:creationId xmlns:a16="http://schemas.microsoft.com/office/drawing/2014/main" id="{F993B360-1AA7-4592-A22F-63292C164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8944" y="2236044"/>
            <a:ext cx="256032" cy="256032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6" name="Text Box 44">
            <a:extLst>
              <a:ext uri="{FF2B5EF4-FFF2-40B4-BE49-F238E27FC236}">
                <a16:creationId xmlns:a16="http://schemas.microsoft.com/office/drawing/2014/main" id="{2E20A695-CEF5-4A9F-B1C8-6D2A232C7F8A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614737" y="2017463"/>
            <a:ext cx="91440" cy="91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(L</a:t>
            </a:r>
            <a:r>
              <a:rPr lang="en-US" altLang="en-US" baseline="-25000" dirty="0">
                <a:solidFill>
                  <a:srgbClr val="FF0000"/>
                </a:solidFill>
              </a:rPr>
              <a:t>1</a:t>
            </a:r>
            <a:r>
              <a:rPr lang="en-US" altLang="en-US" dirty="0">
                <a:solidFill>
                  <a:srgbClr val="FF0000"/>
                </a:solidFill>
              </a:rPr>
              <a:t>, S</a:t>
            </a:r>
            <a:r>
              <a:rPr lang="en-US" altLang="en-US" baseline="-25000" dirty="0">
                <a:solidFill>
                  <a:srgbClr val="FF0000"/>
                </a:solidFill>
              </a:rPr>
              <a:t>2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728070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Trajectories in Progress Graphs</a:t>
            </a:r>
          </a:p>
        </p:txBody>
      </p:sp>
      <p:sp>
        <p:nvSpPr>
          <p:cNvPr id="25604" name="Line 5"/>
          <p:cNvSpPr>
            <a:spLocks noChangeAspect="1" noChangeShapeType="1"/>
          </p:cNvSpPr>
          <p:nvPr/>
        </p:nvSpPr>
        <p:spPr bwMode="auto">
          <a:xfrm flipV="1">
            <a:off x="2222919" y="5182771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5" name="Line 6"/>
          <p:cNvSpPr>
            <a:spLocks noChangeAspect="1" noChangeShapeType="1"/>
          </p:cNvSpPr>
          <p:nvPr/>
        </p:nvSpPr>
        <p:spPr bwMode="auto">
          <a:xfrm flipH="1" flipV="1">
            <a:off x="2222919" y="1342609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6" name="Text Box 7"/>
          <p:cNvSpPr txBox="1">
            <a:spLocks noChangeAspect="1" noChangeArrowheads="1"/>
          </p:cNvSpPr>
          <p:nvPr/>
        </p:nvSpPr>
        <p:spPr bwMode="auto">
          <a:xfrm>
            <a:off x="2425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1</a:t>
            </a:r>
            <a:endParaRPr lang="en-US" altLang="en-US" dirty="0"/>
          </a:p>
        </p:txBody>
      </p:sp>
      <p:sp>
        <p:nvSpPr>
          <p:cNvPr id="25607" name="Text Box 8"/>
          <p:cNvSpPr txBox="1">
            <a:spLocks noChangeAspect="1" noChangeArrowheads="1"/>
          </p:cNvSpPr>
          <p:nvPr/>
        </p:nvSpPr>
        <p:spPr bwMode="auto">
          <a:xfrm>
            <a:off x="3121945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8" name="Text Box 9"/>
          <p:cNvSpPr txBox="1">
            <a:spLocks noChangeAspect="1" noChangeArrowheads="1"/>
          </p:cNvSpPr>
          <p:nvPr/>
        </p:nvSpPr>
        <p:spPr bwMode="auto">
          <a:xfrm>
            <a:off x="3822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9" name="Text Box 10"/>
          <p:cNvSpPr txBox="1">
            <a:spLocks noChangeAspect="1" noChangeArrowheads="1"/>
          </p:cNvSpPr>
          <p:nvPr/>
        </p:nvSpPr>
        <p:spPr bwMode="auto">
          <a:xfrm>
            <a:off x="4539583" y="5218030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0" name="Text Box 11"/>
          <p:cNvSpPr txBox="1">
            <a:spLocks noChangeAspect="1" noChangeArrowheads="1"/>
          </p:cNvSpPr>
          <p:nvPr/>
        </p:nvSpPr>
        <p:spPr bwMode="auto">
          <a:xfrm>
            <a:off x="5265070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1" name="Text Box 12"/>
          <p:cNvSpPr txBox="1">
            <a:spLocks noChangeAspect="1" noChangeArrowheads="1"/>
          </p:cNvSpPr>
          <p:nvPr/>
        </p:nvSpPr>
        <p:spPr bwMode="auto">
          <a:xfrm>
            <a:off x="1841920" y="464318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2" name="Text Box 13"/>
          <p:cNvSpPr txBox="1">
            <a:spLocks noChangeAspect="1" noChangeArrowheads="1"/>
          </p:cNvSpPr>
          <p:nvPr/>
        </p:nvSpPr>
        <p:spPr bwMode="auto">
          <a:xfrm>
            <a:off x="1870494" y="39478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3" name="Text Box 14"/>
          <p:cNvSpPr txBox="1">
            <a:spLocks noChangeAspect="1" noChangeArrowheads="1"/>
          </p:cNvSpPr>
          <p:nvPr/>
        </p:nvSpPr>
        <p:spPr bwMode="auto">
          <a:xfrm>
            <a:off x="1841920" y="322713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4" name="Text Box 15"/>
          <p:cNvSpPr txBox="1">
            <a:spLocks noChangeAspect="1" noChangeArrowheads="1"/>
          </p:cNvSpPr>
          <p:nvPr/>
        </p:nvSpPr>
        <p:spPr bwMode="auto">
          <a:xfrm>
            <a:off x="1853032" y="2546101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S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5" name="Text Box 16"/>
          <p:cNvSpPr txBox="1">
            <a:spLocks noChangeAspect="1" noChangeArrowheads="1"/>
          </p:cNvSpPr>
          <p:nvPr/>
        </p:nvSpPr>
        <p:spPr bwMode="auto">
          <a:xfrm>
            <a:off x="1864144" y="18269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6" name="Oval 17"/>
          <p:cNvSpPr>
            <a:spLocks noChangeAspect="1" noChangeArrowheads="1"/>
          </p:cNvSpPr>
          <p:nvPr/>
        </p:nvSpPr>
        <p:spPr bwMode="auto">
          <a:xfrm>
            <a:off x="2907164" y="443254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7" name="Oval 18"/>
          <p:cNvSpPr>
            <a:spLocks noChangeAspect="1" noChangeArrowheads="1"/>
          </p:cNvSpPr>
          <p:nvPr/>
        </p:nvSpPr>
        <p:spPr bwMode="auto">
          <a:xfrm>
            <a:off x="360502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8" name="Oval 19"/>
          <p:cNvSpPr>
            <a:spLocks noChangeAspect="1" noChangeArrowheads="1"/>
          </p:cNvSpPr>
          <p:nvPr/>
        </p:nvSpPr>
        <p:spPr bwMode="auto">
          <a:xfrm>
            <a:off x="430289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9" name="Oval 20"/>
          <p:cNvSpPr>
            <a:spLocks noChangeAspect="1" noChangeArrowheads="1"/>
          </p:cNvSpPr>
          <p:nvPr/>
        </p:nvSpPr>
        <p:spPr bwMode="auto">
          <a:xfrm>
            <a:off x="500075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0" name="Oval 21"/>
          <p:cNvSpPr>
            <a:spLocks noChangeAspect="1" noChangeArrowheads="1"/>
          </p:cNvSpPr>
          <p:nvPr/>
        </p:nvSpPr>
        <p:spPr bwMode="auto">
          <a:xfrm>
            <a:off x="569862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1" name="Oval 22"/>
          <p:cNvSpPr>
            <a:spLocks noChangeAspect="1" noChangeArrowheads="1"/>
          </p:cNvSpPr>
          <p:nvPr/>
        </p:nvSpPr>
        <p:spPr bwMode="auto">
          <a:xfrm>
            <a:off x="2902084" y="373182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2" name="Oval 23"/>
          <p:cNvSpPr>
            <a:spLocks noChangeAspect="1" noChangeArrowheads="1"/>
          </p:cNvSpPr>
          <p:nvPr/>
        </p:nvSpPr>
        <p:spPr bwMode="auto">
          <a:xfrm>
            <a:off x="360121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3" name="Oval 24"/>
          <p:cNvSpPr>
            <a:spLocks noChangeAspect="1" noChangeArrowheads="1"/>
          </p:cNvSpPr>
          <p:nvPr/>
        </p:nvSpPr>
        <p:spPr bwMode="auto">
          <a:xfrm>
            <a:off x="430035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4" name="Oval 25"/>
          <p:cNvSpPr>
            <a:spLocks noChangeAspect="1" noChangeArrowheads="1"/>
          </p:cNvSpPr>
          <p:nvPr/>
        </p:nvSpPr>
        <p:spPr bwMode="auto">
          <a:xfrm>
            <a:off x="499948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Oval 26"/>
          <p:cNvSpPr>
            <a:spLocks noChangeAspect="1" noChangeArrowheads="1"/>
          </p:cNvSpPr>
          <p:nvPr/>
        </p:nvSpPr>
        <p:spPr bwMode="auto">
          <a:xfrm>
            <a:off x="569862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6" name="Oval 27"/>
          <p:cNvSpPr>
            <a:spLocks noChangeAspect="1" noChangeArrowheads="1"/>
          </p:cNvSpPr>
          <p:nvPr/>
        </p:nvSpPr>
        <p:spPr bwMode="auto">
          <a:xfrm>
            <a:off x="2902084" y="3031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7" name="Oval 28"/>
          <p:cNvSpPr>
            <a:spLocks noChangeAspect="1" noChangeArrowheads="1"/>
          </p:cNvSpPr>
          <p:nvPr/>
        </p:nvSpPr>
        <p:spPr bwMode="auto">
          <a:xfrm>
            <a:off x="360121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8" name="Oval 29"/>
          <p:cNvSpPr>
            <a:spLocks noChangeAspect="1" noChangeArrowheads="1"/>
          </p:cNvSpPr>
          <p:nvPr/>
        </p:nvSpPr>
        <p:spPr bwMode="auto">
          <a:xfrm>
            <a:off x="430035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9" name="Oval 30"/>
          <p:cNvSpPr>
            <a:spLocks noChangeAspect="1" noChangeArrowheads="1"/>
          </p:cNvSpPr>
          <p:nvPr/>
        </p:nvSpPr>
        <p:spPr bwMode="auto">
          <a:xfrm>
            <a:off x="499948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0" name="Oval 31"/>
          <p:cNvSpPr>
            <a:spLocks noChangeAspect="1" noChangeArrowheads="1"/>
          </p:cNvSpPr>
          <p:nvPr/>
        </p:nvSpPr>
        <p:spPr bwMode="auto">
          <a:xfrm>
            <a:off x="569862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1" name="Oval 32"/>
          <p:cNvSpPr>
            <a:spLocks noChangeAspect="1" noChangeArrowheads="1"/>
          </p:cNvSpPr>
          <p:nvPr/>
        </p:nvSpPr>
        <p:spPr bwMode="auto">
          <a:xfrm>
            <a:off x="2902084" y="233038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3" name="Oval 34"/>
          <p:cNvSpPr>
            <a:spLocks noChangeAspect="1" noChangeArrowheads="1"/>
          </p:cNvSpPr>
          <p:nvPr/>
        </p:nvSpPr>
        <p:spPr bwMode="auto">
          <a:xfrm>
            <a:off x="430035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4" name="Oval 35"/>
          <p:cNvSpPr>
            <a:spLocks noChangeAspect="1" noChangeArrowheads="1"/>
          </p:cNvSpPr>
          <p:nvPr/>
        </p:nvSpPr>
        <p:spPr bwMode="auto">
          <a:xfrm>
            <a:off x="499948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5" name="Oval 36"/>
          <p:cNvSpPr>
            <a:spLocks noChangeAspect="1" noChangeArrowheads="1"/>
          </p:cNvSpPr>
          <p:nvPr/>
        </p:nvSpPr>
        <p:spPr bwMode="auto">
          <a:xfrm>
            <a:off x="569862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6" name="Oval 37"/>
          <p:cNvSpPr>
            <a:spLocks noChangeAspect="1" noChangeArrowheads="1"/>
          </p:cNvSpPr>
          <p:nvPr/>
        </p:nvSpPr>
        <p:spPr bwMode="auto">
          <a:xfrm>
            <a:off x="2907164" y="16296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7" name="Oval 38"/>
          <p:cNvSpPr>
            <a:spLocks noChangeAspect="1" noChangeArrowheads="1"/>
          </p:cNvSpPr>
          <p:nvPr/>
        </p:nvSpPr>
        <p:spPr bwMode="auto">
          <a:xfrm>
            <a:off x="360502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8" name="Oval 39"/>
          <p:cNvSpPr>
            <a:spLocks noChangeAspect="1" noChangeArrowheads="1"/>
          </p:cNvSpPr>
          <p:nvPr/>
        </p:nvSpPr>
        <p:spPr bwMode="auto">
          <a:xfrm>
            <a:off x="430289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9" name="Oval 40"/>
          <p:cNvSpPr>
            <a:spLocks noChangeAspect="1" noChangeArrowheads="1"/>
          </p:cNvSpPr>
          <p:nvPr/>
        </p:nvSpPr>
        <p:spPr bwMode="auto">
          <a:xfrm>
            <a:off x="500075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0" name="Oval 41"/>
          <p:cNvSpPr>
            <a:spLocks noChangeAspect="1" noChangeArrowheads="1"/>
          </p:cNvSpPr>
          <p:nvPr/>
        </p:nvSpPr>
        <p:spPr bwMode="auto">
          <a:xfrm>
            <a:off x="569862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1" name="Text Box 42"/>
          <p:cNvSpPr txBox="1">
            <a:spLocks noChangeAspect="1" noChangeArrowheads="1"/>
          </p:cNvSpPr>
          <p:nvPr/>
        </p:nvSpPr>
        <p:spPr bwMode="auto">
          <a:xfrm>
            <a:off x="6044366" y="50144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Thread 1</a:t>
            </a:r>
          </a:p>
        </p:txBody>
      </p:sp>
      <p:sp>
        <p:nvSpPr>
          <p:cNvPr id="25642" name="Text Box 43"/>
          <p:cNvSpPr txBox="1">
            <a:spLocks noChangeAspect="1" noChangeArrowheads="1"/>
          </p:cNvSpPr>
          <p:nvPr/>
        </p:nvSpPr>
        <p:spPr bwMode="auto">
          <a:xfrm>
            <a:off x="1675232" y="10266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2</a:t>
            </a:r>
          </a:p>
        </p:txBody>
      </p:sp>
      <p:sp>
        <p:nvSpPr>
          <p:cNvPr id="25644" name="Oval 45"/>
          <p:cNvSpPr>
            <a:spLocks noChangeAspect="1" noChangeArrowheads="1"/>
          </p:cNvSpPr>
          <p:nvPr/>
        </p:nvSpPr>
        <p:spPr bwMode="auto">
          <a:xfrm>
            <a:off x="2902878" y="513327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5" name="Oval 46"/>
          <p:cNvSpPr>
            <a:spLocks noChangeAspect="1" noChangeArrowheads="1"/>
          </p:cNvSpPr>
          <p:nvPr/>
        </p:nvSpPr>
        <p:spPr bwMode="auto">
          <a:xfrm>
            <a:off x="3602807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6" name="Oval 47"/>
          <p:cNvSpPr>
            <a:spLocks noChangeAspect="1" noChangeArrowheads="1"/>
          </p:cNvSpPr>
          <p:nvPr/>
        </p:nvSpPr>
        <p:spPr bwMode="auto">
          <a:xfrm>
            <a:off x="4302736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7" name="Oval 48"/>
          <p:cNvSpPr>
            <a:spLocks noChangeAspect="1" noChangeArrowheads="1"/>
          </p:cNvSpPr>
          <p:nvPr/>
        </p:nvSpPr>
        <p:spPr bwMode="auto">
          <a:xfrm>
            <a:off x="5002665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8" name="Oval 49"/>
          <p:cNvSpPr>
            <a:spLocks noChangeAspect="1" noChangeArrowheads="1"/>
          </p:cNvSpPr>
          <p:nvPr/>
        </p:nvSpPr>
        <p:spPr bwMode="auto">
          <a:xfrm>
            <a:off x="5702592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9" name="Oval 50"/>
          <p:cNvSpPr>
            <a:spLocks noChangeAspect="1" noChangeArrowheads="1"/>
          </p:cNvSpPr>
          <p:nvPr/>
        </p:nvSpPr>
        <p:spPr bwMode="auto">
          <a:xfrm>
            <a:off x="2209299" y="442683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0" name="Oval 51"/>
          <p:cNvSpPr>
            <a:spLocks noChangeAspect="1" noChangeArrowheads="1"/>
          </p:cNvSpPr>
          <p:nvPr/>
        </p:nvSpPr>
        <p:spPr bwMode="auto">
          <a:xfrm>
            <a:off x="2202949" y="372277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1" name="Oval 52"/>
          <p:cNvSpPr>
            <a:spLocks noChangeAspect="1" noChangeArrowheads="1"/>
          </p:cNvSpPr>
          <p:nvPr/>
        </p:nvSpPr>
        <p:spPr bwMode="auto">
          <a:xfrm>
            <a:off x="2202949" y="301872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2" name="Oval 53"/>
          <p:cNvSpPr>
            <a:spLocks noChangeAspect="1" noChangeArrowheads="1"/>
          </p:cNvSpPr>
          <p:nvPr/>
        </p:nvSpPr>
        <p:spPr bwMode="auto">
          <a:xfrm>
            <a:off x="2202949" y="231466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3" name="Oval 54"/>
          <p:cNvSpPr>
            <a:spLocks noChangeAspect="1" noChangeArrowheads="1"/>
          </p:cNvSpPr>
          <p:nvPr/>
        </p:nvSpPr>
        <p:spPr bwMode="auto">
          <a:xfrm>
            <a:off x="2209299" y="161061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4" name="Oval 55"/>
          <p:cNvSpPr>
            <a:spLocks noChangeAspect="1" noChangeArrowheads="1"/>
          </p:cNvSpPr>
          <p:nvPr/>
        </p:nvSpPr>
        <p:spPr bwMode="auto">
          <a:xfrm>
            <a:off x="2202949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5" name="Oval 32">
            <a:extLst>
              <a:ext uri="{FF2B5EF4-FFF2-40B4-BE49-F238E27FC236}">
                <a16:creationId xmlns:a16="http://schemas.microsoft.com/office/drawing/2014/main" id="{3D0F30D7-8A1C-4CCF-8AA4-FD358BEE6D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0121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6" name="Text Box 3">
            <a:extLst>
              <a:ext uri="{FF2B5EF4-FFF2-40B4-BE49-F238E27FC236}">
                <a16:creationId xmlns:a16="http://schemas.microsoft.com/office/drawing/2014/main" id="{9D36AD12-8C0E-4E01-AF28-B9C8ED3E7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6949" y="1409700"/>
            <a:ext cx="4139198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dirty="0"/>
              <a:t>A </a:t>
            </a:r>
            <a:r>
              <a:rPr lang="en-US" altLang="en-US" sz="1800" i="1" dirty="0">
                <a:solidFill>
                  <a:srgbClr val="FF0000"/>
                </a:solidFill>
              </a:rPr>
              <a:t>Trajectory</a:t>
            </a:r>
            <a:r>
              <a:rPr lang="en-US" altLang="en-US" sz="1800" dirty="0"/>
              <a:t> is sequence of legal state transitions that describes one possible concurrent execution of the threads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Example: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H1, L1, U1, H2, L2, S1, T1, U2, S2, T2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BD9BA56-0BBE-4B60-975D-88B0027D33AF}"/>
              </a:ext>
            </a:extLst>
          </p:cNvPr>
          <p:cNvCxnSpPr/>
          <p:nvPr/>
        </p:nvCxnSpPr>
        <p:spPr bwMode="auto">
          <a:xfrm>
            <a:off x="2202949" y="5185822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8B34465B-CAF9-4BEF-A65E-0EE6A1582C33}"/>
              </a:ext>
            </a:extLst>
          </p:cNvPr>
          <p:cNvCxnSpPr/>
          <p:nvPr/>
        </p:nvCxnSpPr>
        <p:spPr bwMode="auto">
          <a:xfrm>
            <a:off x="2867973" y="5185822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36EAA618-2FC4-41EE-B499-AF2575833090}"/>
              </a:ext>
            </a:extLst>
          </p:cNvPr>
          <p:cNvCxnSpPr/>
          <p:nvPr/>
        </p:nvCxnSpPr>
        <p:spPr bwMode="auto">
          <a:xfrm>
            <a:off x="3646939" y="5185822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6D07F2A-F4F2-4C99-AEAC-AA9E233A3032}"/>
              </a:ext>
            </a:extLst>
          </p:cNvPr>
          <p:cNvCxnSpPr/>
          <p:nvPr/>
        </p:nvCxnSpPr>
        <p:spPr bwMode="auto">
          <a:xfrm flipH="1" flipV="1">
            <a:off x="4348859" y="4441495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F3620B0D-D5D7-4061-8392-02E586D5B5A4}"/>
              </a:ext>
            </a:extLst>
          </p:cNvPr>
          <p:cNvCxnSpPr/>
          <p:nvPr/>
        </p:nvCxnSpPr>
        <p:spPr bwMode="auto">
          <a:xfrm flipH="1" flipV="1">
            <a:off x="4341084" y="3740969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C10922CD-CB09-4C9B-B6BB-953C8D289727}"/>
              </a:ext>
            </a:extLst>
          </p:cNvPr>
          <p:cNvCxnSpPr/>
          <p:nvPr/>
        </p:nvCxnSpPr>
        <p:spPr bwMode="auto">
          <a:xfrm>
            <a:off x="4280600" y="3782136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52ACED5D-CE4A-48E5-B6BC-B13587637782}"/>
              </a:ext>
            </a:extLst>
          </p:cNvPr>
          <p:cNvCxnSpPr/>
          <p:nvPr/>
        </p:nvCxnSpPr>
        <p:spPr bwMode="auto">
          <a:xfrm>
            <a:off x="5010514" y="3806200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CDE37EC5-F892-4F78-A25E-E2FA536AD247}"/>
              </a:ext>
            </a:extLst>
          </p:cNvPr>
          <p:cNvCxnSpPr/>
          <p:nvPr/>
        </p:nvCxnSpPr>
        <p:spPr bwMode="auto">
          <a:xfrm flipH="1" flipV="1">
            <a:off x="5740512" y="3037804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B4F8614C-E09C-4701-9BBC-A3560C18C913}"/>
              </a:ext>
            </a:extLst>
          </p:cNvPr>
          <p:cNvCxnSpPr/>
          <p:nvPr/>
        </p:nvCxnSpPr>
        <p:spPr bwMode="auto">
          <a:xfrm flipH="1" flipV="1">
            <a:off x="5740512" y="2356020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9F9F3DF9-4D03-483E-82A5-545908D6134E}"/>
              </a:ext>
            </a:extLst>
          </p:cNvPr>
          <p:cNvCxnSpPr/>
          <p:nvPr/>
        </p:nvCxnSpPr>
        <p:spPr bwMode="auto">
          <a:xfrm flipH="1" flipV="1">
            <a:off x="5740512" y="1674236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449152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4">
            <a:extLst>
              <a:ext uri="{FF2B5EF4-FFF2-40B4-BE49-F238E27FC236}">
                <a16:creationId xmlns:a16="http://schemas.microsoft.com/office/drawing/2014/main" id="{392504B1-DAEA-4EF4-8AF8-1CAD07AA8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361" y="2466876"/>
            <a:ext cx="2011680" cy="192024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02" name="Rectangle 5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Critical Sections and Unsafe Regions</a:t>
            </a:r>
          </a:p>
        </p:txBody>
      </p:sp>
      <p:sp>
        <p:nvSpPr>
          <p:cNvPr id="25604" name="Line 5"/>
          <p:cNvSpPr>
            <a:spLocks noChangeAspect="1" noChangeShapeType="1"/>
          </p:cNvSpPr>
          <p:nvPr/>
        </p:nvSpPr>
        <p:spPr bwMode="auto">
          <a:xfrm flipV="1">
            <a:off x="2222919" y="5182771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5" name="Line 6"/>
          <p:cNvSpPr>
            <a:spLocks noChangeAspect="1" noChangeShapeType="1"/>
          </p:cNvSpPr>
          <p:nvPr/>
        </p:nvSpPr>
        <p:spPr bwMode="auto">
          <a:xfrm flipH="1" flipV="1">
            <a:off x="2222919" y="1342609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6" name="Text Box 7"/>
          <p:cNvSpPr txBox="1">
            <a:spLocks noChangeAspect="1" noChangeArrowheads="1"/>
          </p:cNvSpPr>
          <p:nvPr/>
        </p:nvSpPr>
        <p:spPr bwMode="auto">
          <a:xfrm>
            <a:off x="2425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1</a:t>
            </a:r>
            <a:endParaRPr lang="en-US" altLang="en-US" dirty="0"/>
          </a:p>
        </p:txBody>
      </p:sp>
      <p:sp>
        <p:nvSpPr>
          <p:cNvPr id="25607" name="Text Box 8"/>
          <p:cNvSpPr txBox="1">
            <a:spLocks noChangeAspect="1" noChangeArrowheads="1"/>
          </p:cNvSpPr>
          <p:nvPr/>
        </p:nvSpPr>
        <p:spPr bwMode="auto">
          <a:xfrm>
            <a:off x="3121945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8" name="Text Box 9"/>
          <p:cNvSpPr txBox="1">
            <a:spLocks noChangeAspect="1" noChangeArrowheads="1"/>
          </p:cNvSpPr>
          <p:nvPr/>
        </p:nvSpPr>
        <p:spPr bwMode="auto">
          <a:xfrm>
            <a:off x="3822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9" name="Text Box 10"/>
          <p:cNvSpPr txBox="1">
            <a:spLocks noChangeAspect="1" noChangeArrowheads="1"/>
          </p:cNvSpPr>
          <p:nvPr/>
        </p:nvSpPr>
        <p:spPr bwMode="auto">
          <a:xfrm>
            <a:off x="4539583" y="5218030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0" name="Text Box 11"/>
          <p:cNvSpPr txBox="1">
            <a:spLocks noChangeAspect="1" noChangeArrowheads="1"/>
          </p:cNvSpPr>
          <p:nvPr/>
        </p:nvSpPr>
        <p:spPr bwMode="auto">
          <a:xfrm>
            <a:off x="5265070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1" name="Text Box 12"/>
          <p:cNvSpPr txBox="1">
            <a:spLocks noChangeAspect="1" noChangeArrowheads="1"/>
          </p:cNvSpPr>
          <p:nvPr/>
        </p:nvSpPr>
        <p:spPr bwMode="auto">
          <a:xfrm>
            <a:off x="1841920" y="464318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2" name="Text Box 13"/>
          <p:cNvSpPr txBox="1">
            <a:spLocks noChangeAspect="1" noChangeArrowheads="1"/>
          </p:cNvSpPr>
          <p:nvPr/>
        </p:nvSpPr>
        <p:spPr bwMode="auto">
          <a:xfrm>
            <a:off x="1870494" y="39478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3" name="Text Box 14"/>
          <p:cNvSpPr txBox="1">
            <a:spLocks noChangeAspect="1" noChangeArrowheads="1"/>
          </p:cNvSpPr>
          <p:nvPr/>
        </p:nvSpPr>
        <p:spPr bwMode="auto">
          <a:xfrm>
            <a:off x="1841920" y="322713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4" name="Text Box 15"/>
          <p:cNvSpPr txBox="1">
            <a:spLocks noChangeAspect="1" noChangeArrowheads="1"/>
          </p:cNvSpPr>
          <p:nvPr/>
        </p:nvSpPr>
        <p:spPr bwMode="auto">
          <a:xfrm>
            <a:off x="1853032" y="2546101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S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5" name="Text Box 16"/>
          <p:cNvSpPr txBox="1">
            <a:spLocks noChangeAspect="1" noChangeArrowheads="1"/>
          </p:cNvSpPr>
          <p:nvPr/>
        </p:nvSpPr>
        <p:spPr bwMode="auto">
          <a:xfrm>
            <a:off x="1864144" y="18269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6" name="Oval 17"/>
          <p:cNvSpPr>
            <a:spLocks noChangeAspect="1" noChangeArrowheads="1"/>
          </p:cNvSpPr>
          <p:nvPr/>
        </p:nvSpPr>
        <p:spPr bwMode="auto">
          <a:xfrm>
            <a:off x="2907164" y="443254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7" name="Oval 18"/>
          <p:cNvSpPr>
            <a:spLocks noChangeAspect="1" noChangeArrowheads="1"/>
          </p:cNvSpPr>
          <p:nvPr/>
        </p:nvSpPr>
        <p:spPr bwMode="auto">
          <a:xfrm>
            <a:off x="360502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8" name="Oval 19"/>
          <p:cNvSpPr>
            <a:spLocks noChangeAspect="1" noChangeArrowheads="1"/>
          </p:cNvSpPr>
          <p:nvPr/>
        </p:nvSpPr>
        <p:spPr bwMode="auto">
          <a:xfrm>
            <a:off x="430289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9" name="Oval 20"/>
          <p:cNvSpPr>
            <a:spLocks noChangeAspect="1" noChangeArrowheads="1"/>
          </p:cNvSpPr>
          <p:nvPr/>
        </p:nvSpPr>
        <p:spPr bwMode="auto">
          <a:xfrm>
            <a:off x="500075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0" name="Oval 21"/>
          <p:cNvSpPr>
            <a:spLocks noChangeAspect="1" noChangeArrowheads="1"/>
          </p:cNvSpPr>
          <p:nvPr/>
        </p:nvSpPr>
        <p:spPr bwMode="auto">
          <a:xfrm>
            <a:off x="569862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1" name="Oval 22"/>
          <p:cNvSpPr>
            <a:spLocks noChangeAspect="1" noChangeArrowheads="1"/>
          </p:cNvSpPr>
          <p:nvPr/>
        </p:nvSpPr>
        <p:spPr bwMode="auto">
          <a:xfrm>
            <a:off x="2902084" y="373182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2" name="Oval 23"/>
          <p:cNvSpPr>
            <a:spLocks noChangeAspect="1" noChangeArrowheads="1"/>
          </p:cNvSpPr>
          <p:nvPr/>
        </p:nvSpPr>
        <p:spPr bwMode="auto">
          <a:xfrm>
            <a:off x="360121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3" name="Oval 24"/>
          <p:cNvSpPr>
            <a:spLocks noChangeAspect="1" noChangeArrowheads="1"/>
          </p:cNvSpPr>
          <p:nvPr/>
        </p:nvSpPr>
        <p:spPr bwMode="auto">
          <a:xfrm>
            <a:off x="430035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4" name="Oval 25"/>
          <p:cNvSpPr>
            <a:spLocks noChangeAspect="1" noChangeArrowheads="1"/>
          </p:cNvSpPr>
          <p:nvPr/>
        </p:nvSpPr>
        <p:spPr bwMode="auto">
          <a:xfrm>
            <a:off x="499948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Oval 26"/>
          <p:cNvSpPr>
            <a:spLocks noChangeAspect="1" noChangeArrowheads="1"/>
          </p:cNvSpPr>
          <p:nvPr/>
        </p:nvSpPr>
        <p:spPr bwMode="auto">
          <a:xfrm>
            <a:off x="569862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6" name="Oval 27"/>
          <p:cNvSpPr>
            <a:spLocks noChangeAspect="1" noChangeArrowheads="1"/>
          </p:cNvSpPr>
          <p:nvPr/>
        </p:nvSpPr>
        <p:spPr bwMode="auto">
          <a:xfrm>
            <a:off x="2902084" y="3031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7" name="Oval 28"/>
          <p:cNvSpPr>
            <a:spLocks noChangeAspect="1" noChangeArrowheads="1"/>
          </p:cNvSpPr>
          <p:nvPr/>
        </p:nvSpPr>
        <p:spPr bwMode="auto">
          <a:xfrm>
            <a:off x="360121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8" name="Oval 29"/>
          <p:cNvSpPr>
            <a:spLocks noChangeAspect="1" noChangeArrowheads="1"/>
          </p:cNvSpPr>
          <p:nvPr/>
        </p:nvSpPr>
        <p:spPr bwMode="auto">
          <a:xfrm>
            <a:off x="430035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9" name="Oval 30"/>
          <p:cNvSpPr>
            <a:spLocks noChangeAspect="1" noChangeArrowheads="1"/>
          </p:cNvSpPr>
          <p:nvPr/>
        </p:nvSpPr>
        <p:spPr bwMode="auto">
          <a:xfrm>
            <a:off x="499948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0" name="Oval 31"/>
          <p:cNvSpPr>
            <a:spLocks noChangeAspect="1" noChangeArrowheads="1"/>
          </p:cNvSpPr>
          <p:nvPr/>
        </p:nvSpPr>
        <p:spPr bwMode="auto">
          <a:xfrm>
            <a:off x="569862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1" name="Oval 32"/>
          <p:cNvSpPr>
            <a:spLocks noChangeAspect="1" noChangeArrowheads="1"/>
          </p:cNvSpPr>
          <p:nvPr/>
        </p:nvSpPr>
        <p:spPr bwMode="auto">
          <a:xfrm>
            <a:off x="2902084" y="233038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3" name="Oval 34"/>
          <p:cNvSpPr>
            <a:spLocks noChangeAspect="1" noChangeArrowheads="1"/>
          </p:cNvSpPr>
          <p:nvPr/>
        </p:nvSpPr>
        <p:spPr bwMode="auto">
          <a:xfrm>
            <a:off x="430035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4" name="Oval 35"/>
          <p:cNvSpPr>
            <a:spLocks noChangeAspect="1" noChangeArrowheads="1"/>
          </p:cNvSpPr>
          <p:nvPr/>
        </p:nvSpPr>
        <p:spPr bwMode="auto">
          <a:xfrm>
            <a:off x="499948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5" name="Oval 36"/>
          <p:cNvSpPr>
            <a:spLocks noChangeAspect="1" noChangeArrowheads="1"/>
          </p:cNvSpPr>
          <p:nvPr/>
        </p:nvSpPr>
        <p:spPr bwMode="auto">
          <a:xfrm>
            <a:off x="569862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6" name="Oval 37"/>
          <p:cNvSpPr>
            <a:spLocks noChangeAspect="1" noChangeArrowheads="1"/>
          </p:cNvSpPr>
          <p:nvPr/>
        </p:nvSpPr>
        <p:spPr bwMode="auto">
          <a:xfrm>
            <a:off x="2907164" y="16296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7" name="Oval 38"/>
          <p:cNvSpPr>
            <a:spLocks noChangeAspect="1" noChangeArrowheads="1"/>
          </p:cNvSpPr>
          <p:nvPr/>
        </p:nvSpPr>
        <p:spPr bwMode="auto">
          <a:xfrm>
            <a:off x="360502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8" name="Oval 39"/>
          <p:cNvSpPr>
            <a:spLocks noChangeAspect="1" noChangeArrowheads="1"/>
          </p:cNvSpPr>
          <p:nvPr/>
        </p:nvSpPr>
        <p:spPr bwMode="auto">
          <a:xfrm>
            <a:off x="430289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9" name="Oval 40"/>
          <p:cNvSpPr>
            <a:spLocks noChangeAspect="1" noChangeArrowheads="1"/>
          </p:cNvSpPr>
          <p:nvPr/>
        </p:nvSpPr>
        <p:spPr bwMode="auto">
          <a:xfrm>
            <a:off x="500075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0" name="Oval 41"/>
          <p:cNvSpPr>
            <a:spLocks noChangeAspect="1" noChangeArrowheads="1"/>
          </p:cNvSpPr>
          <p:nvPr/>
        </p:nvSpPr>
        <p:spPr bwMode="auto">
          <a:xfrm>
            <a:off x="569862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1" name="Text Box 42"/>
          <p:cNvSpPr txBox="1">
            <a:spLocks noChangeAspect="1" noChangeArrowheads="1"/>
          </p:cNvSpPr>
          <p:nvPr/>
        </p:nvSpPr>
        <p:spPr bwMode="auto">
          <a:xfrm>
            <a:off x="6044366" y="50144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Thread 1</a:t>
            </a:r>
          </a:p>
        </p:txBody>
      </p:sp>
      <p:sp>
        <p:nvSpPr>
          <p:cNvPr id="25642" name="Text Box 43"/>
          <p:cNvSpPr txBox="1">
            <a:spLocks noChangeAspect="1" noChangeArrowheads="1"/>
          </p:cNvSpPr>
          <p:nvPr/>
        </p:nvSpPr>
        <p:spPr bwMode="auto">
          <a:xfrm>
            <a:off x="1675232" y="10266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2</a:t>
            </a:r>
          </a:p>
        </p:txBody>
      </p:sp>
      <p:sp>
        <p:nvSpPr>
          <p:cNvPr id="25644" name="Oval 45"/>
          <p:cNvSpPr>
            <a:spLocks noChangeAspect="1" noChangeArrowheads="1"/>
          </p:cNvSpPr>
          <p:nvPr/>
        </p:nvSpPr>
        <p:spPr bwMode="auto">
          <a:xfrm>
            <a:off x="2902878" y="513327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5" name="Oval 46"/>
          <p:cNvSpPr>
            <a:spLocks noChangeAspect="1" noChangeArrowheads="1"/>
          </p:cNvSpPr>
          <p:nvPr/>
        </p:nvSpPr>
        <p:spPr bwMode="auto">
          <a:xfrm>
            <a:off x="3602807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6" name="Oval 47"/>
          <p:cNvSpPr>
            <a:spLocks noChangeAspect="1" noChangeArrowheads="1"/>
          </p:cNvSpPr>
          <p:nvPr/>
        </p:nvSpPr>
        <p:spPr bwMode="auto">
          <a:xfrm>
            <a:off x="4302736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7" name="Oval 48"/>
          <p:cNvSpPr>
            <a:spLocks noChangeAspect="1" noChangeArrowheads="1"/>
          </p:cNvSpPr>
          <p:nvPr/>
        </p:nvSpPr>
        <p:spPr bwMode="auto">
          <a:xfrm>
            <a:off x="5002665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8" name="Oval 49"/>
          <p:cNvSpPr>
            <a:spLocks noChangeAspect="1" noChangeArrowheads="1"/>
          </p:cNvSpPr>
          <p:nvPr/>
        </p:nvSpPr>
        <p:spPr bwMode="auto">
          <a:xfrm>
            <a:off x="5702592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9" name="Oval 50"/>
          <p:cNvSpPr>
            <a:spLocks noChangeAspect="1" noChangeArrowheads="1"/>
          </p:cNvSpPr>
          <p:nvPr/>
        </p:nvSpPr>
        <p:spPr bwMode="auto">
          <a:xfrm>
            <a:off x="2209299" y="442683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0" name="Oval 51"/>
          <p:cNvSpPr>
            <a:spLocks noChangeAspect="1" noChangeArrowheads="1"/>
          </p:cNvSpPr>
          <p:nvPr/>
        </p:nvSpPr>
        <p:spPr bwMode="auto">
          <a:xfrm>
            <a:off x="2202949" y="372277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1" name="Oval 52"/>
          <p:cNvSpPr>
            <a:spLocks noChangeAspect="1" noChangeArrowheads="1"/>
          </p:cNvSpPr>
          <p:nvPr/>
        </p:nvSpPr>
        <p:spPr bwMode="auto">
          <a:xfrm>
            <a:off x="2202949" y="301872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2" name="Oval 53"/>
          <p:cNvSpPr>
            <a:spLocks noChangeAspect="1" noChangeArrowheads="1"/>
          </p:cNvSpPr>
          <p:nvPr/>
        </p:nvSpPr>
        <p:spPr bwMode="auto">
          <a:xfrm>
            <a:off x="2202949" y="231466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3" name="Oval 54"/>
          <p:cNvSpPr>
            <a:spLocks noChangeAspect="1" noChangeArrowheads="1"/>
          </p:cNvSpPr>
          <p:nvPr/>
        </p:nvSpPr>
        <p:spPr bwMode="auto">
          <a:xfrm>
            <a:off x="2209299" y="161061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4" name="Oval 55"/>
          <p:cNvSpPr>
            <a:spLocks noChangeAspect="1" noChangeArrowheads="1"/>
          </p:cNvSpPr>
          <p:nvPr/>
        </p:nvSpPr>
        <p:spPr bwMode="auto">
          <a:xfrm>
            <a:off x="2202949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5" name="Oval 32">
            <a:extLst>
              <a:ext uri="{FF2B5EF4-FFF2-40B4-BE49-F238E27FC236}">
                <a16:creationId xmlns:a16="http://schemas.microsoft.com/office/drawing/2014/main" id="{3D0F30D7-8A1C-4CCF-8AA4-FD358BEE6D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0121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3" name="Text Box 3">
            <a:extLst>
              <a:ext uri="{FF2B5EF4-FFF2-40B4-BE49-F238E27FC236}">
                <a16:creationId xmlns:a16="http://schemas.microsoft.com/office/drawing/2014/main" id="{A9B370E0-EBAF-4EC4-AA81-846D100B2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4160" y="1244601"/>
            <a:ext cx="3965522" cy="392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dirty="0"/>
              <a:t>L, U, and S form a </a:t>
            </a:r>
            <a:r>
              <a:rPr lang="en-US" altLang="en-US" sz="1800" i="1" dirty="0">
                <a:solidFill>
                  <a:srgbClr val="FF0000"/>
                </a:solidFill>
              </a:rPr>
              <a:t>critical section</a:t>
            </a:r>
            <a:r>
              <a:rPr lang="en-US" altLang="en-US" sz="1800" i="1" dirty="0"/>
              <a:t> </a:t>
            </a:r>
            <a:r>
              <a:rPr lang="en-US" altLang="en-US" sz="1800" dirty="0"/>
              <a:t>with respect to the shared variable </a:t>
            </a:r>
            <a:r>
              <a:rPr lang="en-US" altLang="en-US" sz="1800" dirty="0" err="1">
                <a:latin typeface="Courier New" pitchFamily="49" charset="0"/>
              </a:rPr>
              <a:t>cnt</a:t>
            </a:r>
            <a:endParaRPr lang="en-US" altLang="en-US" sz="1800" i="1" dirty="0"/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Instructions in critical sections (</a:t>
            </a:r>
            <a:r>
              <a:rPr lang="en-US" altLang="en-US" sz="1800" dirty="0" err="1"/>
              <a:t>w.r.t.</a:t>
            </a:r>
            <a:r>
              <a:rPr lang="en-US" altLang="en-US" sz="1800" dirty="0"/>
              <a:t> to some shared variable) should not be interleaved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Sets of states where such interleaving occurs form </a:t>
            </a:r>
            <a:r>
              <a:rPr lang="en-US" altLang="en-US" sz="1800" i="1" dirty="0">
                <a:solidFill>
                  <a:srgbClr val="FF0000"/>
                </a:solidFill>
              </a:rPr>
              <a:t>unsafe regions</a:t>
            </a:r>
            <a:endParaRPr lang="en-US" altLang="en-US" sz="1800" dirty="0"/>
          </a:p>
          <a:p>
            <a:pPr algn="l"/>
            <a:endParaRPr lang="en-US" altLang="en-US" sz="1800" dirty="0"/>
          </a:p>
        </p:txBody>
      </p:sp>
      <p:sp>
        <p:nvSpPr>
          <p:cNvPr id="57" name="Text Box 55">
            <a:extLst>
              <a:ext uri="{FF2B5EF4-FFF2-40B4-BE49-F238E27FC236}">
                <a16:creationId xmlns:a16="http://schemas.microsoft.com/office/drawing/2014/main" id="{F60891F4-194E-457C-A912-72A08E82C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1945" y="3264969"/>
            <a:ext cx="1728302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Unsafe region</a:t>
            </a:r>
          </a:p>
        </p:txBody>
      </p:sp>
    </p:spTree>
    <p:extLst>
      <p:ext uri="{BB962C8B-B14F-4D97-AF65-F5344CB8AC3E}">
        <p14:creationId xmlns:p14="http://schemas.microsoft.com/office/powerpoint/2010/main" val="31837448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4">
            <a:extLst>
              <a:ext uri="{FF2B5EF4-FFF2-40B4-BE49-F238E27FC236}">
                <a16:creationId xmlns:a16="http://schemas.microsoft.com/office/drawing/2014/main" id="{392504B1-DAEA-4EF4-8AF8-1CAD07AA8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361" y="2466876"/>
            <a:ext cx="2011680" cy="192024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02" name="Rectangle 5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Safe and Unsafe Trajectories</a:t>
            </a:r>
          </a:p>
        </p:txBody>
      </p:sp>
      <p:sp>
        <p:nvSpPr>
          <p:cNvPr id="25604" name="Line 5"/>
          <p:cNvSpPr>
            <a:spLocks noChangeAspect="1" noChangeShapeType="1"/>
          </p:cNvSpPr>
          <p:nvPr/>
        </p:nvSpPr>
        <p:spPr bwMode="auto">
          <a:xfrm flipV="1">
            <a:off x="2222919" y="5182771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5" name="Line 6"/>
          <p:cNvSpPr>
            <a:spLocks noChangeAspect="1" noChangeShapeType="1"/>
          </p:cNvSpPr>
          <p:nvPr/>
        </p:nvSpPr>
        <p:spPr bwMode="auto">
          <a:xfrm flipH="1" flipV="1">
            <a:off x="2222919" y="1342609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6" name="Text Box 7"/>
          <p:cNvSpPr txBox="1">
            <a:spLocks noChangeAspect="1" noChangeArrowheads="1"/>
          </p:cNvSpPr>
          <p:nvPr/>
        </p:nvSpPr>
        <p:spPr bwMode="auto">
          <a:xfrm>
            <a:off x="2425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1</a:t>
            </a:r>
            <a:endParaRPr lang="en-US" altLang="en-US" dirty="0"/>
          </a:p>
        </p:txBody>
      </p:sp>
      <p:sp>
        <p:nvSpPr>
          <p:cNvPr id="25607" name="Text Box 8"/>
          <p:cNvSpPr txBox="1">
            <a:spLocks noChangeAspect="1" noChangeArrowheads="1"/>
          </p:cNvSpPr>
          <p:nvPr/>
        </p:nvSpPr>
        <p:spPr bwMode="auto">
          <a:xfrm>
            <a:off x="3121945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8" name="Text Box 9"/>
          <p:cNvSpPr txBox="1">
            <a:spLocks noChangeAspect="1" noChangeArrowheads="1"/>
          </p:cNvSpPr>
          <p:nvPr/>
        </p:nvSpPr>
        <p:spPr bwMode="auto">
          <a:xfrm>
            <a:off x="3822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9" name="Text Box 10"/>
          <p:cNvSpPr txBox="1">
            <a:spLocks noChangeAspect="1" noChangeArrowheads="1"/>
          </p:cNvSpPr>
          <p:nvPr/>
        </p:nvSpPr>
        <p:spPr bwMode="auto">
          <a:xfrm>
            <a:off x="4539583" y="5218030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0" name="Text Box 11"/>
          <p:cNvSpPr txBox="1">
            <a:spLocks noChangeAspect="1" noChangeArrowheads="1"/>
          </p:cNvSpPr>
          <p:nvPr/>
        </p:nvSpPr>
        <p:spPr bwMode="auto">
          <a:xfrm>
            <a:off x="5265070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1" name="Text Box 12"/>
          <p:cNvSpPr txBox="1">
            <a:spLocks noChangeAspect="1" noChangeArrowheads="1"/>
          </p:cNvSpPr>
          <p:nvPr/>
        </p:nvSpPr>
        <p:spPr bwMode="auto">
          <a:xfrm>
            <a:off x="1841920" y="464318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2" name="Text Box 13"/>
          <p:cNvSpPr txBox="1">
            <a:spLocks noChangeAspect="1" noChangeArrowheads="1"/>
          </p:cNvSpPr>
          <p:nvPr/>
        </p:nvSpPr>
        <p:spPr bwMode="auto">
          <a:xfrm>
            <a:off x="1870494" y="39478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3" name="Text Box 14"/>
          <p:cNvSpPr txBox="1">
            <a:spLocks noChangeAspect="1" noChangeArrowheads="1"/>
          </p:cNvSpPr>
          <p:nvPr/>
        </p:nvSpPr>
        <p:spPr bwMode="auto">
          <a:xfrm>
            <a:off x="1841920" y="322713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4" name="Text Box 15"/>
          <p:cNvSpPr txBox="1">
            <a:spLocks noChangeAspect="1" noChangeArrowheads="1"/>
          </p:cNvSpPr>
          <p:nvPr/>
        </p:nvSpPr>
        <p:spPr bwMode="auto">
          <a:xfrm>
            <a:off x="1853032" y="2546101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S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5" name="Text Box 16"/>
          <p:cNvSpPr txBox="1">
            <a:spLocks noChangeAspect="1" noChangeArrowheads="1"/>
          </p:cNvSpPr>
          <p:nvPr/>
        </p:nvSpPr>
        <p:spPr bwMode="auto">
          <a:xfrm>
            <a:off x="1864144" y="18269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6" name="Oval 17"/>
          <p:cNvSpPr>
            <a:spLocks noChangeAspect="1" noChangeArrowheads="1"/>
          </p:cNvSpPr>
          <p:nvPr/>
        </p:nvSpPr>
        <p:spPr bwMode="auto">
          <a:xfrm>
            <a:off x="2907164" y="443254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7" name="Oval 18"/>
          <p:cNvSpPr>
            <a:spLocks noChangeAspect="1" noChangeArrowheads="1"/>
          </p:cNvSpPr>
          <p:nvPr/>
        </p:nvSpPr>
        <p:spPr bwMode="auto">
          <a:xfrm>
            <a:off x="360502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8" name="Oval 19"/>
          <p:cNvSpPr>
            <a:spLocks noChangeAspect="1" noChangeArrowheads="1"/>
          </p:cNvSpPr>
          <p:nvPr/>
        </p:nvSpPr>
        <p:spPr bwMode="auto">
          <a:xfrm>
            <a:off x="430289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9" name="Oval 20"/>
          <p:cNvSpPr>
            <a:spLocks noChangeAspect="1" noChangeArrowheads="1"/>
          </p:cNvSpPr>
          <p:nvPr/>
        </p:nvSpPr>
        <p:spPr bwMode="auto">
          <a:xfrm>
            <a:off x="500075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0" name="Oval 21"/>
          <p:cNvSpPr>
            <a:spLocks noChangeAspect="1" noChangeArrowheads="1"/>
          </p:cNvSpPr>
          <p:nvPr/>
        </p:nvSpPr>
        <p:spPr bwMode="auto">
          <a:xfrm>
            <a:off x="569862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1" name="Oval 22"/>
          <p:cNvSpPr>
            <a:spLocks noChangeAspect="1" noChangeArrowheads="1"/>
          </p:cNvSpPr>
          <p:nvPr/>
        </p:nvSpPr>
        <p:spPr bwMode="auto">
          <a:xfrm>
            <a:off x="2902084" y="373182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2" name="Oval 23"/>
          <p:cNvSpPr>
            <a:spLocks noChangeAspect="1" noChangeArrowheads="1"/>
          </p:cNvSpPr>
          <p:nvPr/>
        </p:nvSpPr>
        <p:spPr bwMode="auto">
          <a:xfrm>
            <a:off x="360121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3" name="Oval 24"/>
          <p:cNvSpPr>
            <a:spLocks noChangeAspect="1" noChangeArrowheads="1"/>
          </p:cNvSpPr>
          <p:nvPr/>
        </p:nvSpPr>
        <p:spPr bwMode="auto">
          <a:xfrm>
            <a:off x="430035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4" name="Oval 25"/>
          <p:cNvSpPr>
            <a:spLocks noChangeAspect="1" noChangeArrowheads="1"/>
          </p:cNvSpPr>
          <p:nvPr/>
        </p:nvSpPr>
        <p:spPr bwMode="auto">
          <a:xfrm>
            <a:off x="499948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Oval 26"/>
          <p:cNvSpPr>
            <a:spLocks noChangeAspect="1" noChangeArrowheads="1"/>
          </p:cNvSpPr>
          <p:nvPr/>
        </p:nvSpPr>
        <p:spPr bwMode="auto">
          <a:xfrm>
            <a:off x="569862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6" name="Oval 27"/>
          <p:cNvSpPr>
            <a:spLocks noChangeAspect="1" noChangeArrowheads="1"/>
          </p:cNvSpPr>
          <p:nvPr/>
        </p:nvSpPr>
        <p:spPr bwMode="auto">
          <a:xfrm>
            <a:off x="2902084" y="3031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7" name="Oval 28"/>
          <p:cNvSpPr>
            <a:spLocks noChangeAspect="1" noChangeArrowheads="1"/>
          </p:cNvSpPr>
          <p:nvPr/>
        </p:nvSpPr>
        <p:spPr bwMode="auto">
          <a:xfrm>
            <a:off x="360121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8" name="Oval 29"/>
          <p:cNvSpPr>
            <a:spLocks noChangeAspect="1" noChangeArrowheads="1"/>
          </p:cNvSpPr>
          <p:nvPr/>
        </p:nvSpPr>
        <p:spPr bwMode="auto">
          <a:xfrm>
            <a:off x="430035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9" name="Oval 30"/>
          <p:cNvSpPr>
            <a:spLocks noChangeAspect="1" noChangeArrowheads="1"/>
          </p:cNvSpPr>
          <p:nvPr/>
        </p:nvSpPr>
        <p:spPr bwMode="auto">
          <a:xfrm>
            <a:off x="499948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0" name="Oval 31"/>
          <p:cNvSpPr>
            <a:spLocks noChangeAspect="1" noChangeArrowheads="1"/>
          </p:cNvSpPr>
          <p:nvPr/>
        </p:nvSpPr>
        <p:spPr bwMode="auto">
          <a:xfrm>
            <a:off x="569862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1" name="Oval 32"/>
          <p:cNvSpPr>
            <a:spLocks noChangeAspect="1" noChangeArrowheads="1"/>
          </p:cNvSpPr>
          <p:nvPr/>
        </p:nvSpPr>
        <p:spPr bwMode="auto">
          <a:xfrm>
            <a:off x="2902084" y="233038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3" name="Oval 34"/>
          <p:cNvSpPr>
            <a:spLocks noChangeAspect="1" noChangeArrowheads="1"/>
          </p:cNvSpPr>
          <p:nvPr/>
        </p:nvSpPr>
        <p:spPr bwMode="auto">
          <a:xfrm>
            <a:off x="430035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4" name="Oval 35"/>
          <p:cNvSpPr>
            <a:spLocks noChangeAspect="1" noChangeArrowheads="1"/>
          </p:cNvSpPr>
          <p:nvPr/>
        </p:nvSpPr>
        <p:spPr bwMode="auto">
          <a:xfrm>
            <a:off x="499948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5" name="Oval 36"/>
          <p:cNvSpPr>
            <a:spLocks noChangeAspect="1" noChangeArrowheads="1"/>
          </p:cNvSpPr>
          <p:nvPr/>
        </p:nvSpPr>
        <p:spPr bwMode="auto">
          <a:xfrm>
            <a:off x="569862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6" name="Oval 37"/>
          <p:cNvSpPr>
            <a:spLocks noChangeAspect="1" noChangeArrowheads="1"/>
          </p:cNvSpPr>
          <p:nvPr/>
        </p:nvSpPr>
        <p:spPr bwMode="auto">
          <a:xfrm>
            <a:off x="2907164" y="16296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7" name="Oval 38"/>
          <p:cNvSpPr>
            <a:spLocks noChangeAspect="1" noChangeArrowheads="1"/>
          </p:cNvSpPr>
          <p:nvPr/>
        </p:nvSpPr>
        <p:spPr bwMode="auto">
          <a:xfrm>
            <a:off x="360502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8" name="Oval 39"/>
          <p:cNvSpPr>
            <a:spLocks noChangeAspect="1" noChangeArrowheads="1"/>
          </p:cNvSpPr>
          <p:nvPr/>
        </p:nvSpPr>
        <p:spPr bwMode="auto">
          <a:xfrm>
            <a:off x="430289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9" name="Oval 40"/>
          <p:cNvSpPr>
            <a:spLocks noChangeAspect="1" noChangeArrowheads="1"/>
          </p:cNvSpPr>
          <p:nvPr/>
        </p:nvSpPr>
        <p:spPr bwMode="auto">
          <a:xfrm>
            <a:off x="500075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0" name="Oval 41"/>
          <p:cNvSpPr>
            <a:spLocks noChangeAspect="1" noChangeArrowheads="1"/>
          </p:cNvSpPr>
          <p:nvPr/>
        </p:nvSpPr>
        <p:spPr bwMode="auto">
          <a:xfrm>
            <a:off x="569862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1" name="Text Box 42"/>
          <p:cNvSpPr txBox="1">
            <a:spLocks noChangeAspect="1" noChangeArrowheads="1"/>
          </p:cNvSpPr>
          <p:nvPr/>
        </p:nvSpPr>
        <p:spPr bwMode="auto">
          <a:xfrm>
            <a:off x="6044366" y="50144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Thread 1</a:t>
            </a:r>
          </a:p>
        </p:txBody>
      </p:sp>
      <p:sp>
        <p:nvSpPr>
          <p:cNvPr id="25642" name="Text Box 43"/>
          <p:cNvSpPr txBox="1">
            <a:spLocks noChangeAspect="1" noChangeArrowheads="1"/>
          </p:cNvSpPr>
          <p:nvPr/>
        </p:nvSpPr>
        <p:spPr bwMode="auto">
          <a:xfrm>
            <a:off x="1675232" y="10266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2</a:t>
            </a:r>
          </a:p>
        </p:txBody>
      </p:sp>
      <p:sp>
        <p:nvSpPr>
          <p:cNvPr id="25644" name="Oval 45"/>
          <p:cNvSpPr>
            <a:spLocks noChangeAspect="1" noChangeArrowheads="1"/>
          </p:cNvSpPr>
          <p:nvPr/>
        </p:nvSpPr>
        <p:spPr bwMode="auto">
          <a:xfrm>
            <a:off x="2902878" y="513327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5" name="Oval 46"/>
          <p:cNvSpPr>
            <a:spLocks noChangeAspect="1" noChangeArrowheads="1"/>
          </p:cNvSpPr>
          <p:nvPr/>
        </p:nvSpPr>
        <p:spPr bwMode="auto">
          <a:xfrm>
            <a:off x="3602807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6" name="Oval 47"/>
          <p:cNvSpPr>
            <a:spLocks noChangeAspect="1" noChangeArrowheads="1"/>
          </p:cNvSpPr>
          <p:nvPr/>
        </p:nvSpPr>
        <p:spPr bwMode="auto">
          <a:xfrm>
            <a:off x="4302736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7" name="Oval 48"/>
          <p:cNvSpPr>
            <a:spLocks noChangeAspect="1" noChangeArrowheads="1"/>
          </p:cNvSpPr>
          <p:nvPr/>
        </p:nvSpPr>
        <p:spPr bwMode="auto">
          <a:xfrm>
            <a:off x="5002665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8" name="Oval 49"/>
          <p:cNvSpPr>
            <a:spLocks noChangeAspect="1" noChangeArrowheads="1"/>
          </p:cNvSpPr>
          <p:nvPr/>
        </p:nvSpPr>
        <p:spPr bwMode="auto">
          <a:xfrm>
            <a:off x="5702592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9" name="Oval 50"/>
          <p:cNvSpPr>
            <a:spLocks noChangeAspect="1" noChangeArrowheads="1"/>
          </p:cNvSpPr>
          <p:nvPr/>
        </p:nvSpPr>
        <p:spPr bwMode="auto">
          <a:xfrm>
            <a:off x="2209299" y="442683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0" name="Oval 51"/>
          <p:cNvSpPr>
            <a:spLocks noChangeAspect="1" noChangeArrowheads="1"/>
          </p:cNvSpPr>
          <p:nvPr/>
        </p:nvSpPr>
        <p:spPr bwMode="auto">
          <a:xfrm>
            <a:off x="2202949" y="372277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1" name="Oval 52"/>
          <p:cNvSpPr>
            <a:spLocks noChangeAspect="1" noChangeArrowheads="1"/>
          </p:cNvSpPr>
          <p:nvPr/>
        </p:nvSpPr>
        <p:spPr bwMode="auto">
          <a:xfrm>
            <a:off x="2202949" y="301872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2" name="Oval 53"/>
          <p:cNvSpPr>
            <a:spLocks noChangeAspect="1" noChangeArrowheads="1"/>
          </p:cNvSpPr>
          <p:nvPr/>
        </p:nvSpPr>
        <p:spPr bwMode="auto">
          <a:xfrm>
            <a:off x="2202949" y="231466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3" name="Oval 54"/>
          <p:cNvSpPr>
            <a:spLocks noChangeAspect="1" noChangeArrowheads="1"/>
          </p:cNvSpPr>
          <p:nvPr/>
        </p:nvSpPr>
        <p:spPr bwMode="auto">
          <a:xfrm>
            <a:off x="2209299" y="161061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4" name="Oval 55"/>
          <p:cNvSpPr>
            <a:spLocks noChangeAspect="1" noChangeArrowheads="1"/>
          </p:cNvSpPr>
          <p:nvPr/>
        </p:nvSpPr>
        <p:spPr bwMode="auto">
          <a:xfrm>
            <a:off x="2202949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5" name="Oval 32">
            <a:extLst>
              <a:ext uri="{FF2B5EF4-FFF2-40B4-BE49-F238E27FC236}">
                <a16:creationId xmlns:a16="http://schemas.microsoft.com/office/drawing/2014/main" id="{3D0F30D7-8A1C-4CCF-8AA4-FD358BEE6D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0121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7" name="Text Box 55">
            <a:extLst>
              <a:ext uri="{FF2B5EF4-FFF2-40B4-BE49-F238E27FC236}">
                <a16:creationId xmlns:a16="http://schemas.microsoft.com/office/drawing/2014/main" id="{F60891F4-194E-457C-A912-72A08E82C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1945" y="3264969"/>
            <a:ext cx="1728302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Unsafe region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FEDC5EC5-F268-47CD-B4F2-078E58F2575C}"/>
              </a:ext>
            </a:extLst>
          </p:cNvPr>
          <p:cNvCxnSpPr/>
          <p:nvPr/>
        </p:nvCxnSpPr>
        <p:spPr bwMode="auto">
          <a:xfrm>
            <a:off x="2202949" y="5185822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8A744072-73DD-432A-86A5-9AC4FB67319F}"/>
              </a:ext>
            </a:extLst>
          </p:cNvPr>
          <p:cNvCxnSpPr/>
          <p:nvPr/>
        </p:nvCxnSpPr>
        <p:spPr bwMode="auto">
          <a:xfrm>
            <a:off x="2867973" y="5185822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5930D317-53D9-4315-92F5-0003F7D165B3}"/>
              </a:ext>
            </a:extLst>
          </p:cNvPr>
          <p:cNvCxnSpPr/>
          <p:nvPr/>
        </p:nvCxnSpPr>
        <p:spPr bwMode="auto">
          <a:xfrm>
            <a:off x="3646939" y="5185822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1D16D9AD-1763-4E96-A68D-B62F500520C1}"/>
              </a:ext>
            </a:extLst>
          </p:cNvPr>
          <p:cNvCxnSpPr/>
          <p:nvPr/>
        </p:nvCxnSpPr>
        <p:spPr bwMode="auto">
          <a:xfrm flipH="1" flipV="1">
            <a:off x="4348859" y="4441495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27DCEA0-25F8-44FF-9CDB-A156A49D453D}"/>
              </a:ext>
            </a:extLst>
          </p:cNvPr>
          <p:cNvCxnSpPr/>
          <p:nvPr/>
        </p:nvCxnSpPr>
        <p:spPr bwMode="auto">
          <a:xfrm flipH="1" flipV="1">
            <a:off x="4341084" y="3740969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18EC604D-A05F-4FE9-9A7B-F3FB91ED7C7D}"/>
              </a:ext>
            </a:extLst>
          </p:cNvPr>
          <p:cNvCxnSpPr/>
          <p:nvPr/>
        </p:nvCxnSpPr>
        <p:spPr bwMode="auto">
          <a:xfrm>
            <a:off x="4280600" y="3782136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5F9FA41B-6FAE-43E9-8570-038F3389749F}"/>
              </a:ext>
            </a:extLst>
          </p:cNvPr>
          <p:cNvCxnSpPr/>
          <p:nvPr/>
        </p:nvCxnSpPr>
        <p:spPr bwMode="auto">
          <a:xfrm>
            <a:off x="5010514" y="3806200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718DB6DA-1BA4-4BD3-A577-305CA9E221CE}"/>
              </a:ext>
            </a:extLst>
          </p:cNvPr>
          <p:cNvCxnSpPr/>
          <p:nvPr/>
        </p:nvCxnSpPr>
        <p:spPr bwMode="auto">
          <a:xfrm flipH="1" flipV="1">
            <a:off x="5740512" y="3037804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ADD97E93-4A30-495C-A066-44E22FD1F401}"/>
              </a:ext>
            </a:extLst>
          </p:cNvPr>
          <p:cNvCxnSpPr/>
          <p:nvPr/>
        </p:nvCxnSpPr>
        <p:spPr bwMode="auto">
          <a:xfrm flipH="1" flipV="1">
            <a:off x="5740512" y="2356020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DD29C962-C175-469E-B0E5-310C8BBF2C63}"/>
              </a:ext>
            </a:extLst>
          </p:cNvPr>
          <p:cNvCxnSpPr/>
          <p:nvPr/>
        </p:nvCxnSpPr>
        <p:spPr bwMode="auto">
          <a:xfrm flipH="1" flipV="1">
            <a:off x="5740512" y="1674236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A8197421-574F-483B-BD53-2799FF54ED45}"/>
              </a:ext>
            </a:extLst>
          </p:cNvPr>
          <p:cNvCxnSpPr/>
          <p:nvPr/>
        </p:nvCxnSpPr>
        <p:spPr bwMode="auto">
          <a:xfrm flipH="1" flipV="1">
            <a:off x="2247592" y="4454839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8375826D-E67A-4439-8526-A964AF2090FC}"/>
              </a:ext>
            </a:extLst>
          </p:cNvPr>
          <p:cNvCxnSpPr/>
          <p:nvPr/>
        </p:nvCxnSpPr>
        <p:spPr bwMode="auto">
          <a:xfrm flipH="1" flipV="1">
            <a:off x="2239572" y="3773049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B5C7A672-D618-437F-82A7-118B38AC1C7E}"/>
              </a:ext>
            </a:extLst>
          </p:cNvPr>
          <p:cNvCxnSpPr/>
          <p:nvPr/>
        </p:nvCxnSpPr>
        <p:spPr bwMode="auto">
          <a:xfrm flipH="1" flipV="1">
            <a:off x="2231552" y="3091259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64905309-82FC-4FEC-A6B1-A94B07D54E87}"/>
              </a:ext>
            </a:extLst>
          </p:cNvPr>
          <p:cNvCxnSpPr/>
          <p:nvPr/>
        </p:nvCxnSpPr>
        <p:spPr bwMode="auto">
          <a:xfrm flipH="1" flipV="1">
            <a:off x="2929380" y="2361343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5274FF87-F123-40DE-8B92-3BC9AA77A720}"/>
              </a:ext>
            </a:extLst>
          </p:cNvPr>
          <p:cNvCxnSpPr/>
          <p:nvPr/>
        </p:nvCxnSpPr>
        <p:spPr bwMode="auto">
          <a:xfrm flipH="1" flipV="1">
            <a:off x="4333056" y="1631427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BE82BE95-8958-4E25-A834-048368E4E149}"/>
              </a:ext>
            </a:extLst>
          </p:cNvPr>
          <p:cNvCxnSpPr/>
          <p:nvPr/>
        </p:nvCxnSpPr>
        <p:spPr bwMode="auto">
          <a:xfrm>
            <a:off x="2243055" y="3076281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807DD56-1E8A-4475-9BB8-E42B06E15358}"/>
              </a:ext>
            </a:extLst>
          </p:cNvPr>
          <p:cNvCxnSpPr/>
          <p:nvPr/>
        </p:nvCxnSpPr>
        <p:spPr bwMode="auto">
          <a:xfrm>
            <a:off x="2924843" y="2362411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CA80C954-CBC3-4F4F-8889-24D2893ACA4E}"/>
              </a:ext>
            </a:extLst>
          </p:cNvPr>
          <p:cNvCxnSpPr/>
          <p:nvPr/>
        </p:nvCxnSpPr>
        <p:spPr bwMode="auto">
          <a:xfrm>
            <a:off x="3590587" y="2354391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4017D865-879F-4363-8FFF-4A4AA38DEF4B}"/>
              </a:ext>
            </a:extLst>
          </p:cNvPr>
          <p:cNvCxnSpPr/>
          <p:nvPr/>
        </p:nvCxnSpPr>
        <p:spPr bwMode="auto">
          <a:xfrm>
            <a:off x="4320499" y="1656565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CC6FA8F3-AF5D-43EE-A418-AA9B5C208FBD}"/>
              </a:ext>
            </a:extLst>
          </p:cNvPr>
          <p:cNvCxnSpPr/>
          <p:nvPr/>
        </p:nvCxnSpPr>
        <p:spPr bwMode="auto">
          <a:xfrm>
            <a:off x="5002285" y="1648545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Text Box 3">
            <a:extLst>
              <a:ext uri="{FF2B5EF4-FFF2-40B4-BE49-F238E27FC236}">
                <a16:creationId xmlns:a16="http://schemas.microsoft.com/office/drawing/2014/main" id="{99AE519C-EECB-4265-81AA-C3B749546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2375" y="1473201"/>
            <a:ext cx="3914588" cy="340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i="1" dirty="0"/>
              <a:t>Def: </a:t>
            </a:r>
            <a:r>
              <a:rPr lang="en-US" altLang="en-US" sz="1800" dirty="0"/>
              <a:t>A trajectory is </a:t>
            </a:r>
            <a:r>
              <a:rPr lang="en-US" altLang="en-US" sz="1800" i="1" dirty="0">
                <a:solidFill>
                  <a:srgbClr val="FF0000"/>
                </a:solidFill>
              </a:rPr>
              <a:t>safe </a:t>
            </a:r>
            <a:r>
              <a:rPr lang="en-US" altLang="en-US" sz="1800" dirty="0" err="1"/>
              <a:t>iff</a:t>
            </a:r>
            <a:r>
              <a:rPr lang="en-US" altLang="en-US" sz="1800" dirty="0"/>
              <a:t> it doesn’t  enter any part of an unsafe region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i="1" dirty="0"/>
              <a:t>Claim: </a:t>
            </a:r>
            <a:r>
              <a:rPr lang="en-US" altLang="en-US" sz="1800" dirty="0"/>
              <a:t>A trajectory is correct (</a:t>
            </a:r>
            <a:r>
              <a:rPr lang="en-US" altLang="en-US" sz="1800" dirty="0" err="1"/>
              <a:t>w.r.t.</a:t>
            </a:r>
            <a:r>
              <a:rPr lang="en-US" altLang="en-US" sz="1800" dirty="0"/>
              <a:t> </a:t>
            </a:r>
            <a:r>
              <a:rPr lang="en-US" altLang="en-US" sz="1800" dirty="0" err="1">
                <a:latin typeface="Courier New" pitchFamily="49" charset="0"/>
              </a:rPr>
              <a:t>cnt</a:t>
            </a:r>
            <a:r>
              <a:rPr lang="en-US" altLang="en-US" sz="1800" dirty="0"/>
              <a:t>)  </a:t>
            </a:r>
            <a:r>
              <a:rPr lang="en-US" altLang="en-US" sz="1800" dirty="0" err="1"/>
              <a:t>iff</a:t>
            </a:r>
            <a:r>
              <a:rPr lang="en-US" altLang="en-US" sz="1800" dirty="0"/>
              <a:t> it is safe</a:t>
            </a:r>
          </a:p>
          <a:p>
            <a:pPr algn="l"/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0777815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Canonical Progress Graph</a:t>
            </a:r>
          </a:p>
        </p:txBody>
      </p:sp>
      <p:sp>
        <p:nvSpPr>
          <p:cNvPr id="25604" name="Line 5"/>
          <p:cNvSpPr>
            <a:spLocks noChangeAspect="1" noChangeShapeType="1"/>
          </p:cNvSpPr>
          <p:nvPr/>
        </p:nvSpPr>
        <p:spPr bwMode="auto">
          <a:xfrm flipV="1">
            <a:off x="2222919" y="5182771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5" name="Line 6"/>
          <p:cNvSpPr>
            <a:spLocks noChangeAspect="1" noChangeShapeType="1"/>
          </p:cNvSpPr>
          <p:nvPr/>
        </p:nvSpPr>
        <p:spPr bwMode="auto">
          <a:xfrm flipH="1" flipV="1">
            <a:off x="2222919" y="1342609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6" name="Text Box 7"/>
          <p:cNvSpPr txBox="1">
            <a:spLocks noChangeAspect="1" noChangeArrowheads="1"/>
          </p:cNvSpPr>
          <p:nvPr/>
        </p:nvSpPr>
        <p:spPr bwMode="auto">
          <a:xfrm>
            <a:off x="2425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1</a:t>
            </a:r>
            <a:endParaRPr lang="en-US" altLang="en-US" dirty="0"/>
          </a:p>
        </p:txBody>
      </p:sp>
      <p:sp>
        <p:nvSpPr>
          <p:cNvPr id="25607" name="Text Box 8"/>
          <p:cNvSpPr txBox="1">
            <a:spLocks noChangeAspect="1" noChangeArrowheads="1"/>
          </p:cNvSpPr>
          <p:nvPr/>
        </p:nvSpPr>
        <p:spPr bwMode="auto">
          <a:xfrm>
            <a:off x="3121945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8" name="Text Box 9"/>
          <p:cNvSpPr txBox="1">
            <a:spLocks noChangeAspect="1" noChangeArrowheads="1"/>
          </p:cNvSpPr>
          <p:nvPr/>
        </p:nvSpPr>
        <p:spPr bwMode="auto">
          <a:xfrm>
            <a:off x="3822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9" name="Text Box 10"/>
          <p:cNvSpPr txBox="1">
            <a:spLocks noChangeAspect="1" noChangeArrowheads="1"/>
          </p:cNvSpPr>
          <p:nvPr/>
        </p:nvSpPr>
        <p:spPr bwMode="auto">
          <a:xfrm>
            <a:off x="4539583" y="5218030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0" name="Text Box 11"/>
          <p:cNvSpPr txBox="1">
            <a:spLocks noChangeAspect="1" noChangeArrowheads="1"/>
          </p:cNvSpPr>
          <p:nvPr/>
        </p:nvSpPr>
        <p:spPr bwMode="auto">
          <a:xfrm>
            <a:off x="5265070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1" name="Text Box 12"/>
          <p:cNvSpPr txBox="1">
            <a:spLocks noChangeAspect="1" noChangeArrowheads="1"/>
          </p:cNvSpPr>
          <p:nvPr/>
        </p:nvSpPr>
        <p:spPr bwMode="auto">
          <a:xfrm>
            <a:off x="1841920" y="464318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2" name="Text Box 13"/>
          <p:cNvSpPr txBox="1">
            <a:spLocks noChangeAspect="1" noChangeArrowheads="1"/>
          </p:cNvSpPr>
          <p:nvPr/>
        </p:nvSpPr>
        <p:spPr bwMode="auto">
          <a:xfrm>
            <a:off x="1870494" y="39478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3" name="Text Box 14"/>
          <p:cNvSpPr txBox="1">
            <a:spLocks noChangeAspect="1" noChangeArrowheads="1"/>
          </p:cNvSpPr>
          <p:nvPr/>
        </p:nvSpPr>
        <p:spPr bwMode="auto">
          <a:xfrm>
            <a:off x="1841920" y="322713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4" name="Text Box 15"/>
          <p:cNvSpPr txBox="1">
            <a:spLocks noChangeAspect="1" noChangeArrowheads="1"/>
          </p:cNvSpPr>
          <p:nvPr/>
        </p:nvSpPr>
        <p:spPr bwMode="auto">
          <a:xfrm>
            <a:off x="1853032" y="2546101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S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5" name="Text Box 16"/>
          <p:cNvSpPr txBox="1">
            <a:spLocks noChangeAspect="1" noChangeArrowheads="1"/>
          </p:cNvSpPr>
          <p:nvPr/>
        </p:nvSpPr>
        <p:spPr bwMode="auto">
          <a:xfrm>
            <a:off x="1864144" y="18269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6" name="Oval 17"/>
          <p:cNvSpPr>
            <a:spLocks noChangeAspect="1" noChangeArrowheads="1"/>
          </p:cNvSpPr>
          <p:nvPr/>
        </p:nvSpPr>
        <p:spPr bwMode="auto">
          <a:xfrm>
            <a:off x="2907164" y="443254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7" name="Oval 18"/>
          <p:cNvSpPr>
            <a:spLocks noChangeAspect="1" noChangeArrowheads="1"/>
          </p:cNvSpPr>
          <p:nvPr/>
        </p:nvSpPr>
        <p:spPr bwMode="auto">
          <a:xfrm>
            <a:off x="360502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8" name="Oval 19"/>
          <p:cNvSpPr>
            <a:spLocks noChangeAspect="1" noChangeArrowheads="1"/>
          </p:cNvSpPr>
          <p:nvPr/>
        </p:nvSpPr>
        <p:spPr bwMode="auto">
          <a:xfrm>
            <a:off x="430289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9" name="Oval 20"/>
          <p:cNvSpPr>
            <a:spLocks noChangeAspect="1" noChangeArrowheads="1"/>
          </p:cNvSpPr>
          <p:nvPr/>
        </p:nvSpPr>
        <p:spPr bwMode="auto">
          <a:xfrm>
            <a:off x="500075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0" name="Oval 21"/>
          <p:cNvSpPr>
            <a:spLocks noChangeAspect="1" noChangeArrowheads="1"/>
          </p:cNvSpPr>
          <p:nvPr/>
        </p:nvSpPr>
        <p:spPr bwMode="auto">
          <a:xfrm>
            <a:off x="569862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1" name="Oval 22"/>
          <p:cNvSpPr>
            <a:spLocks noChangeAspect="1" noChangeArrowheads="1"/>
          </p:cNvSpPr>
          <p:nvPr/>
        </p:nvSpPr>
        <p:spPr bwMode="auto">
          <a:xfrm>
            <a:off x="2902084" y="373182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2" name="Oval 23"/>
          <p:cNvSpPr>
            <a:spLocks noChangeAspect="1" noChangeArrowheads="1"/>
          </p:cNvSpPr>
          <p:nvPr/>
        </p:nvSpPr>
        <p:spPr bwMode="auto">
          <a:xfrm>
            <a:off x="360121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3" name="Oval 24"/>
          <p:cNvSpPr>
            <a:spLocks noChangeAspect="1" noChangeArrowheads="1"/>
          </p:cNvSpPr>
          <p:nvPr/>
        </p:nvSpPr>
        <p:spPr bwMode="auto">
          <a:xfrm>
            <a:off x="430035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4" name="Oval 25"/>
          <p:cNvSpPr>
            <a:spLocks noChangeAspect="1" noChangeArrowheads="1"/>
          </p:cNvSpPr>
          <p:nvPr/>
        </p:nvSpPr>
        <p:spPr bwMode="auto">
          <a:xfrm>
            <a:off x="499948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Oval 26"/>
          <p:cNvSpPr>
            <a:spLocks noChangeAspect="1" noChangeArrowheads="1"/>
          </p:cNvSpPr>
          <p:nvPr/>
        </p:nvSpPr>
        <p:spPr bwMode="auto">
          <a:xfrm>
            <a:off x="569862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6" name="Oval 27"/>
          <p:cNvSpPr>
            <a:spLocks noChangeAspect="1" noChangeArrowheads="1"/>
          </p:cNvSpPr>
          <p:nvPr/>
        </p:nvSpPr>
        <p:spPr bwMode="auto">
          <a:xfrm>
            <a:off x="2902084" y="3031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7" name="Oval 28"/>
          <p:cNvSpPr>
            <a:spLocks noChangeAspect="1" noChangeArrowheads="1"/>
          </p:cNvSpPr>
          <p:nvPr/>
        </p:nvSpPr>
        <p:spPr bwMode="auto">
          <a:xfrm>
            <a:off x="360121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8" name="Oval 29"/>
          <p:cNvSpPr>
            <a:spLocks noChangeAspect="1" noChangeArrowheads="1"/>
          </p:cNvSpPr>
          <p:nvPr/>
        </p:nvSpPr>
        <p:spPr bwMode="auto">
          <a:xfrm>
            <a:off x="430035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9" name="Oval 30"/>
          <p:cNvSpPr>
            <a:spLocks noChangeAspect="1" noChangeArrowheads="1"/>
          </p:cNvSpPr>
          <p:nvPr/>
        </p:nvSpPr>
        <p:spPr bwMode="auto">
          <a:xfrm>
            <a:off x="499948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0" name="Oval 31"/>
          <p:cNvSpPr>
            <a:spLocks noChangeAspect="1" noChangeArrowheads="1"/>
          </p:cNvSpPr>
          <p:nvPr/>
        </p:nvSpPr>
        <p:spPr bwMode="auto">
          <a:xfrm>
            <a:off x="569862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1" name="Oval 32"/>
          <p:cNvSpPr>
            <a:spLocks noChangeAspect="1" noChangeArrowheads="1"/>
          </p:cNvSpPr>
          <p:nvPr/>
        </p:nvSpPr>
        <p:spPr bwMode="auto">
          <a:xfrm>
            <a:off x="2902084" y="233038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3" name="Oval 34"/>
          <p:cNvSpPr>
            <a:spLocks noChangeAspect="1" noChangeArrowheads="1"/>
          </p:cNvSpPr>
          <p:nvPr/>
        </p:nvSpPr>
        <p:spPr bwMode="auto">
          <a:xfrm>
            <a:off x="430035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4" name="Oval 35"/>
          <p:cNvSpPr>
            <a:spLocks noChangeAspect="1" noChangeArrowheads="1"/>
          </p:cNvSpPr>
          <p:nvPr/>
        </p:nvSpPr>
        <p:spPr bwMode="auto">
          <a:xfrm>
            <a:off x="499948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5" name="Oval 36"/>
          <p:cNvSpPr>
            <a:spLocks noChangeAspect="1" noChangeArrowheads="1"/>
          </p:cNvSpPr>
          <p:nvPr/>
        </p:nvSpPr>
        <p:spPr bwMode="auto">
          <a:xfrm>
            <a:off x="569862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6" name="Oval 37"/>
          <p:cNvSpPr>
            <a:spLocks noChangeAspect="1" noChangeArrowheads="1"/>
          </p:cNvSpPr>
          <p:nvPr/>
        </p:nvSpPr>
        <p:spPr bwMode="auto">
          <a:xfrm>
            <a:off x="2907164" y="16296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7" name="Oval 38"/>
          <p:cNvSpPr>
            <a:spLocks noChangeAspect="1" noChangeArrowheads="1"/>
          </p:cNvSpPr>
          <p:nvPr/>
        </p:nvSpPr>
        <p:spPr bwMode="auto">
          <a:xfrm>
            <a:off x="360502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8" name="Oval 39"/>
          <p:cNvSpPr>
            <a:spLocks noChangeAspect="1" noChangeArrowheads="1"/>
          </p:cNvSpPr>
          <p:nvPr/>
        </p:nvSpPr>
        <p:spPr bwMode="auto">
          <a:xfrm>
            <a:off x="430289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9" name="Oval 40"/>
          <p:cNvSpPr>
            <a:spLocks noChangeAspect="1" noChangeArrowheads="1"/>
          </p:cNvSpPr>
          <p:nvPr/>
        </p:nvSpPr>
        <p:spPr bwMode="auto">
          <a:xfrm>
            <a:off x="500075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0" name="Oval 41"/>
          <p:cNvSpPr>
            <a:spLocks noChangeAspect="1" noChangeArrowheads="1"/>
          </p:cNvSpPr>
          <p:nvPr/>
        </p:nvSpPr>
        <p:spPr bwMode="auto">
          <a:xfrm>
            <a:off x="569862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1" name="Text Box 42"/>
          <p:cNvSpPr txBox="1">
            <a:spLocks noChangeAspect="1" noChangeArrowheads="1"/>
          </p:cNvSpPr>
          <p:nvPr/>
        </p:nvSpPr>
        <p:spPr bwMode="auto">
          <a:xfrm>
            <a:off x="6044366" y="50144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Thread 1</a:t>
            </a:r>
          </a:p>
        </p:txBody>
      </p:sp>
      <p:sp>
        <p:nvSpPr>
          <p:cNvPr id="25642" name="Text Box 43"/>
          <p:cNvSpPr txBox="1">
            <a:spLocks noChangeAspect="1" noChangeArrowheads="1"/>
          </p:cNvSpPr>
          <p:nvPr/>
        </p:nvSpPr>
        <p:spPr bwMode="auto">
          <a:xfrm>
            <a:off x="1675232" y="10266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2</a:t>
            </a:r>
          </a:p>
        </p:txBody>
      </p:sp>
      <p:sp>
        <p:nvSpPr>
          <p:cNvPr id="25644" name="Oval 45"/>
          <p:cNvSpPr>
            <a:spLocks noChangeAspect="1" noChangeArrowheads="1"/>
          </p:cNvSpPr>
          <p:nvPr/>
        </p:nvSpPr>
        <p:spPr bwMode="auto">
          <a:xfrm>
            <a:off x="2902878" y="513327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5" name="Oval 46"/>
          <p:cNvSpPr>
            <a:spLocks noChangeAspect="1" noChangeArrowheads="1"/>
          </p:cNvSpPr>
          <p:nvPr/>
        </p:nvSpPr>
        <p:spPr bwMode="auto">
          <a:xfrm>
            <a:off x="3602807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6" name="Oval 47"/>
          <p:cNvSpPr>
            <a:spLocks noChangeAspect="1" noChangeArrowheads="1"/>
          </p:cNvSpPr>
          <p:nvPr/>
        </p:nvSpPr>
        <p:spPr bwMode="auto">
          <a:xfrm>
            <a:off x="4302736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7" name="Oval 48"/>
          <p:cNvSpPr>
            <a:spLocks noChangeAspect="1" noChangeArrowheads="1"/>
          </p:cNvSpPr>
          <p:nvPr/>
        </p:nvSpPr>
        <p:spPr bwMode="auto">
          <a:xfrm>
            <a:off x="5002665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8" name="Oval 49"/>
          <p:cNvSpPr>
            <a:spLocks noChangeAspect="1" noChangeArrowheads="1"/>
          </p:cNvSpPr>
          <p:nvPr/>
        </p:nvSpPr>
        <p:spPr bwMode="auto">
          <a:xfrm>
            <a:off x="5702592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9" name="Oval 50"/>
          <p:cNvSpPr>
            <a:spLocks noChangeAspect="1" noChangeArrowheads="1"/>
          </p:cNvSpPr>
          <p:nvPr/>
        </p:nvSpPr>
        <p:spPr bwMode="auto">
          <a:xfrm>
            <a:off x="2209299" y="442683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0" name="Oval 51"/>
          <p:cNvSpPr>
            <a:spLocks noChangeAspect="1" noChangeArrowheads="1"/>
          </p:cNvSpPr>
          <p:nvPr/>
        </p:nvSpPr>
        <p:spPr bwMode="auto">
          <a:xfrm>
            <a:off x="2202949" y="372277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1" name="Oval 52"/>
          <p:cNvSpPr>
            <a:spLocks noChangeAspect="1" noChangeArrowheads="1"/>
          </p:cNvSpPr>
          <p:nvPr/>
        </p:nvSpPr>
        <p:spPr bwMode="auto">
          <a:xfrm>
            <a:off x="2202949" y="301872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2" name="Oval 53"/>
          <p:cNvSpPr>
            <a:spLocks noChangeAspect="1" noChangeArrowheads="1"/>
          </p:cNvSpPr>
          <p:nvPr/>
        </p:nvSpPr>
        <p:spPr bwMode="auto">
          <a:xfrm>
            <a:off x="2202949" y="231466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3" name="Oval 54"/>
          <p:cNvSpPr>
            <a:spLocks noChangeAspect="1" noChangeArrowheads="1"/>
          </p:cNvSpPr>
          <p:nvPr/>
        </p:nvSpPr>
        <p:spPr bwMode="auto">
          <a:xfrm>
            <a:off x="2209299" y="161061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4" name="Oval 55"/>
          <p:cNvSpPr>
            <a:spLocks noChangeAspect="1" noChangeArrowheads="1"/>
          </p:cNvSpPr>
          <p:nvPr/>
        </p:nvSpPr>
        <p:spPr bwMode="auto">
          <a:xfrm>
            <a:off x="2202949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5" name="Oval 32">
            <a:extLst>
              <a:ext uri="{FF2B5EF4-FFF2-40B4-BE49-F238E27FC236}">
                <a16:creationId xmlns:a16="http://schemas.microsoft.com/office/drawing/2014/main" id="{3D0F30D7-8A1C-4CCF-8AA4-FD358BEE6D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0121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594488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Alternate View of a Process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= thread + code, data, and kernel context</a:t>
            </a:r>
          </a:p>
        </p:txBody>
      </p:sp>
      <p:sp>
        <p:nvSpPr>
          <p:cNvPr id="5124" name="Rectangle 4"/>
          <p:cNvSpPr>
            <a:spLocks noChangeAspect="1" noChangeArrowheads="1"/>
          </p:cNvSpPr>
          <p:nvPr/>
        </p:nvSpPr>
        <p:spPr bwMode="auto">
          <a:xfrm>
            <a:off x="7064375" y="2667000"/>
            <a:ext cx="2230438" cy="3190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shared libraries</a:t>
            </a:r>
          </a:p>
        </p:txBody>
      </p:sp>
      <p:sp>
        <p:nvSpPr>
          <p:cNvPr id="5125" name="Rectangle 5"/>
          <p:cNvSpPr>
            <a:spLocks noChangeAspect="1" noChangeArrowheads="1"/>
          </p:cNvSpPr>
          <p:nvPr/>
        </p:nvSpPr>
        <p:spPr bwMode="auto">
          <a:xfrm>
            <a:off x="7064375" y="2986088"/>
            <a:ext cx="2230438" cy="254000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126" name="Rectangle 6"/>
          <p:cNvSpPr>
            <a:spLocks noChangeAspect="1" noChangeArrowheads="1"/>
          </p:cNvSpPr>
          <p:nvPr/>
        </p:nvSpPr>
        <p:spPr bwMode="auto">
          <a:xfrm>
            <a:off x="7064375" y="3240089"/>
            <a:ext cx="2230438" cy="288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run-time heap</a:t>
            </a:r>
          </a:p>
        </p:txBody>
      </p:sp>
      <p:sp>
        <p:nvSpPr>
          <p:cNvPr id="5127" name="Text Box 7"/>
          <p:cNvSpPr txBox="1">
            <a:spLocks noChangeAspect="1" noChangeArrowheads="1"/>
          </p:cNvSpPr>
          <p:nvPr/>
        </p:nvSpPr>
        <p:spPr bwMode="auto">
          <a:xfrm>
            <a:off x="6835775" y="4306889"/>
            <a:ext cx="2730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200"/>
              <a:t>0</a:t>
            </a:r>
            <a:endParaRPr lang="en-US" altLang="en-US" sz="1400"/>
          </a:p>
        </p:txBody>
      </p:sp>
      <p:sp>
        <p:nvSpPr>
          <p:cNvPr id="5128" name="Rectangle 8"/>
          <p:cNvSpPr>
            <a:spLocks noChangeAspect="1" noChangeArrowheads="1"/>
          </p:cNvSpPr>
          <p:nvPr/>
        </p:nvSpPr>
        <p:spPr bwMode="auto">
          <a:xfrm>
            <a:off x="7064376" y="3529014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read/write data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152775" y="3582988"/>
            <a:ext cx="2546350" cy="137001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Thread context:</a:t>
            </a:r>
          </a:p>
          <a:p>
            <a:pPr algn="l"/>
            <a:r>
              <a:rPr lang="en-US" altLang="en-US"/>
              <a:t>    Data registers</a:t>
            </a:r>
          </a:p>
          <a:p>
            <a:pPr algn="l"/>
            <a:r>
              <a:rPr lang="en-US" altLang="en-US"/>
              <a:t>    Condition codes</a:t>
            </a:r>
          </a:p>
          <a:p>
            <a:pPr algn="l"/>
            <a:r>
              <a:rPr lang="en-US" altLang="en-US"/>
              <a:t>    Stack pointer (SP)</a:t>
            </a:r>
          </a:p>
          <a:p>
            <a:pPr algn="l"/>
            <a:r>
              <a:rPr lang="en-US" altLang="en-US"/>
              <a:t>    Program counter (PC)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232650" y="2133601"/>
            <a:ext cx="184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 Code and Data</a:t>
            </a:r>
          </a:p>
        </p:txBody>
      </p:sp>
      <p:sp>
        <p:nvSpPr>
          <p:cNvPr id="5131" name="Rectangle 11"/>
          <p:cNvSpPr>
            <a:spLocks noChangeAspect="1" noChangeArrowheads="1"/>
          </p:cNvSpPr>
          <p:nvPr/>
        </p:nvSpPr>
        <p:spPr bwMode="auto">
          <a:xfrm>
            <a:off x="7064376" y="3849689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read-only code/data</a:t>
            </a:r>
          </a:p>
        </p:txBody>
      </p:sp>
      <p:sp>
        <p:nvSpPr>
          <p:cNvPr id="5132" name="Rectangle 12"/>
          <p:cNvSpPr>
            <a:spLocks noChangeAspect="1" noChangeArrowheads="1"/>
          </p:cNvSpPr>
          <p:nvPr/>
        </p:nvSpPr>
        <p:spPr bwMode="auto">
          <a:xfrm>
            <a:off x="7064376" y="4154489"/>
            <a:ext cx="2232025" cy="320675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133" name="Rectangle 13"/>
          <p:cNvSpPr>
            <a:spLocks noChangeAspect="1" noChangeArrowheads="1"/>
          </p:cNvSpPr>
          <p:nvPr/>
        </p:nvSpPr>
        <p:spPr bwMode="auto">
          <a:xfrm>
            <a:off x="3319464" y="2971800"/>
            <a:ext cx="2230437" cy="319088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stack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2519363" y="3092450"/>
            <a:ext cx="4556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SP</a:t>
            </a:r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2960688" y="32766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6245226" y="3821113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PC</a:t>
            </a:r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>
            <a:off x="6692900" y="4002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6227763" y="3071813"/>
            <a:ext cx="500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brk</a:t>
            </a:r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6705600" y="3240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3041650" y="2133601"/>
            <a:ext cx="245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Thread (main thread)</a:t>
            </a: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7086601" y="4784725"/>
            <a:ext cx="2371725" cy="1155700"/>
          </a:xfrm>
          <a:prstGeom prst="rect">
            <a:avLst/>
          </a:prstGeom>
          <a:solidFill>
            <a:srgbClr val="FF99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Kernel context:</a:t>
            </a:r>
          </a:p>
          <a:p>
            <a:pPr algn="l"/>
            <a:r>
              <a:rPr lang="en-US" altLang="en-US" sz="1800"/>
              <a:t>    </a:t>
            </a:r>
            <a:r>
              <a:rPr lang="en-US" altLang="en-US"/>
              <a:t>VM structures</a:t>
            </a:r>
          </a:p>
          <a:p>
            <a:pPr algn="l"/>
            <a:r>
              <a:rPr lang="en-US" altLang="en-US"/>
              <a:t>    File descriptor table</a:t>
            </a:r>
          </a:p>
          <a:p>
            <a:pPr algn="l"/>
            <a:r>
              <a:rPr lang="en-US" altLang="en-US"/>
              <a:t>    brk pointer</a:t>
            </a:r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auto">
          <a:xfrm>
            <a:off x="2501900" y="2667000"/>
            <a:ext cx="3581400" cy="27432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Races</a:t>
            </a:r>
          </a:p>
        </p:txBody>
      </p:sp>
      <p:sp>
        <p:nvSpPr>
          <p:cNvPr id="2969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i="1" dirty="0">
                <a:solidFill>
                  <a:srgbClr val="FF0000"/>
                </a:solidFill>
              </a:rPr>
              <a:t>Race </a:t>
            </a:r>
            <a:r>
              <a:rPr lang="en-US" altLang="en-US" dirty="0"/>
              <a:t>happens when program correctness depends on one thread reaching point </a:t>
            </a:r>
            <a:r>
              <a:rPr lang="en-US" altLang="en-US" i="1" dirty="0"/>
              <a:t>x</a:t>
            </a:r>
            <a:r>
              <a:rPr lang="en-US" altLang="en-US" dirty="0"/>
              <a:t> before another thread reaches point </a:t>
            </a:r>
            <a:r>
              <a:rPr lang="en-US" altLang="en-US" i="1" dirty="0"/>
              <a:t>y</a:t>
            </a:r>
            <a:endParaRPr lang="en-US" altLang="en-US" dirty="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635251" y="2020741"/>
            <a:ext cx="6342063" cy="467820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void *thread(void *</a:t>
            </a:r>
            <a:r>
              <a:rPr lang="en-US" altLang="en-US" dirty="0" err="1">
                <a:latin typeface="Courier New" pitchFamily="49" charset="0"/>
              </a:rPr>
              <a:t>vargp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/* a threaded program with a race */</a:t>
            </a:r>
          </a:p>
          <a:p>
            <a:pPr algn="l"/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main() 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tid</a:t>
            </a:r>
            <a:r>
              <a:rPr lang="en-US" altLang="en-US" dirty="0">
                <a:latin typeface="Courier New" pitchFamily="49" charset="0"/>
              </a:rPr>
              <a:t>[N];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N;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Pthread_create</a:t>
            </a:r>
            <a:r>
              <a:rPr lang="en-US" altLang="en-US" dirty="0">
                <a:latin typeface="Courier New" pitchFamily="49" charset="0"/>
              </a:rPr>
              <a:t>(&amp;</a:t>
            </a:r>
            <a:r>
              <a:rPr lang="en-US" altLang="en-US" dirty="0" err="1">
                <a:latin typeface="Courier New" pitchFamily="49" charset="0"/>
              </a:rPr>
              <a:t>tid</a:t>
            </a:r>
            <a:r>
              <a:rPr lang="en-US" altLang="en-US" dirty="0">
                <a:latin typeface="Courier New" pitchFamily="49" charset="0"/>
              </a:rPr>
              <a:t>[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], NULL, thread, &amp;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N;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Pthread_join</a:t>
            </a:r>
            <a:r>
              <a:rPr lang="en-US" altLang="en-US" dirty="0">
                <a:latin typeface="Courier New" pitchFamily="49" charset="0"/>
              </a:rPr>
              <a:t>(</a:t>
            </a:r>
            <a:r>
              <a:rPr lang="en-US" altLang="en-US" dirty="0" err="1">
                <a:latin typeface="Courier New" pitchFamily="49" charset="0"/>
              </a:rPr>
              <a:t>tid</a:t>
            </a:r>
            <a:r>
              <a:rPr lang="en-US" altLang="en-US" dirty="0">
                <a:latin typeface="Courier New" pitchFamily="49" charset="0"/>
              </a:rPr>
              <a:t>[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], NULL);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exit(0);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/* thread routine */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void *thread(void *</a:t>
            </a:r>
            <a:r>
              <a:rPr lang="en-US" altLang="en-US" dirty="0" err="1">
                <a:latin typeface="Courier New" pitchFamily="49" charset="0"/>
              </a:rPr>
              <a:t>vargp</a:t>
            </a:r>
            <a:r>
              <a:rPr lang="en-US" altLang="en-US" dirty="0">
                <a:latin typeface="Courier New" pitchFamily="49" charset="0"/>
              </a:rPr>
              <a:t>) 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myid</a:t>
            </a:r>
            <a:r>
              <a:rPr lang="en-US" altLang="en-US" dirty="0">
                <a:latin typeface="Courier New" pitchFamily="49" charset="0"/>
              </a:rPr>
              <a:t> = *((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*)</a:t>
            </a:r>
            <a:r>
              <a:rPr lang="en-US" altLang="en-US" dirty="0" err="1">
                <a:latin typeface="Courier New" pitchFamily="49" charset="0"/>
              </a:rPr>
              <a:t>vargp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("Hello from thread %d\n", </a:t>
            </a:r>
            <a:r>
              <a:rPr lang="en-US" altLang="en-US" dirty="0" err="1">
                <a:latin typeface="Courier New" pitchFamily="49" charset="0"/>
              </a:rPr>
              <a:t>myid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return NULL;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Enforcing Mutual Exclusion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/>
              <a:t>Question:</a:t>
            </a:r>
            <a:r>
              <a:rPr lang="en-US" dirty="0"/>
              <a:t> How can we guarantee a safe trajectory?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Answer: We must </a:t>
            </a:r>
            <a:r>
              <a:rPr lang="en-US" b="1" i="1" dirty="0">
                <a:solidFill>
                  <a:srgbClr val="FF0000"/>
                </a:solidFill>
              </a:rPr>
              <a:t>synchroniz</a:t>
            </a:r>
            <a:r>
              <a:rPr lang="en-US" b="1" i="1" dirty="0">
                <a:solidFill>
                  <a:srgbClr val="9D3E40"/>
                </a:solidFill>
              </a:rPr>
              <a:t>e</a:t>
            </a:r>
            <a:r>
              <a:rPr lang="en-US" i="1" dirty="0"/>
              <a:t> </a:t>
            </a:r>
            <a:r>
              <a:rPr lang="en-US" dirty="0"/>
              <a:t>the execution of the threads so that they can never have an unsafe trajectory.	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i.e., need to guarantee </a:t>
            </a:r>
            <a:r>
              <a:rPr lang="en-US" b="1" i="1" dirty="0">
                <a:solidFill>
                  <a:srgbClr val="FF0000"/>
                </a:solidFill>
              </a:rPr>
              <a:t>mutually exclusive access </a:t>
            </a:r>
            <a:r>
              <a:rPr lang="en-US" dirty="0"/>
              <a:t>to critical regions</a:t>
            </a:r>
          </a:p>
          <a:p>
            <a:pPr>
              <a:lnSpc>
                <a:spcPct val="90000"/>
              </a:lnSpc>
            </a:pPr>
            <a:r>
              <a:rPr lang="en-US" dirty="0"/>
              <a:t>Classic solution: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Semaphores (</a:t>
            </a:r>
            <a:r>
              <a:rPr lang="en-US" dirty="0" err="1"/>
              <a:t>Edsger</a:t>
            </a:r>
            <a:r>
              <a:rPr lang="en-US" dirty="0"/>
              <a:t> Dijkstra)</a:t>
            </a:r>
          </a:p>
          <a:p>
            <a:pPr>
              <a:lnSpc>
                <a:spcPct val="90000"/>
              </a:lnSpc>
            </a:pPr>
            <a:r>
              <a:rPr lang="en-US" dirty="0"/>
              <a:t>Other approaches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Mutex and condition variables (</a:t>
            </a:r>
            <a:r>
              <a:rPr lang="en-US" dirty="0" err="1"/>
              <a:t>Pthreads</a:t>
            </a:r>
            <a:r>
              <a:rPr lang="en-US" dirty="0"/>
              <a:t>—</a:t>
            </a:r>
            <a:r>
              <a:rPr lang="en-US" dirty="0" err="1"/>
              <a:t>ringbuf</a:t>
            </a:r>
            <a:r>
              <a:rPr lang="en-US" dirty="0"/>
              <a:t> lab)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Monitors (Java)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29191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Pthread</a:t>
            </a:r>
            <a:r>
              <a:rPr lang="en-US" dirty="0"/>
              <a:t> Mutexes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Part of </a:t>
            </a:r>
            <a:r>
              <a:rPr lang="en-US" dirty="0" err="1"/>
              <a:t>Posix</a:t>
            </a:r>
            <a:r>
              <a:rPr lang="en-US" dirty="0"/>
              <a:t> </a:t>
            </a:r>
            <a:r>
              <a:rPr lang="en-US" dirty="0" err="1"/>
              <a:t>pthreads</a:t>
            </a:r>
            <a:r>
              <a:rPr lang="en-US" dirty="0"/>
              <a:t> package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Only one thread can </a:t>
            </a:r>
            <a:r>
              <a:rPr lang="en-US" b="1" i="1" dirty="0">
                <a:solidFill>
                  <a:srgbClr val="FF0000"/>
                </a:solidFill>
              </a:rPr>
              <a:t>hold</a:t>
            </a:r>
            <a:r>
              <a:rPr lang="en-US" i="1" dirty="0"/>
              <a:t> </a:t>
            </a:r>
            <a:r>
              <a:rPr lang="en-US" dirty="0"/>
              <a:t>a given mutex at one time	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Mutex is associated with specific critical region or shared variable(s)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Can use multiple mutexes to control different critical regions</a:t>
            </a:r>
          </a:p>
          <a:p>
            <a:pPr>
              <a:lnSpc>
                <a:spcPct val="90000"/>
              </a:lnSpc>
            </a:pPr>
            <a:r>
              <a:rPr lang="en-US" dirty="0" err="1"/>
              <a:t>pthread_mutex_lock</a:t>
            </a:r>
            <a:r>
              <a:rPr lang="en-US" dirty="0"/>
              <a:t>: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“Grabs” given mutex and returns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some other thread already has mutex, waits until it’s free</a:t>
            </a:r>
          </a:p>
          <a:p>
            <a:pPr>
              <a:lnSpc>
                <a:spcPct val="90000"/>
              </a:lnSpc>
            </a:pPr>
            <a:r>
              <a:rPr lang="en-US" dirty="0" err="1"/>
              <a:t>pthread_mutex_unlock</a:t>
            </a:r>
            <a:r>
              <a:rPr lang="en-US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“Releases” mutex and makes it available to other threads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any threads are waiting for mutex, wakes one up </a:t>
            </a:r>
            <a:r>
              <a:rPr lang="en-US" i="1" dirty="0">
                <a:solidFill>
                  <a:srgbClr val="FF0000"/>
                </a:solidFill>
              </a:rPr>
              <a:t>at random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and gives mutex to it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751408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Sharing With </a:t>
            </a:r>
            <a:r>
              <a:rPr lang="en-US" altLang="en-US" dirty="0" err="1"/>
              <a:t>Pthread</a:t>
            </a:r>
            <a:r>
              <a:rPr lang="en-US" altLang="en-US" dirty="0"/>
              <a:t> Mutexes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180153" y="945222"/>
            <a:ext cx="4773612" cy="5476126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/* </a:t>
            </a:r>
            <a:r>
              <a:rPr lang="en-US" altLang="en-US" dirty="0" err="1">
                <a:latin typeface="Courier New" pitchFamily="49" charset="0"/>
              </a:rPr>
              <a:t>goodcnt.c</a:t>
            </a:r>
            <a:r>
              <a:rPr lang="en-US" altLang="en-US" dirty="0">
                <a:latin typeface="Courier New" pitchFamily="49" charset="0"/>
              </a:rPr>
              <a:t> - properly sync’d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counter program */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#include &lt;</a:t>
            </a:r>
            <a:r>
              <a:rPr lang="en-US" altLang="en-US" dirty="0" err="1">
                <a:latin typeface="Courier New" pitchFamily="49" charset="0"/>
              </a:rPr>
              <a:t>pthread.h</a:t>
            </a:r>
            <a:r>
              <a:rPr lang="en-US" altLang="en-US" dirty="0">
                <a:latin typeface="Courier New" pitchFamily="49" charset="0"/>
              </a:rPr>
              <a:t>&gt;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#define NITERS 10000000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unsigned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; /* counter */</a:t>
            </a:r>
          </a:p>
          <a:p>
            <a:pPr algn="l"/>
            <a:r>
              <a:rPr lang="en-US" altLang="en-US" dirty="0" err="1">
                <a:latin typeface="Courier New" pitchFamily="49" charset="0"/>
              </a:rPr>
              <a:t>pthread_mutex_t</a:t>
            </a:r>
            <a:r>
              <a:rPr lang="en-US" altLang="en-US" dirty="0">
                <a:latin typeface="Courier New" pitchFamily="49" charset="0"/>
              </a:rPr>
              <a:t> mutex; /* lock */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main()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pthread_t</a:t>
            </a:r>
            <a:r>
              <a:rPr lang="en-US" altLang="en-US" dirty="0">
                <a:latin typeface="Courier New" pitchFamily="49" charset="0"/>
              </a:rPr>
              <a:t> tid1, tid2;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pthread_mutex_init</a:t>
            </a:r>
            <a:r>
              <a:rPr lang="en-US" altLang="en-US" dirty="0">
                <a:latin typeface="Courier New" pitchFamily="49" charset="0"/>
              </a:rPr>
              <a:t>(&amp;mutex, NULL);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/* create 2 threads and wait */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...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if (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 == (unsigned)NITERS*2)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("OK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=%d\n",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);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else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("BOOM!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=%d\n",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return 0;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6061715" y="1037272"/>
            <a:ext cx="4751622" cy="295465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/* thread routine */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void *count(void *</a:t>
            </a:r>
            <a:r>
              <a:rPr lang="en-US" altLang="en-US" dirty="0" err="1">
                <a:latin typeface="Courier New" pitchFamily="49" charset="0"/>
              </a:rPr>
              <a:t>arg</a:t>
            </a:r>
            <a:r>
              <a:rPr lang="en-US" altLang="en-US" dirty="0">
                <a:latin typeface="Courier New" pitchFamily="49" charset="0"/>
              </a:rPr>
              <a:t>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int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NITERS;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 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pthread_mutex_lock</a:t>
            </a:r>
            <a:r>
              <a:rPr lang="en-US" altLang="en-US" dirty="0">
                <a:latin typeface="Courier New" pitchFamily="49" charset="0"/>
              </a:rPr>
              <a:t>(&amp;mutex);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++;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pthread_mutex_unlock</a:t>
            </a:r>
            <a:r>
              <a:rPr lang="en-US" altLang="en-US" dirty="0">
                <a:latin typeface="Courier New" pitchFamily="49" charset="0"/>
              </a:rPr>
              <a:t>(&amp;mutex);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}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return NULL;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ular Callout 3">
            <a:extLst>
              <a:ext uri="{FF2B5EF4-FFF2-40B4-BE49-F238E27FC236}">
                <a16:creationId xmlns:a16="http://schemas.microsoft.com/office/drawing/2014/main" id="{06C11306-2462-41F8-8B0D-0C0D1B4E1161}"/>
              </a:ext>
            </a:extLst>
          </p:cNvPr>
          <p:cNvSpPr/>
          <p:nvPr/>
        </p:nvSpPr>
        <p:spPr bwMode="auto">
          <a:xfrm>
            <a:off x="9054021" y="4866641"/>
            <a:ext cx="2045382" cy="954087"/>
          </a:xfrm>
          <a:prstGeom prst="wedgeRectCallout">
            <a:avLst>
              <a:gd name="adj1" fmla="val -165701"/>
              <a:gd name="adj2" fmla="val -324954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en-US" dirty="0">
                <a:latin typeface="Helvetica" pitchFamily="34" charset="0"/>
              </a:rPr>
              <a:t>Why not just put lock/unlock around the whole loop?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5AB62A69-6F18-440D-901F-CB8F5AB84759}"/>
              </a:ext>
            </a:extLst>
          </p:cNvPr>
          <p:cNvGrpSpPr/>
          <p:nvPr/>
        </p:nvGrpSpPr>
        <p:grpSpPr>
          <a:xfrm>
            <a:off x="3346746" y="2232886"/>
            <a:ext cx="2356693" cy="2634087"/>
            <a:chOff x="2842075" y="1920710"/>
            <a:chExt cx="2356693" cy="2634087"/>
          </a:xfrm>
        </p:grpSpPr>
        <p:sp>
          <p:nvSpPr>
            <p:cNvPr id="59" name="Rectangle 88">
              <a:extLst>
                <a:ext uri="{FF2B5EF4-FFF2-40B4-BE49-F238E27FC236}">
                  <a16:creationId xmlns:a16="http://schemas.microsoft.com/office/drawing/2014/main" id="{4AC3BA83-29C1-4231-9474-F06431D09F5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42075" y="2253233"/>
              <a:ext cx="2356693" cy="2301564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6" name="Rectangle 4">
              <a:extLst>
                <a:ext uri="{FF2B5EF4-FFF2-40B4-BE49-F238E27FC236}">
                  <a16:creationId xmlns:a16="http://schemas.microsoft.com/office/drawing/2014/main" id="{392504B1-DAEA-4EF4-8AF8-1CAD07AA8E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2361" y="2466876"/>
              <a:ext cx="2011680" cy="192024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7" name="Text Box 55">
              <a:extLst>
                <a:ext uri="{FF2B5EF4-FFF2-40B4-BE49-F238E27FC236}">
                  <a16:creationId xmlns:a16="http://schemas.microsoft.com/office/drawing/2014/main" id="{F60891F4-194E-457C-A912-72A08E82C6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945" y="3264969"/>
              <a:ext cx="1728302" cy="3385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dirty="0"/>
                <a:t>Unsafe region</a:t>
              </a:r>
            </a:p>
          </p:txBody>
        </p:sp>
        <p:sp>
          <p:nvSpPr>
            <p:cNvPr id="60" name="Text Box 89">
              <a:extLst>
                <a:ext uri="{FF2B5EF4-FFF2-40B4-BE49-F238E27FC236}">
                  <a16:creationId xmlns:a16="http://schemas.microsoft.com/office/drawing/2014/main" id="{C0B8CA3C-8025-452C-BABE-092B3545DE3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3093321" y="1920710"/>
              <a:ext cx="18542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dirty="0"/>
                <a:t>Forbidden region</a:t>
              </a:r>
            </a:p>
          </p:txBody>
        </p:sp>
      </p:grpSp>
      <p:sp>
        <p:nvSpPr>
          <p:cNvPr id="25602" name="Rectangle 5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Why Mutexes Work</a:t>
            </a:r>
          </a:p>
        </p:txBody>
      </p:sp>
      <p:sp>
        <p:nvSpPr>
          <p:cNvPr id="58" name="Text Box 3">
            <a:extLst>
              <a:ext uri="{FF2B5EF4-FFF2-40B4-BE49-F238E27FC236}">
                <a16:creationId xmlns:a16="http://schemas.microsoft.com/office/drawing/2014/main" id="{9A65E6B5-E4FF-449E-835E-DD7BF769F2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7174" y="1381126"/>
            <a:ext cx="3750423" cy="384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no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dirty="0"/>
              <a:t>Provide mutually exclusive access to shared variable by surrounding critical section with  lock and unlock operations on mutex named</a:t>
            </a:r>
            <a:r>
              <a:rPr lang="en-US" altLang="en-US" sz="1800" dirty="0">
                <a:latin typeface="Courier New" pitchFamily="49" charset="0"/>
              </a:rPr>
              <a:t> m</a:t>
            </a:r>
            <a:endParaRPr lang="en-US" altLang="en-US" sz="1800" dirty="0"/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Creates </a:t>
            </a:r>
            <a:r>
              <a:rPr lang="en-US" altLang="en-US" sz="1800" i="1" dirty="0">
                <a:solidFill>
                  <a:srgbClr val="FF0000"/>
                </a:solidFill>
              </a:rPr>
              <a:t>forbidden </a:t>
            </a:r>
            <a:r>
              <a:rPr lang="en-US" altLang="en-US" sz="1800" i="1" dirty="0"/>
              <a:t>region </a:t>
            </a:r>
            <a:r>
              <a:rPr lang="en-US" altLang="en-US" sz="1800" dirty="0"/>
              <a:t>that encloses unsafe region and is never touched by any trajectory</a:t>
            </a:r>
          </a:p>
          <a:p>
            <a:pPr algn="l"/>
            <a:endParaRPr lang="en-US" altLang="en-US" sz="180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50975ED-C098-4B30-A2CB-7E7415F57FC2}"/>
              </a:ext>
            </a:extLst>
          </p:cNvPr>
          <p:cNvGrpSpPr/>
          <p:nvPr/>
        </p:nvGrpSpPr>
        <p:grpSpPr>
          <a:xfrm>
            <a:off x="2017723" y="1217076"/>
            <a:ext cx="4981064" cy="4990029"/>
            <a:chOff x="2200603" y="1596908"/>
            <a:chExt cx="4981064" cy="4990029"/>
          </a:xfrm>
        </p:grpSpPr>
        <p:sp>
          <p:nvSpPr>
            <p:cNvPr id="25616" name="Oval 17"/>
            <p:cNvSpPr>
              <a:spLocks noChangeAspect="1" noChangeArrowheads="1"/>
            </p:cNvSpPr>
            <p:nvPr/>
          </p:nvSpPr>
          <p:spPr bwMode="auto">
            <a:xfrm>
              <a:off x="2907164" y="443254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17" name="Oval 18"/>
            <p:cNvSpPr>
              <a:spLocks noChangeAspect="1" noChangeArrowheads="1"/>
            </p:cNvSpPr>
            <p:nvPr/>
          </p:nvSpPr>
          <p:spPr bwMode="auto">
            <a:xfrm>
              <a:off x="3605029" y="4428104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18" name="Oval 19"/>
            <p:cNvSpPr>
              <a:spLocks noChangeAspect="1" noChangeArrowheads="1"/>
            </p:cNvSpPr>
            <p:nvPr/>
          </p:nvSpPr>
          <p:spPr bwMode="auto">
            <a:xfrm>
              <a:off x="4302894" y="4428104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19" name="Oval 20"/>
            <p:cNvSpPr>
              <a:spLocks noChangeAspect="1" noChangeArrowheads="1"/>
            </p:cNvSpPr>
            <p:nvPr/>
          </p:nvSpPr>
          <p:spPr bwMode="auto">
            <a:xfrm>
              <a:off x="5000759" y="4428104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0" name="Oval 21"/>
            <p:cNvSpPr>
              <a:spLocks noChangeAspect="1" noChangeArrowheads="1"/>
            </p:cNvSpPr>
            <p:nvPr/>
          </p:nvSpPr>
          <p:spPr bwMode="auto">
            <a:xfrm>
              <a:off x="5698624" y="4428104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1" name="Oval 22"/>
            <p:cNvSpPr>
              <a:spLocks noChangeAspect="1" noChangeArrowheads="1"/>
            </p:cNvSpPr>
            <p:nvPr/>
          </p:nvSpPr>
          <p:spPr bwMode="auto">
            <a:xfrm>
              <a:off x="2902084" y="373182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2" name="Oval 23"/>
            <p:cNvSpPr>
              <a:spLocks noChangeAspect="1" noChangeArrowheads="1"/>
            </p:cNvSpPr>
            <p:nvPr/>
          </p:nvSpPr>
          <p:spPr bwMode="auto">
            <a:xfrm>
              <a:off x="3601219" y="372531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3" name="Oval 24"/>
            <p:cNvSpPr>
              <a:spLocks noChangeAspect="1" noChangeArrowheads="1"/>
            </p:cNvSpPr>
            <p:nvPr/>
          </p:nvSpPr>
          <p:spPr bwMode="auto">
            <a:xfrm>
              <a:off x="4300354" y="372531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4" name="Oval 25"/>
            <p:cNvSpPr>
              <a:spLocks noChangeAspect="1" noChangeArrowheads="1"/>
            </p:cNvSpPr>
            <p:nvPr/>
          </p:nvSpPr>
          <p:spPr bwMode="auto">
            <a:xfrm>
              <a:off x="4999489" y="372531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5" name="Oval 26"/>
            <p:cNvSpPr>
              <a:spLocks noChangeAspect="1" noChangeArrowheads="1"/>
            </p:cNvSpPr>
            <p:nvPr/>
          </p:nvSpPr>
          <p:spPr bwMode="auto">
            <a:xfrm>
              <a:off x="5698624" y="372531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6" name="Oval 27"/>
            <p:cNvSpPr>
              <a:spLocks noChangeAspect="1" noChangeArrowheads="1"/>
            </p:cNvSpPr>
            <p:nvPr/>
          </p:nvSpPr>
          <p:spPr bwMode="auto">
            <a:xfrm>
              <a:off x="2902084" y="3031104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7" name="Oval 28"/>
            <p:cNvSpPr>
              <a:spLocks noChangeAspect="1" noChangeArrowheads="1"/>
            </p:cNvSpPr>
            <p:nvPr/>
          </p:nvSpPr>
          <p:spPr bwMode="auto">
            <a:xfrm>
              <a:off x="3601219" y="302253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8" name="Oval 29"/>
            <p:cNvSpPr>
              <a:spLocks noChangeAspect="1" noChangeArrowheads="1"/>
            </p:cNvSpPr>
            <p:nvPr/>
          </p:nvSpPr>
          <p:spPr bwMode="auto">
            <a:xfrm>
              <a:off x="4300354" y="302253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9" name="Oval 30"/>
            <p:cNvSpPr>
              <a:spLocks noChangeAspect="1" noChangeArrowheads="1"/>
            </p:cNvSpPr>
            <p:nvPr/>
          </p:nvSpPr>
          <p:spPr bwMode="auto">
            <a:xfrm>
              <a:off x="4999489" y="302253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0" name="Oval 31"/>
            <p:cNvSpPr>
              <a:spLocks noChangeAspect="1" noChangeArrowheads="1"/>
            </p:cNvSpPr>
            <p:nvPr/>
          </p:nvSpPr>
          <p:spPr bwMode="auto">
            <a:xfrm>
              <a:off x="5698624" y="302253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1" name="Oval 32"/>
            <p:cNvSpPr>
              <a:spLocks noChangeAspect="1" noChangeArrowheads="1"/>
            </p:cNvSpPr>
            <p:nvPr/>
          </p:nvSpPr>
          <p:spPr bwMode="auto">
            <a:xfrm>
              <a:off x="2902084" y="233038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3" name="Oval 34"/>
            <p:cNvSpPr>
              <a:spLocks noChangeAspect="1" noChangeArrowheads="1"/>
            </p:cNvSpPr>
            <p:nvPr/>
          </p:nvSpPr>
          <p:spPr bwMode="auto">
            <a:xfrm>
              <a:off x="4300354" y="231974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4" name="Oval 35"/>
            <p:cNvSpPr>
              <a:spLocks noChangeAspect="1" noChangeArrowheads="1"/>
            </p:cNvSpPr>
            <p:nvPr/>
          </p:nvSpPr>
          <p:spPr bwMode="auto">
            <a:xfrm>
              <a:off x="4999489" y="231974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5" name="Oval 36"/>
            <p:cNvSpPr>
              <a:spLocks noChangeAspect="1" noChangeArrowheads="1"/>
            </p:cNvSpPr>
            <p:nvPr/>
          </p:nvSpPr>
          <p:spPr bwMode="auto">
            <a:xfrm>
              <a:off x="5698624" y="231974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6" name="Oval 37"/>
            <p:cNvSpPr>
              <a:spLocks noChangeAspect="1" noChangeArrowheads="1"/>
            </p:cNvSpPr>
            <p:nvPr/>
          </p:nvSpPr>
          <p:spPr bwMode="auto">
            <a:xfrm>
              <a:off x="2907164" y="1629660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7" name="Oval 38"/>
            <p:cNvSpPr>
              <a:spLocks noChangeAspect="1" noChangeArrowheads="1"/>
            </p:cNvSpPr>
            <p:nvPr/>
          </p:nvSpPr>
          <p:spPr bwMode="auto">
            <a:xfrm>
              <a:off x="3605029" y="1616960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8" name="Oval 39"/>
            <p:cNvSpPr>
              <a:spLocks noChangeAspect="1" noChangeArrowheads="1"/>
            </p:cNvSpPr>
            <p:nvPr/>
          </p:nvSpPr>
          <p:spPr bwMode="auto">
            <a:xfrm>
              <a:off x="4302894" y="1616960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9" name="Oval 40"/>
            <p:cNvSpPr>
              <a:spLocks noChangeAspect="1" noChangeArrowheads="1"/>
            </p:cNvSpPr>
            <p:nvPr/>
          </p:nvSpPr>
          <p:spPr bwMode="auto">
            <a:xfrm>
              <a:off x="5000759" y="1616960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40" name="Oval 41"/>
            <p:cNvSpPr>
              <a:spLocks noChangeAspect="1" noChangeArrowheads="1"/>
            </p:cNvSpPr>
            <p:nvPr/>
          </p:nvSpPr>
          <p:spPr bwMode="auto">
            <a:xfrm>
              <a:off x="5698624" y="159690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44" name="Oval 45"/>
            <p:cNvSpPr>
              <a:spLocks noChangeAspect="1" noChangeArrowheads="1"/>
            </p:cNvSpPr>
            <p:nvPr/>
          </p:nvSpPr>
          <p:spPr bwMode="auto">
            <a:xfrm>
              <a:off x="2902878" y="513327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45" name="Oval 46"/>
            <p:cNvSpPr>
              <a:spLocks noChangeAspect="1" noChangeArrowheads="1"/>
            </p:cNvSpPr>
            <p:nvPr/>
          </p:nvSpPr>
          <p:spPr bwMode="auto">
            <a:xfrm>
              <a:off x="3602807" y="5130891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46" name="Oval 47"/>
            <p:cNvSpPr>
              <a:spLocks noChangeAspect="1" noChangeArrowheads="1"/>
            </p:cNvSpPr>
            <p:nvPr/>
          </p:nvSpPr>
          <p:spPr bwMode="auto">
            <a:xfrm>
              <a:off x="4302736" y="5130891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47" name="Oval 48"/>
            <p:cNvSpPr>
              <a:spLocks noChangeAspect="1" noChangeArrowheads="1"/>
            </p:cNvSpPr>
            <p:nvPr/>
          </p:nvSpPr>
          <p:spPr bwMode="auto">
            <a:xfrm>
              <a:off x="5002665" y="5130891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48" name="Oval 49"/>
            <p:cNvSpPr>
              <a:spLocks noChangeAspect="1" noChangeArrowheads="1"/>
            </p:cNvSpPr>
            <p:nvPr/>
          </p:nvSpPr>
          <p:spPr bwMode="auto">
            <a:xfrm>
              <a:off x="5702592" y="5130891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49" name="Oval 50"/>
            <p:cNvSpPr>
              <a:spLocks noChangeAspect="1" noChangeArrowheads="1"/>
            </p:cNvSpPr>
            <p:nvPr/>
          </p:nvSpPr>
          <p:spPr bwMode="auto">
            <a:xfrm>
              <a:off x="2209299" y="4426834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50" name="Oval 51"/>
            <p:cNvSpPr>
              <a:spLocks noChangeAspect="1" noChangeArrowheads="1"/>
            </p:cNvSpPr>
            <p:nvPr/>
          </p:nvSpPr>
          <p:spPr bwMode="auto">
            <a:xfrm>
              <a:off x="2202949" y="372277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51" name="Oval 52"/>
            <p:cNvSpPr>
              <a:spLocks noChangeAspect="1" noChangeArrowheads="1"/>
            </p:cNvSpPr>
            <p:nvPr/>
          </p:nvSpPr>
          <p:spPr bwMode="auto">
            <a:xfrm>
              <a:off x="2202949" y="301872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52" name="Oval 53"/>
            <p:cNvSpPr>
              <a:spLocks noChangeAspect="1" noChangeArrowheads="1"/>
            </p:cNvSpPr>
            <p:nvPr/>
          </p:nvSpPr>
          <p:spPr bwMode="auto">
            <a:xfrm>
              <a:off x="2202949" y="231466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53" name="Oval 54"/>
            <p:cNvSpPr>
              <a:spLocks noChangeAspect="1" noChangeArrowheads="1"/>
            </p:cNvSpPr>
            <p:nvPr/>
          </p:nvSpPr>
          <p:spPr bwMode="auto">
            <a:xfrm>
              <a:off x="2209299" y="1610610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54" name="Oval 55"/>
            <p:cNvSpPr>
              <a:spLocks noChangeAspect="1" noChangeArrowheads="1"/>
            </p:cNvSpPr>
            <p:nvPr/>
          </p:nvSpPr>
          <p:spPr bwMode="auto">
            <a:xfrm>
              <a:off x="2202949" y="5130891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5" name="Oval 32">
              <a:extLst>
                <a:ext uri="{FF2B5EF4-FFF2-40B4-BE49-F238E27FC236}">
                  <a16:creationId xmlns:a16="http://schemas.microsoft.com/office/drawing/2014/main" id="{3D0F30D7-8A1C-4CCF-8AA4-FD358BEE6DB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601219" y="231974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8" name="Oval 20">
              <a:extLst>
                <a:ext uri="{FF2B5EF4-FFF2-40B4-BE49-F238E27FC236}">
                  <a16:creationId xmlns:a16="http://schemas.microsoft.com/office/drawing/2014/main" id="{F8BB2B69-3DB6-4A25-A4D5-ED380F36540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88394" y="4420084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9" name="Oval 21">
              <a:extLst>
                <a:ext uri="{FF2B5EF4-FFF2-40B4-BE49-F238E27FC236}">
                  <a16:creationId xmlns:a16="http://schemas.microsoft.com/office/drawing/2014/main" id="{33DEEDF3-505F-40F6-8E0E-A7E9ED4345D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86259" y="4420084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0" name="Oval 25">
              <a:extLst>
                <a:ext uri="{FF2B5EF4-FFF2-40B4-BE49-F238E27FC236}">
                  <a16:creationId xmlns:a16="http://schemas.microsoft.com/office/drawing/2014/main" id="{C87A4CE5-6781-47FD-8FD2-2F0F799FD65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87124" y="371729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1" name="Oval 26">
              <a:extLst>
                <a:ext uri="{FF2B5EF4-FFF2-40B4-BE49-F238E27FC236}">
                  <a16:creationId xmlns:a16="http://schemas.microsoft.com/office/drawing/2014/main" id="{F7F18737-7297-4E01-8E1F-34A0FAF64B4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86259" y="371729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2" name="Oval 30">
              <a:extLst>
                <a:ext uri="{FF2B5EF4-FFF2-40B4-BE49-F238E27FC236}">
                  <a16:creationId xmlns:a16="http://schemas.microsoft.com/office/drawing/2014/main" id="{2A1CD057-4657-4408-9008-BF8CCECE2D6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87124" y="301451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3" name="Oval 31">
              <a:extLst>
                <a:ext uri="{FF2B5EF4-FFF2-40B4-BE49-F238E27FC236}">
                  <a16:creationId xmlns:a16="http://schemas.microsoft.com/office/drawing/2014/main" id="{F1EBB757-813E-41BB-8FC2-D85F46B572B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86259" y="301451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4" name="Oval 35">
              <a:extLst>
                <a:ext uri="{FF2B5EF4-FFF2-40B4-BE49-F238E27FC236}">
                  <a16:creationId xmlns:a16="http://schemas.microsoft.com/office/drawing/2014/main" id="{E9A01026-EF42-4D82-BEC0-58FF98B0D42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87124" y="231172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5" name="Oval 36">
              <a:extLst>
                <a:ext uri="{FF2B5EF4-FFF2-40B4-BE49-F238E27FC236}">
                  <a16:creationId xmlns:a16="http://schemas.microsoft.com/office/drawing/2014/main" id="{80A5220A-E2BB-4D09-9A91-2DAA89A47B7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86259" y="231172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6" name="Oval 40">
              <a:extLst>
                <a:ext uri="{FF2B5EF4-FFF2-40B4-BE49-F238E27FC236}">
                  <a16:creationId xmlns:a16="http://schemas.microsoft.com/office/drawing/2014/main" id="{6B2F7D06-D77B-4EF8-B022-50BD36A6464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88394" y="162899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7" name="Oval 41">
              <a:extLst>
                <a:ext uri="{FF2B5EF4-FFF2-40B4-BE49-F238E27FC236}">
                  <a16:creationId xmlns:a16="http://schemas.microsoft.com/office/drawing/2014/main" id="{F7F1A76C-81A6-4FAF-BCB7-9EEDF9EA921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86259" y="162899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8" name="Oval 48">
              <a:extLst>
                <a:ext uri="{FF2B5EF4-FFF2-40B4-BE49-F238E27FC236}">
                  <a16:creationId xmlns:a16="http://schemas.microsoft.com/office/drawing/2014/main" id="{8F04167E-3D27-4AE2-B131-175D83AE4C3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90300" y="5122871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9" name="Oval 49">
              <a:extLst>
                <a:ext uri="{FF2B5EF4-FFF2-40B4-BE49-F238E27FC236}">
                  <a16:creationId xmlns:a16="http://schemas.microsoft.com/office/drawing/2014/main" id="{951EC6F9-F922-481E-815F-E42BD8552C6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90227" y="5122871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0" name="Oval 17">
              <a:extLst>
                <a:ext uri="{FF2B5EF4-FFF2-40B4-BE49-F238E27FC236}">
                  <a16:creationId xmlns:a16="http://schemas.microsoft.com/office/drawing/2014/main" id="{F4B99F59-F38A-4DAA-A6E5-844296A71D3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904818" y="5794773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1" name="Oval 18">
              <a:extLst>
                <a:ext uri="{FF2B5EF4-FFF2-40B4-BE49-F238E27FC236}">
                  <a16:creationId xmlns:a16="http://schemas.microsoft.com/office/drawing/2014/main" id="{A432BE44-1C32-4E63-AD90-5C6B7E8DEBA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602683" y="5790329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" name="Oval 19">
              <a:extLst>
                <a:ext uri="{FF2B5EF4-FFF2-40B4-BE49-F238E27FC236}">
                  <a16:creationId xmlns:a16="http://schemas.microsoft.com/office/drawing/2014/main" id="{144134BC-0502-4823-853E-9FBFC6DF3F1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300548" y="5790329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3" name="Oval 20">
              <a:extLst>
                <a:ext uri="{FF2B5EF4-FFF2-40B4-BE49-F238E27FC236}">
                  <a16:creationId xmlns:a16="http://schemas.microsoft.com/office/drawing/2014/main" id="{4985C225-E20D-4BEB-A7CF-4204926DDF3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998413" y="5790329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4" name="Oval 21">
              <a:extLst>
                <a:ext uri="{FF2B5EF4-FFF2-40B4-BE49-F238E27FC236}">
                  <a16:creationId xmlns:a16="http://schemas.microsoft.com/office/drawing/2014/main" id="{AE4110D9-F369-4A59-8EBE-36899CA79D0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696278" y="5790329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5" name="Oval 45">
              <a:extLst>
                <a:ext uri="{FF2B5EF4-FFF2-40B4-BE49-F238E27FC236}">
                  <a16:creationId xmlns:a16="http://schemas.microsoft.com/office/drawing/2014/main" id="{2FD049ED-205A-4E66-B6D4-5A48BBCF703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900532" y="6495497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6" name="Oval 46">
              <a:extLst>
                <a:ext uri="{FF2B5EF4-FFF2-40B4-BE49-F238E27FC236}">
                  <a16:creationId xmlns:a16="http://schemas.microsoft.com/office/drawing/2014/main" id="{B57EF233-7B92-4D74-A47D-A74CB9B9E0B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600461" y="649311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7" name="Oval 47">
              <a:extLst>
                <a:ext uri="{FF2B5EF4-FFF2-40B4-BE49-F238E27FC236}">
                  <a16:creationId xmlns:a16="http://schemas.microsoft.com/office/drawing/2014/main" id="{F24E76A3-EBDA-48F6-BC2F-8F8A065ACFE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300390" y="649311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8" name="Oval 48">
              <a:extLst>
                <a:ext uri="{FF2B5EF4-FFF2-40B4-BE49-F238E27FC236}">
                  <a16:creationId xmlns:a16="http://schemas.microsoft.com/office/drawing/2014/main" id="{7D381F62-620A-4437-B4AD-332EB1FE21D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000319" y="649311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9" name="Oval 49">
              <a:extLst>
                <a:ext uri="{FF2B5EF4-FFF2-40B4-BE49-F238E27FC236}">
                  <a16:creationId xmlns:a16="http://schemas.microsoft.com/office/drawing/2014/main" id="{454B3D38-EA12-4B9A-92DE-4798A817BAD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700246" y="649311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0" name="Oval 50">
              <a:extLst>
                <a:ext uri="{FF2B5EF4-FFF2-40B4-BE49-F238E27FC236}">
                  <a16:creationId xmlns:a16="http://schemas.microsoft.com/office/drawing/2014/main" id="{B2625742-C84B-478F-8D3E-87118922A02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06953" y="5789059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1" name="Oval 55">
              <a:extLst>
                <a:ext uri="{FF2B5EF4-FFF2-40B4-BE49-F238E27FC236}">
                  <a16:creationId xmlns:a16="http://schemas.microsoft.com/office/drawing/2014/main" id="{24F5EAAA-DF94-41E3-9725-DFCB0052F6E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00603" y="649311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" name="Oval 20">
              <a:extLst>
                <a:ext uri="{FF2B5EF4-FFF2-40B4-BE49-F238E27FC236}">
                  <a16:creationId xmlns:a16="http://schemas.microsoft.com/office/drawing/2014/main" id="{7E94AE4F-7A29-487A-8C98-D7DEDD4512D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86048" y="5782309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3" name="Oval 21">
              <a:extLst>
                <a:ext uri="{FF2B5EF4-FFF2-40B4-BE49-F238E27FC236}">
                  <a16:creationId xmlns:a16="http://schemas.microsoft.com/office/drawing/2014/main" id="{FB62C475-CD9F-47E6-BCEA-718DF02B6DD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83913" y="5782309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4" name="Oval 48">
              <a:extLst>
                <a:ext uri="{FF2B5EF4-FFF2-40B4-BE49-F238E27FC236}">
                  <a16:creationId xmlns:a16="http://schemas.microsoft.com/office/drawing/2014/main" id="{629D06F7-CDB9-459F-A4C9-D093A0A1911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87954" y="648509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5" name="Oval 49">
              <a:extLst>
                <a:ext uri="{FF2B5EF4-FFF2-40B4-BE49-F238E27FC236}">
                  <a16:creationId xmlns:a16="http://schemas.microsoft.com/office/drawing/2014/main" id="{9706AD16-064B-4404-B31E-6A4E64AF603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87881" y="648509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98B7523-3713-4140-A309-B7B879AED47E}"/>
              </a:ext>
            </a:extLst>
          </p:cNvPr>
          <p:cNvGrpSpPr/>
          <p:nvPr/>
        </p:nvGrpSpPr>
        <p:grpSpPr>
          <a:xfrm>
            <a:off x="2045726" y="6143562"/>
            <a:ext cx="5936536" cy="519973"/>
            <a:chOff x="2045726" y="6143562"/>
            <a:chExt cx="5936536" cy="519973"/>
          </a:xfrm>
        </p:grpSpPr>
        <p:sp>
          <p:nvSpPr>
            <p:cNvPr id="25604" name="Line 5"/>
            <p:cNvSpPr>
              <a:spLocks noChangeAspect="1" noChangeShapeType="1"/>
            </p:cNvSpPr>
            <p:nvPr/>
          </p:nvSpPr>
          <p:spPr bwMode="auto">
            <a:xfrm flipV="1">
              <a:off x="2045726" y="6143562"/>
              <a:ext cx="49944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25641" name="Text Box 42"/>
            <p:cNvSpPr txBox="1">
              <a:spLocks noChangeAspect="1" noChangeArrowheads="1"/>
            </p:cNvSpPr>
            <p:nvPr/>
          </p:nvSpPr>
          <p:spPr bwMode="auto">
            <a:xfrm>
              <a:off x="6950387" y="6326985"/>
              <a:ext cx="103187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dirty="0"/>
                <a:t>Thread 1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37A75DC-B0B5-4F8A-9F7D-76B1B8608A82}"/>
                </a:ext>
              </a:extLst>
            </p:cNvPr>
            <p:cNvGrpSpPr/>
            <p:nvPr/>
          </p:nvGrpSpPr>
          <p:grpSpPr>
            <a:xfrm>
              <a:off x="2247840" y="6177819"/>
              <a:ext cx="4672429" cy="350276"/>
              <a:chOff x="1502246" y="6473242"/>
              <a:chExt cx="4672429" cy="350276"/>
            </a:xfrm>
          </p:grpSpPr>
          <p:sp>
            <p:nvSpPr>
              <p:cNvPr id="25606" name="Text Box 7"/>
              <p:cNvSpPr txBox="1">
                <a:spLocks noChangeAspect="1" noChangeArrowheads="1"/>
              </p:cNvSpPr>
              <p:nvPr/>
            </p:nvSpPr>
            <p:spPr bwMode="auto">
              <a:xfrm>
                <a:off x="1502246" y="6474244"/>
                <a:ext cx="407988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H</a:t>
                </a:r>
                <a:r>
                  <a:rPr lang="en-US" altLang="en-US" baseline="-25000" dirty="0"/>
                  <a:t>1</a:t>
                </a:r>
                <a:endParaRPr lang="en-US" altLang="en-US" dirty="0"/>
              </a:p>
            </p:txBody>
          </p:sp>
          <p:sp>
            <p:nvSpPr>
              <p:cNvPr id="25607" name="Text Box 8"/>
              <p:cNvSpPr txBox="1">
                <a:spLocks noChangeAspect="1" noChangeArrowheads="1"/>
              </p:cNvSpPr>
              <p:nvPr/>
            </p:nvSpPr>
            <p:spPr bwMode="auto">
              <a:xfrm>
                <a:off x="1963078" y="6473242"/>
                <a:ext cx="857928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dirty="0" err="1"/>
                  <a:t>Lck</a:t>
                </a:r>
                <a:r>
                  <a:rPr lang="en-US" altLang="en-US" dirty="0"/>
                  <a:t>(m)</a:t>
                </a:r>
              </a:p>
            </p:txBody>
          </p:sp>
          <p:sp>
            <p:nvSpPr>
              <p:cNvPr id="25608" name="Text Box 9"/>
              <p:cNvSpPr txBox="1">
                <a:spLocks noChangeAspect="1" noChangeArrowheads="1"/>
              </p:cNvSpPr>
              <p:nvPr/>
            </p:nvSpPr>
            <p:spPr bwMode="auto">
              <a:xfrm>
                <a:off x="2910719" y="6473242"/>
                <a:ext cx="385041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L</a:t>
                </a:r>
                <a:r>
                  <a:rPr lang="en-US" altLang="en-US" baseline="-25000" dirty="0"/>
                  <a:t>1</a:t>
                </a:r>
                <a:endParaRPr lang="en-US" altLang="en-US" dirty="0"/>
              </a:p>
            </p:txBody>
          </p:sp>
          <p:sp>
            <p:nvSpPr>
              <p:cNvPr id="25609" name="Text Box 10"/>
              <p:cNvSpPr txBox="1">
                <a:spLocks noChangeAspect="1" noChangeArrowheads="1"/>
              </p:cNvSpPr>
              <p:nvPr/>
            </p:nvSpPr>
            <p:spPr bwMode="auto">
              <a:xfrm>
                <a:off x="3611493" y="6473242"/>
                <a:ext cx="407484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U</a:t>
                </a:r>
                <a:r>
                  <a:rPr lang="en-US" altLang="en-US" baseline="-25000" dirty="0"/>
                  <a:t>1</a:t>
                </a:r>
                <a:endParaRPr lang="en-US" altLang="en-US" dirty="0"/>
              </a:p>
            </p:txBody>
          </p:sp>
          <p:sp>
            <p:nvSpPr>
              <p:cNvPr id="25610" name="Text Box 11"/>
              <p:cNvSpPr txBox="1">
                <a:spLocks noChangeAspect="1" noChangeArrowheads="1"/>
              </p:cNvSpPr>
              <p:nvPr/>
            </p:nvSpPr>
            <p:spPr bwMode="auto">
              <a:xfrm>
                <a:off x="4337034" y="6473242"/>
                <a:ext cx="396262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S</a:t>
                </a:r>
                <a:r>
                  <a:rPr lang="en-US" altLang="en-US" baseline="-25000" dirty="0"/>
                  <a:t>1</a:t>
                </a:r>
                <a:endParaRPr lang="en-US" altLang="en-US" dirty="0"/>
              </a:p>
            </p:txBody>
          </p:sp>
          <p:sp>
            <p:nvSpPr>
              <p:cNvPr id="109" name="Text Box 10">
                <a:extLst>
                  <a:ext uri="{FF2B5EF4-FFF2-40B4-BE49-F238E27FC236}">
                    <a16:creationId xmlns:a16="http://schemas.microsoft.com/office/drawing/2014/main" id="{41CA4FA8-3C6E-4C4F-8B40-DB202F50189B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4730310" y="6484964"/>
                <a:ext cx="1063112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dirty="0" err="1"/>
                  <a:t>Unlck</a:t>
                </a:r>
                <a:r>
                  <a:rPr lang="en-US" altLang="en-US" dirty="0"/>
                  <a:t>(m)</a:t>
                </a:r>
              </a:p>
            </p:txBody>
          </p:sp>
          <p:sp>
            <p:nvSpPr>
              <p:cNvPr id="110" name="Text Box 11">
                <a:extLst>
                  <a:ext uri="{FF2B5EF4-FFF2-40B4-BE49-F238E27FC236}">
                    <a16:creationId xmlns:a16="http://schemas.microsoft.com/office/drawing/2014/main" id="{D90E8367-3448-444D-95F5-0FB136684B26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5788913" y="6485966"/>
                <a:ext cx="385762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T</a:t>
                </a:r>
                <a:r>
                  <a:rPr lang="en-US" altLang="en-US" baseline="-25000" dirty="0"/>
                  <a:t>1</a:t>
                </a:r>
                <a:endParaRPr lang="en-US" altLang="en-US" dirty="0"/>
              </a:p>
            </p:txBody>
          </p: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77A621B-947E-465C-9F26-8DEE78DDB55D}"/>
              </a:ext>
            </a:extLst>
          </p:cNvPr>
          <p:cNvGrpSpPr/>
          <p:nvPr/>
        </p:nvGrpSpPr>
        <p:grpSpPr>
          <a:xfrm>
            <a:off x="1038845" y="833941"/>
            <a:ext cx="1491070" cy="5309621"/>
            <a:chOff x="293251" y="1129364"/>
            <a:chExt cx="1491070" cy="5309621"/>
          </a:xfrm>
        </p:grpSpPr>
        <p:sp>
          <p:nvSpPr>
            <p:cNvPr id="25605" name="Line 6"/>
            <p:cNvSpPr>
              <a:spLocks noChangeAspect="1" noChangeShapeType="1"/>
            </p:cNvSpPr>
            <p:nvPr/>
          </p:nvSpPr>
          <p:spPr bwMode="auto">
            <a:xfrm flipH="1" flipV="1">
              <a:off x="1300133" y="1491175"/>
              <a:ext cx="0" cy="49478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25642" name="Text Box 43"/>
            <p:cNvSpPr txBox="1">
              <a:spLocks noChangeAspect="1" noChangeArrowheads="1"/>
            </p:cNvSpPr>
            <p:nvPr/>
          </p:nvSpPr>
          <p:spPr bwMode="auto">
            <a:xfrm>
              <a:off x="752446" y="1129364"/>
              <a:ext cx="103187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dirty="0"/>
                <a:t>Thread 2</a:t>
              </a: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3DD2E83-B10C-44E5-9F75-7A88447F3E8A}"/>
                </a:ext>
              </a:extLst>
            </p:cNvPr>
            <p:cNvGrpSpPr/>
            <p:nvPr/>
          </p:nvGrpSpPr>
          <p:grpSpPr>
            <a:xfrm>
              <a:off x="293251" y="1603723"/>
              <a:ext cx="1063295" cy="4632229"/>
              <a:chOff x="293251" y="1603723"/>
              <a:chExt cx="1063295" cy="4632229"/>
            </a:xfrm>
          </p:grpSpPr>
          <p:sp>
            <p:nvSpPr>
              <p:cNvPr id="25611" name="Text Box 12"/>
              <p:cNvSpPr txBox="1">
                <a:spLocks noChangeAspect="1" noChangeArrowheads="1"/>
              </p:cNvSpPr>
              <p:nvPr/>
            </p:nvSpPr>
            <p:spPr bwMode="auto">
              <a:xfrm>
                <a:off x="848794" y="5899402"/>
                <a:ext cx="407987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en-US" dirty="0"/>
                  <a:t>H</a:t>
                </a:r>
                <a:r>
                  <a:rPr lang="en-US" altLang="en-US" baseline="-25000" dirty="0"/>
                  <a:t>2</a:t>
                </a:r>
                <a:endParaRPr lang="en-US" altLang="en-US" dirty="0"/>
              </a:p>
            </p:txBody>
          </p:sp>
          <p:sp>
            <p:nvSpPr>
              <p:cNvPr id="25612" name="Text Box 13"/>
              <p:cNvSpPr txBox="1">
                <a:spLocks noChangeAspect="1" noChangeArrowheads="1"/>
              </p:cNvSpPr>
              <p:nvPr/>
            </p:nvSpPr>
            <p:spPr bwMode="auto">
              <a:xfrm>
                <a:off x="498618" y="5203075"/>
                <a:ext cx="857928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en-US" dirty="0" err="1"/>
                  <a:t>Lck</a:t>
                </a:r>
                <a:r>
                  <a:rPr lang="en-US" altLang="en-US" dirty="0"/>
                  <a:t>(m)</a:t>
                </a:r>
              </a:p>
            </p:txBody>
          </p:sp>
          <p:sp>
            <p:nvSpPr>
              <p:cNvPr id="25613" name="Text Box 14"/>
              <p:cNvSpPr txBox="1">
                <a:spLocks noChangeAspect="1" noChangeArrowheads="1"/>
              </p:cNvSpPr>
              <p:nvPr/>
            </p:nvSpPr>
            <p:spPr bwMode="auto">
              <a:xfrm>
                <a:off x="860267" y="4482350"/>
                <a:ext cx="385041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en-US" dirty="0"/>
                  <a:t>L</a:t>
                </a:r>
                <a:r>
                  <a:rPr lang="en-US" altLang="en-US" baseline="-25000" dirty="0"/>
                  <a:t>2</a:t>
                </a:r>
                <a:endParaRPr lang="en-US" altLang="en-US" dirty="0"/>
              </a:p>
            </p:txBody>
          </p:sp>
          <p:sp>
            <p:nvSpPr>
              <p:cNvPr id="25614" name="Text Box 15"/>
              <p:cNvSpPr txBox="1">
                <a:spLocks noChangeAspect="1" noChangeArrowheads="1"/>
              </p:cNvSpPr>
              <p:nvPr/>
            </p:nvSpPr>
            <p:spPr bwMode="auto">
              <a:xfrm>
                <a:off x="854602" y="3801313"/>
                <a:ext cx="407484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en-US" dirty="0"/>
                  <a:t>U</a:t>
                </a:r>
                <a:r>
                  <a:rPr lang="en-US" altLang="en-US" baseline="-25000" dirty="0"/>
                  <a:t>2</a:t>
                </a:r>
                <a:endParaRPr lang="en-US" altLang="en-US" dirty="0"/>
              </a:p>
            </p:txBody>
          </p:sp>
          <p:sp>
            <p:nvSpPr>
              <p:cNvPr id="25615" name="Text Box 16"/>
              <p:cNvSpPr txBox="1">
                <a:spLocks noChangeAspect="1" noChangeArrowheads="1"/>
              </p:cNvSpPr>
              <p:nvPr/>
            </p:nvSpPr>
            <p:spPr bwMode="auto">
              <a:xfrm>
                <a:off x="865768" y="3082175"/>
                <a:ext cx="396262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en-US" dirty="0"/>
                  <a:t>S</a:t>
                </a:r>
                <a:r>
                  <a:rPr lang="en-US" altLang="en-US" baseline="-25000" dirty="0"/>
                  <a:t>2</a:t>
                </a:r>
                <a:endParaRPr lang="en-US" altLang="en-US" dirty="0"/>
              </a:p>
            </p:txBody>
          </p:sp>
          <p:sp>
            <p:nvSpPr>
              <p:cNvPr id="111" name="Text Box 15">
                <a:extLst>
                  <a:ext uri="{FF2B5EF4-FFF2-40B4-BE49-F238E27FC236}">
                    <a16:creationId xmlns:a16="http://schemas.microsoft.com/office/drawing/2014/main" id="{70328666-4E66-4D57-AE81-CE72F978366E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293251" y="2321859"/>
                <a:ext cx="1063113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en-US" dirty="0" err="1"/>
                  <a:t>Unlck</a:t>
                </a:r>
                <a:r>
                  <a:rPr lang="en-US" altLang="en-US" dirty="0"/>
                  <a:t>(m)</a:t>
                </a:r>
              </a:p>
            </p:txBody>
          </p:sp>
          <p:sp>
            <p:nvSpPr>
              <p:cNvPr id="112" name="Text Box 16">
                <a:extLst>
                  <a:ext uri="{FF2B5EF4-FFF2-40B4-BE49-F238E27FC236}">
                    <a16:creationId xmlns:a16="http://schemas.microsoft.com/office/drawing/2014/main" id="{A123EBFC-104E-4241-B41F-CB10C53322B2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882741" y="1603723"/>
                <a:ext cx="385762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en-US" dirty="0"/>
                  <a:t>T</a:t>
                </a:r>
                <a:r>
                  <a:rPr lang="en-US" altLang="en-US" baseline="-25000" dirty="0"/>
                  <a:t>2</a:t>
                </a:r>
                <a:endParaRPr lang="en-US" altLang="en-US" dirty="0"/>
              </a:p>
            </p:txBody>
          </p:sp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9A2F92A-3B24-4CC3-B437-C35D3F815D5B}"/>
              </a:ext>
            </a:extLst>
          </p:cNvPr>
          <p:cNvGrpSpPr/>
          <p:nvPr/>
        </p:nvGrpSpPr>
        <p:grpSpPr>
          <a:xfrm>
            <a:off x="2062132" y="1006768"/>
            <a:ext cx="5204866" cy="278166"/>
            <a:chOff x="5227364" y="415928"/>
            <a:chExt cx="5204866" cy="278166"/>
          </a:xfrm>
        </p:grpSpPr>
        <p:sp>
          <p:nvSpPr>
            <p:cNvPr id="70" name="Text Box 150">
              <a:extLst>
                <a:ext uri="{FF2B5EF4-FFF2-40B4-BE49-F238E27FC236}">
                  <a16:creationId xmlns:a16="http://schemas.microsoft.com/office/drawing/2014/main" id="{72C2F7CA-B18B-4C08-957B-0EA7DFFFB33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27364" y="418276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71" name="Text Box 150">
              <a:extLst>
                <a:ext uri="{FF2B5EF4-FFF2-40B4-BE49-F238E27FC236}">
                  <a16:creationId xmlns:a16="http://schemas.microsoft.com/office/drawing/2014/main" id="{AABA9C08-0587-4389-9DF0-94C96727812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41234" y="418276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72" name="Text Box 150">
              <a:extLst>
                <a:ext uri="{FF2B5EF4-FFF2-40B4-BE49-F238E27FC236}">
                  <a16:creationId xmlns:a16="http://schemas.microsoft.com/office/drawing/2014/main" id="{1B94D463-89A5-409C-B9E5-EC39D9799A9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5693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73" name="Text Box 150">
              <a:extLst>
                <a:ext uri="{FF2B5EF4-FFF2-40B4-BE49-F238E27FC236}">
                  <a16:creationId xmlns:a16="http://schemas.microsoft.com/office/drawing/2014/main" id="{91124211-BF11-4310-A902-9D39874B322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37080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74" name="Text Box 150">
              <a:extLst>
                <a:ext uri="{FF2B5EF4-FFF2-40B4-BE49-F238E27FC236}">
                  <a16:creationId xmlns:a16="http://schemas.microsoft.com/office/drawing/2014/main" id="{C2B7BB88-93FB-4E69-A3C3-73ECF8CCE05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08467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75" name="Text Box 150">
              <a:extLst>
                <a:ext uri="{FF2B5EF4-FFF2-40B4-BE49-F238E27FC236}">
                  <a16:creationId xmlns:a16="http://schemas.microsoft.com/office/drawing/2014/main" id="{A0991299-6CB7-42CF-98D6-A5858BD2774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79854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17" name="Text Box 150">
              <a:extLst>
                <a:ext uri="{FF2B5EF4-FFF2-40B4-BE49-F238E27FC236}">
                  <a16:creationId xmlns:a16="http://schemas.microsoft.com/office/drawing/2014/main" id="{59381D4E-921B-420F-8E2C-552DFE3D4E0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445070" y="415928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18" name="Text Box 150">
              <a:extLst>
                <a:ext uri="{FF2B5EF4-FFF2-40B4-BE49-F238E27FC236}">
                  <a16:creationId xmlns:a16="http://schemas.microsoft.com/office/drawing/2014/main" id="{4C543F4A-3C72-46F5-8331-6D9A17457A5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158940" y="415928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1A06C6D3-A218-44DA-9C41-68DA4B4A3F24}"/>
              </a:ext>
            </a:extLst>
          </p:cNvPr>
          <p:cNvGrpSpPr/>
          <p:nvPr/>
        </p:nvGrpSpPr>
        <p:grpSpPr>
          <a:xfrm>
            <a:off x="2073855" y="1721880"/>
            <a:ext cx="5204866" cy="278166"/>
            <a:chOff x="5227364" y="415928"/>
            <a:chExt cx="5204866" cy="278166"/>
          </a:xfrm>
        </p:grpSpPr>
        <p:sp>
          <p:nvSpPr>
            <p:cNvPr id="121" name="Text Box 150">
              <a:extLst>
                <a:ext uri="{FF2B5EF4-FFF2-40B4-BE49-F238E27FC236}">
                  <a16:creationId xmlns:a16="http://schemas.microsoft.com/office/drawing/2014/main" id="{950D3C61-4F84-4925-AE40-9D81D6F966D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27364" y="418276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22" name="Text Box 150">
              <a:extLst>
                <a:ext uri="{FF2B5EF4-FFF2-40B4-BE49-F238E27FC236}">
                  <a16:creationId xmlns:a16="http://schemas.microsoft.com/office/drawing/2014/main" id="{822F273C-44F0-40A3-AFD4-FCC4799BC6E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41234" y="418276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23" name="Text Box 150">
              <a:extLst>
                <a:ext uri="{FF2B5EF4-FFF2-40B4-BE49-F238E27FC236}">
                  <a16:creationId xmlns:a16="http://schemas.microsoft.com/office/drawing/2014/main" id="{BCF752B5-9B28-4BB1-9640-81DA75C02C5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5693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24" name="Text Box 150">
              <a:extLst>
                <a:ext uri="{FF2B5EF4-FFF2-40B4-BE49-F238E27FC236}">
                  <a16:creationId xmlns:a16="http://schemas.microsoft.com/office/drawing/2014/main" id="{0B43A03C-13A2-4A00-9B38-9B6D03E51AC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37080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25" name="Text Box 150">
              <a:extLst>
                <a:ext uri="{FF2B5EF4-FFF2-40B4-BE49-F238E27FC236}">
                  <a16:creationId xmlns:a16="http://schemas.microsoft.com/office/drawing/2014/main" id="{1E2B21D4-D033-4083-BC6E-0080B233C497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08467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26" name="Text Box 150">
              <a:extLst>
                <a:ext uri="{FF2B5EF4-FFF2-40B4-BE49-F238E27FC236}">
                  <a16:creationId xmlns:a16="http://schemas.microsoft.com/office/drawing/2014/main" id="{58666197-7316-400A-979F-900A6E584681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79854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27" name="Text Box 150">
              <a:extLst>
                <a:ext uri="{FF2B5EF4-FFF2-40B4-BE49-F238E27FC236}">
                  <a16:creationId xmlns:a16="http://schemas.microsoft.com/office/drawing/2014/main" id="{611F7E15-F022-48D2-B280-CBC396B43A5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445070" y="415928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28" name="Text Box 150">
              <a:extLst>
                <a:ext uri="{FF2B5EF4-FFF2-40B4-BE49-F238E27FC236}">
                  <a16:creationId xmlns:a16="http://schemas.microsoft.com/office/drawing/2014/main" id="{A2477A37-219B-4CAA-A33C-6967A3B623A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158940" y="415928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F461B919-00EA-4FC2-BCC5-FF9A2E5593E0}"/>
              </a:ext>
            </a:extLst>
          </p:cNvPr>
          <p:cNvGrpSpPr/>
          <p:nvPr/>
        </p:nvGrpSpPr>
        <p:grpSpPr>
          <a:xfrm>
            <a:off x="2087410" y="2435811"/>
            <a:ext cx="5201202" cy="279347"/>
            <a:chOff x="5229196" y="414747"/>
            <a:chExt cx="5201202" cy="279347"/>
          </a:xfrm>
        </p:grpSpPr>
        <p:sp>
          <p:nvSpPr>
            <p:cNvPr id="130" name="Text Box 150">
              <a:extLst>
                <a:ext uri="{FF2B5EF4-FFF2-40B4-BE49-F238E27FC236}">
                  <a16:creationId xmlns:a16="http://schemas.microsoft.com/office/drawing/2014/main" id="{C4C5A11B-13B9-47DA-83DD-3E701929F0A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2919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31" name="Text Box 150">
              <a:extLst>
                <a:ext uri="{FF2B5EF4-FFF2-40B4-BE49-F238E27FC236}">
                  <a16:creationId xmlns:a16="http://schemas.microsoft.com/office/drawing/2014/main" id="{1E285038-5344-407A-9903-B0C2B294270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4306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32" name="Text Box 150">
              <a:extLst>
                <a:ext uri="{FF2B5EF4-FFF2-40B4-BE49-F238E27FC236}">
                  <a16:creationId xmlns:a16="http://schemas.microsoft.com/office/drawing/2014/main" id="{512A3E1B-6DAD-4041-AF18-5AD6C879C4C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3128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33" name="Text Box 150">
              <a:extLst>
                <a:ext uri="{FF2B5EF4-FFF2-40B4-BE49-F238E27FC236}">
                  <a16:creationId xmlns:a16="http://schemas.microsoft.com/office/drawing/2014/main" id="{51200298-2E43-4732-BA26-3C6F59D6ABD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34515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34" name="Text Box 150">
              <a:extLst>
                <a:ext uri="{FF2B5EF4-FFF2-40B4-BE49-F238E27FC236}">
                  <a16:creationId xmlns:a16="http://schemas.microsoft.com/office/drawing/2014/main" id="{715E75CB-0CF3-440C-B5BE-A0931205DD5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05902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35" name="Text Box 150">
              <a:extLst>
                <a:ext uri="{FF2B5EF4-FFF2-40B4-BE49-F238E27FC236}">
                  <a16:creationId xmlns:a16="http://schemas.microsoft.com/office/drawing/2014/main" id="{B4F3C033-7D1F-4276-9939-2C253CB0C11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77289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36" name="Text Box 150">
              <a:extLst>
                <a:ext uri="{FF2B5EF4-FFF2-40B4-BE49-F238E27FC236}">
                  <a16:creationId xmlns:a16="http://schemas.microsoft.com/office/drawing/2014/main" id="{B6BD2C61-FBDF-42FD-AE3D-FEF545003DE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446902" y="414747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37" name="Text Box 150">
              <a:extLst>
                <a:ext uri="{FF2B5EF4-FFF2-40B4-BE49-F238E27FC236}">
                  <a16:creationId xmlns:a16="http://schemas.microsoft.com/office/drawing/2014/main" id="{B13A12AE-0E2A-4444-9A60-678BE262AB6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160772" y="414747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1931EF0C-16C4-4C91-944F-80B4E9B3CAC0}"/>
              </a:ext>
            </a:extLst>
          </p:cNvPr>
          <p:cNvGrpSpPr/>
          <p:nvPr/>
        </p:nvGrpSpPr>
        <p:grpSpPr>
          <a:xfrm>
            <a:off x="2099133" y="3150923"/>
            <a:ext cx="5201202" cy="279347"/>
            <a:chOff x="5229196" y="414747"/>
            <a:chExt cx="5201202" cy="279347"/>
          </a:xfrm>
        </p:grpSpPr>
        <p:sp>
          <p:nvSpPr>
            <p:cNvPr id="139" name="Text Box 150">
              <a:extLst>
                <a:ext uri="{FF2B5EF4-FFF2-40B4-BE49-F238E27FC236}">
                  <a16:creationId xmlns:a16="http://schemas.microsoft.com/office/drawing/2014/main" id="{797A8EFD-4DB5-444E-815C-A914C72D765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2919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40" name="Text Box 150">
              <a:extLst>
                <a:ext uri="{FF2B5EF4-FFF2-40B4-BE49-F238E27FC236}">
                  <a16:creationId xmlns:a16="http://schemas.microsoft.com/office/drawing/2014/main" id="{5B1F9160-6B58-46E6-A9F5-9A41EF5981F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4306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41" name="Text Box 150">
              <a:extLst>
                <a:ext uri="{FF2B5EF4-FFF2-40B4-BE49-F238E27FC236}">
                  <a16:creationId xmlns:a16="http://schemas.microsoft.com/office/drawing/2014/main" id="{21850B86-21A3-4E1D-948F-9384ADD551F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3128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42" name="Text Box 150">
              <a:extLst>
                <a:ext uri="{FF2B5EF4-FFF2-40B4-BE49-F238E27FC236}">
                  <a16:creationId xmlns:a16="http://schemas.microsoft.com/office/drawing/2014/main" id="{3D2C7BE2-9FCE-4486-B3B3-1CF19970FA7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34515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43" name="Text Box 150">
              <a:extLst>
                <a:ext uri="{FF2B5EF4-FFF2-40B4-BE49-F238E27FC236}">
                  <a16:creationId xmlns:a16="http://schemas.microsoft.com/office/drawing/2014/main" id="{29EF9523-7C02-4AFD-82E4-3C2DEAFC083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05902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44" name="Text Box 150">
              <a:extLst>
                <a:ext uri="{FF2B5EF4-FFF2-40B4-BE49-F238E27FC236}">
                  <a16:creationId xmlns:a16="http://schemas.microsoft.com/office/drawing/2014/main" id="{F9C3F3D0-A36D-47C9-A8BF-73D2BAE74E3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77289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45" name="Text Box 150">
              <a:extLst>
                <a:ext uri="{FF2B5EF4-FFF2-40B4-BE49-F238E27FC236}">
                  <a16:creationId xmlns:a16="http://schemas.microsoft.com/office/drawing/2014/main" id="{CB09D356-DCEA-4C67-ACA7-37A50DD5D40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446902" y="414747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46" name="Text Box 150">
              <a:extLst>
                <a:ext uri="{FF2B5EF4-FFF2-40B4-BE49-F238E27FC236}">
                  <a16:creationId xmlns:a16="http://schemas.microsoft.com/office/drawing/2014/main" id="{C2D8E1E0-1C0E-484A-8204-4166ADAD665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160772" y="414747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</p:grp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0A3824EC-3621-42B3-9C14-FF2F47242D89}"/>
              </a:ext>
            </a:extLst>
          </p:cNvPr>
          <p:cNvGrpSpPr/>
          <p:nvPr/>
        </p:nvGrpSpPr>
        <p:grpSpPr>
          <a:xfrm>
            <a:off x="2110856" y="3866035"/>
            <a:ext cx="5201202" cy="279347"/>
            <a:chOff x="5229196" y="414747"/>
            <a:chExt cx="5201202" cy="279347"/>
          </a:xfrm>
        </p:grpSpPr>
        <p:sp>
          <p:nvSpPr>
            <p:cNvPr id="148" name="Text Box 150">
              <a:extLst>
                <a:ext uri="{FF2B5EF4-FFF2-40B4-BE49-F238E27FC236}">
                  <a16:creationId xmlns:a16="http://schemas.microsoft.com/office/drawing/2014/main" id="{28E96238-C7B4-4434-A917-8ADF320EA0F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2919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49" name="Text Box 150">
              <a:extLst>
                <a:ext uri="{FF2B5EF4-FFF2-40B4-BE49-F238E27FC236}">
                  <a16:creationId xmlns:a16="http://schemas.microsoft.com/office/drawing/2014/main" id="{9F63F57A-D80B-4BF8-9EE8-177401A74CE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4306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50" name="Text Box 150">
              <a:extLst>
                <a:ext uri="{FF2B5EF4-FFF2-40B4-BE49-F238E27FC236}">
                  <a16:creationId xmlns:a16="http://schemas.microsoft.com/office/drawing/2014/main" id="{01336EB5-F8A5-4BD8-9C22-32EE92AD9B4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3128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51" name="Text Box 150">
              <a:extLst>
                <a:ext uri="{FF2B5EF4-FFF2-40B4-BE49-F238E27FC236}">
                  <a16:creationId xmlns:a16="http://schemas.microsoft.com/office/drawing/2014/main" id="{94844F33-ED6A-435D-8685-06C747003A01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34515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52" name="Text Box 150">
              <a:extLst>
                <a:ext uri="{FF2B5EF4-FFF2-40B4-BE49-F238E27FC236}">
                  <a16:creationId xmlns:a16="http://schemas.microsoft.com/office/drawing/2014/main" id="{4881320E-CA2A-4AEC-8357-751E1BCBC94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05902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53" name="Text Box 150">
              <a:extLst>
                <a:ext uri="{FF2B5EF4-FFF2-40B4-BE49-F238E27FC236}">
                  <a16:creationId xmlns:a16="http://schemas.microsoft.com/office/drawing/2014/main" id="{C427C6B6-5754-4530-A914-404A9A08323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77289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54" name="Text Box 150">
              <a:extLst>
                <a:ext uri="{FF2B5EF4-FFF2-40B4-BE49-F238E27FC236}">
                  <a16:creationId xmlns:a16="http://schemas.microsoft.com/office/drawing/2014/main" id="{3CF91CB6-CABC-4391-9B21-9EF67113364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446902" y="414747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55" name="Text Box 150">
              <a:extLst>
                <a:ext uri="{FF2B5EF4-FFF2-40B4-BE49-F238E27FC236}">
                  <a16:creationId xmlns:a16="http://schemas.microsoft.com/office/drawing/2014/main" id="{E2021D98-BC40-4F55-B650-14F9AB7EF19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160772" y="414747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CD6245C6-02F0-4C90-84A3-AAF7B9A1B549}"/>
              </a:ext>
            </a:extLst>
          </p:cNvPr>
          <p:cNvGrpSpPr/>
          <p:nvPr/>
        </p:nvGrpSpPr>
        <p:grpSpPr>
          <a:xfrm>
            <a:off x="2122579" y="4581147"/>
            <a:ext cx="5201202" cy="279347"/>
            <a:chOff x="5229196" y="414747"/>
            <a:chExt cx="5201202" cy="279347"/>
          </a:xfrm>
        </p:grpSpPr>
        <p:sp>
          <p:nvSpPr>
            <p:cNvPr id="157" name="Text Box 150">
              <a:extLst>
                <a:ext uri="{FF2B5EF4-FFF2-40B4-BE49-F238E27FC236}">
                  <a16:creationId xmlns:a16="http://schemas.microsoft.com/office/drawing/2014/main" id="{B69E4C0F-EA04-4568-AAC1-A604167F3E6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2919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58" name="Text Box 150">
              <a:extLst>
                <a:ext uri="{FF2B5EF4-FFF2-40B4-BE49-F238E27FC236}">
                  <a16:creationId xmlns:a16="http://schemas.microsoft.com/office/drawing/2014/main" id="{F860CCDF-5185-4F49-9035-5409FA38B55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4306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59" name="Text Box 150">
              <a:extLst>
                <a:ext uri="{FF2B5EF4-FFF2-40B4-BE49-F238E27FC236}">
                  <a16:creationId xmlns:a16="http://schemas.microsoft.com/office/drawing/2014/main" id="{96EED326-B590-4B68-9B2B-EBAFB843EB6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3128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60" name="Text Box 150">
              <a:extLst>
                <a:ext uri="{FF2B5EF4-FFF2-40B4-BE49-F238E27FC236}">
                  <a16:creationId xmlns:a16="http://schemas.microsoft.com/office/drawing/2014/main" id="{25A9CE49-E20F-494D-BF5C-FDAB31C3EA4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34515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61" name="Text Box 150">
              <a:extLst>
                <a:ext uri="{FF2B5EF4-FFF2-40B4-BE49-F238E27FC236}">
                  <a16:creationId xmlns:a16="http://schemas.microsoft.com/office/drawing/2014/main" id="{0B16F17A-DA89-4564-934E-1CF2E063363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05902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62" name="Text Box 150">
              <a:extLst>
                <a:ext uri="{FF2B5EF4-FFF2-40B4-BE49-F238E27FC236}">
                  <a16:creationId xmlns:a16="http://schemas.microsoft.com/office/drawing/2014/main" id="{C3E17BA8-4A6A-4FA6-82A3-48CEE026F1C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77289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63" name="Text Box 150">
              <a:extLst>
                <a:ext uri="{FF2B5EF4-FFF2-40B4-BE49-F238E27FC236}">
                  <a16:creationId xmlns:a16="http://schemas.microsoft.com/office/drawing/2014/main" id="{38EA63C2-B65C-4ADB-B260-6230E76D7A9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446902" y="414747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64" name="Text Box 150">
              <a:extLst>
                <a:ext uri="{FF2B5EF4-FFF2-40B4-BE49-F238E27FC236}">
                  <a16:creationId xmlns:a16="http://schemas.microsoft.com/office/drawing/2014/main" id="{06D91905-8943-4B65-8055-DB1EEA65BDF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160772" y="414747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3F013C36-311E-4D6C-9E4A-D484DECB9B59}"/>
              </a:ext>
            </a:extLst>
          </p:cNvPr>
          <p:cNvGrpSpPr/>
          <p:nvPr/>
        </p:nvGrpSpPr>
        <p:grpSpPr>
          <a:xfrm>
            <a:off x="2132470" y="5198964"/>
            <a:ext cx="5204866" cy="278166"/>
            <a:chOff x="5227364" y="415928"/>
            <a:chExt cx="5204866" cy="278166"/>
          </a:xfrm>
        </p:grpSpPr>
        <p:sp>
          <p:nvSpPr>
            <p:cNvPr id="166" name="Text Box 150">
              <a:extLst>
                <a:ext uri="{FF2B5EF4-FFF2-40B4-BE49-F238E27FC236}">
                  <a16:creationId xmlns:a16="http://schemas.microsoft.com/office/drawing/2014/main" id="{737508E2-3CC5-4EE4-B992-7004CF23375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27364" y="418276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67" name="Text Box 150">
              <a:extLst>
                <a:ext uri="{FF2B5EF4-FFF2-40B4-BE49-F238E27FC236}">
                  <a16:creationId xmlns:a16="http://schemas.microsoft.com/office/drawing/2014/main" id="{43B1678A-F5D3-4BF4-A3B6-0849356BABB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41234" y="418276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68" name="Text Box 150">
              <a:extLst>
                <a:ext uri="{FF2B5EF4-FFF2-40B4-BE49-F238E27FC236}">
                  <a16:creationId xmlns:a16="http://schemas.microsoft.com/office/drawing/2014/main" id="{800076D2-1332-4058-BADF-B239524E960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5693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69" name="Text Box 150">
              <a:extLst>
                <a:ext uri="{FF2B5EF4-FFF2-40B4-BE49-F238E27FC236}">
                  <a16:creationId xmlns:a16="http://schemas.microsoft.com/office/drawing/2014/main" id="{3EF71D35-C4AC-4A0E-954A-8B24518C7D4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37080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70" name="Text Box 150">
              <a:extLst>
                <a:ext uri="{FF2B5EF4-FFF2-40B4-BE49-F238E27FC236}">
                  <a16:creationId xmlns:a16="http://schemas.microsoft.com/office/drawing/2014/main" id="{BEBB5DB1-3E74-4F31-8DDA-1F16CAE37F0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08467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71" name="Text Box 150">
              <a:extLst>
                <a:ext uri="{FF2B5EF4-FFF2-40B4-BE49-F238E27FC236}">
                  <a16:creationId xmlns:a16="http://schemas.microsoft.com/office/drawing/2014/main" id="{47546355-7BD0-46D8-9542-4E6E6490F1C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79854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72" name="Text Box 150">
              <a:extLst>
                <a:ext uri="{FF2B5EF4-FFF2-40B4-BE49-F238E27FC236}">
                  <a16:creationId xmlns:a16="http://schemas.microsoft.com/office/drawing/2014/main" id="{82965207-40D0-4A76-A311-EE46B2F9C20C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445070" y="415928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73" name="Text Box 150">
              <a:extLst>
                <a:ext uri="{FF2B5EF4-FFF2-40B4-BE49-F238E27FC236}">
                  <a16:creationId xmlns:a16="http://schemas.microsoft.com/office/drawing/2014/main" id="{A71D6C49-4B7C-4A02-A9C7-D01E8337E93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158940" y="415928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</p:grp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F3AE1174-9E3E-4E2C-B042-722C78DA0546}"/>
              </a:ext>
            </a:extLst>
          </p:cNvPr>
          <p:cNvGrpSpPr/>
          <p:nvPr/>
        </p:nvGrpSpPr>
        <p:grpSpPr>
          <a:xfrm>
            <a:off x="2144193" y="5871872"/>
            <a:ext cx="5204866" cy="278166"/>
            <a:chOff x="5227364" y="415928"/>
            <a:chExt cx="5204866" cy="278166"/>
          </a:xfrm>
        </p:grpSpPr>
        <p:sp>
          <p:nvSpPr>
            <p:cNvPr id="175" name="Text Box 150">
              <a:extLst>
                <a:ext uri="{FF2B5EF4-FFF2-40B4-BE49-F238E27FC236}">
                  <a16:creationId xmlns:a16="http://schemas.microsoft.com/office/drawing/2014/main" id="{11554975-6D47-41A4-9492-1A17F645519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27364" y="418276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76" name="Text Box 150">
              <a:extLst>
                <a:ext uri="{FF2B5EF4-FFF2-40B4-BE49-F238E27FC236}">
                  <a16:creationId xmlns:a16="http://schemas.microsoft.com/office/drawing/2014/main" id="{DA7863F9-E61E-4019-9313-5EF66234B487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41234" y="418276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77" name="Text Box 150">
              <a:extLst>
                <a:ext uri="{FF2B5EF4-FFF2-40B4-BE49-F238E27FC236}">
                  <a16:creationId xmlns:a16="http://schemas.microsoft.com/office/drawing/2014/main" id="{91F71574-70AF-475F-BA5A-B77C5C55B61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5693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78" name="Text Box 150">
              <a:extLst>
                <a:ext uri="{FF2B5EF4-FFF2-40B4-BE49-F238E27FC236}">
                  <a16:creationId xmlns:a16="http://schemas.microsoft.com/office/drawing/2014/main" id="{9B19DB0B-2F8C-48E8-9989-2E0F4BE039F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37080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79" name="Text Box 150">
              <a:extLst>
                <a:ext uri="{FF2B5EF4-FFF2-40B4-BE49-F238E27FC236}">
                  <a16:creationId xmlns:a16="http://schemas.microsoft.com/office/drawing/2014/main" id="{3CFCB9C0-FE78-4FCC-B397-889FB6D3389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08467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80" name="Text Box 150">
              <a:extLst>
                <a:ext uri="{FF2B5EF4-FFF2-40B4-BE49-F238E27FC236}">
                  <a16:creationId xmlns:a16="http://schemas.microsoft.com/office/drawing/2014/main" id="{06F38AB6-B026-4A08-B259-A7773F1374F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79854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81" name="Text Box 150">
              <a:extLst>
                <a:ext uri="{FF2B5EF4-FFF2-40B4-BE49-F238E27FC236}">
                  <a16:creationId xmlns:a16="http://schemas.microsoft.com/office/drawing/2014/main" id="{830E1F60-4FB9-4F35-B0E1-86AAA54FAF1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445070" y="415928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82" name="Text Box 150">
              <a:extLst>
                <a:ext uri="{FF2B5EF4-FFF2-40B4-BE49-F238E27FC236}">
                  <a16:creationId xmlns:a16="http://schemas.microsoft.com/office/drawing/2014/main" id="{3EB8C2FE-E365-4E6B-A823-A7749458E9D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158940" y="415928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</p:grpSp>
      <p:sp>
        <p:nvSpPr>
          <p:cNvPr id="184" name="Text Box 158">
            <a:extLst>
              <a:ext uri="{FF2B5EF4-FFF2-40B4-BE49-F238E27FC236}">
                <a16:creationId xmlns:a16="http://schemas.microsoft.com/office/drawing/2014/main" id="{F48C3085-FBDA-41CE-9BC9-B1D8BDBD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787" y="5441755"/>
            <a:ext cx="896938" cy="593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Initially</a:t>
            </a:r>
          </a:p>
          <a:p>
            <a:r>
              <a:rPr lang="en-US" altLang="en-US" dirty="0"/>
              <a:t>s = 1</a:t>
            </a:r>
          </a:p>
        </p:txBody>
      </p:sp>
    </p:spTree>
    <p:extLst>
      <p:ext uri="{BB962C8B-B14F-4D97-AF65-F5344CB8AC3E}">
        <p14:creationId xmlns:p14="http://schemas.microsoft.com/office/powerpoint/2010/main" val="13935838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022600" y="3733800"/>
            <a:ext cx="914400" cy="8382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deadlock</a:t>
            </a:r>
          </a:p>
          <a:p>
            <a:r>
              <a:rPr lang="en-US" altLang="en-US">
                <a:solidFill>
                  <a:srgbClr val="FF0000"/>
                </a:solidFill>
              </a:rPr>
              <a:t>region</a:t>
            </a:r>
          </a:p>
        </p:txBody>
      </p:sp>
      <p:sp>
        <p:nvSpPr>
          <p:cNvPr id="33795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Deadlock</a:t>
            </a:r>
          </a:p>
        </p:txBody>
      </p:sp>
      <p:sp>
        <p:nvSpPr>
          <p:cNvPr id="33796" name="Line 4"/>
          <p:cNvSpPr>
            <a:spLocks noChangeAspect="1" noChangeShapeType="1"/>
          </p:cNvSpPr>
          <p:nvPr/>
        </p:nvSpPr>
        <p:spPr bwMode="auto">
          <a:xfrm flipH="1" flipV="1">
            <a:off x="2309813" y="1654176"/>
            <a:ext cx="0" cy="38401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797" name="Line 5"/>
          <p:cNvSpPr>
            <a:spLocks noChangeAspect="1" noChangeShapeType="1"/>
          </p:cNvSpPr>
          <p:nvPr/>
        </p:nvSpPr>
        <p:spPr bwMode="auto">
          <a:xfrm flipV="1">
            <a:off x="2309813" y="5494338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798" name="Line 6"/>
          <p:cNvSpPr>
            <a:spLocks noChangeAspect="1" noChangeShapeType="1"/>
          </p:cNvSpPr>
          <p:nvPr/>
        </p:nvSpPr>
        <p:spPr bwMode="auto">
          <a:xfrm>
            <a:off x="3006725" y="5443539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799" name="Line 7"/>
          <p:cNvSpPr>
            <a:spLocks noChangeAspect="1" noChangeShapeType="1"/>
          </p:cNvSpPr>
          <p:nvPr/>
        </p:nvSpPr>
        <p:spPr bwMode="auto">
          <a:xfrm>
            <a:off x="4897438" y="5443538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800" name="Text Box 8"/>
          <p:cNvSpPr txBox="1">
            <a:spLocks noChangeAspect="1" noChangeArrowheads="1"/>
          </p:cNvSpPr>
          <p:nvPr/>
        </p:nvSpPr>
        <p:spPr bwMode="auto">
          <a:xfrm>
            <a:off x="2596813" y="5560011"/>
            <a:ext cx="85792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 err="1"/>
              <a:t>Lck</a:t>
            </a:r>
            <a:r>
              <a:rPr lang="en-US" altLang="en-US" dirty="0"/>
              <a:t>(m)</a:t>
            </a:r>
          </a:p>
        </p:txBody>
      </p:sp>
      <p:sp>
        <p:nvSpPr>
          <p:cNvPr id="33801" name="Text Box 9"/>
          <p:cNvSpPr txBox="1">
            <a:spLocks noChangeAspect="1" noChangeArrowheads="1"/>
          </p:cNvSpPr>
          <p:nvPr/>
        </p:nvSpPr>
        <p:spPr bwMode="auto">
          <a:xfrm>
            <a:off x="4361122" y="5560011"/>
            <a:ext cx="10631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 err="1"/>
              <a:t>Unlck</a:t>
            </a:r>
            <a:r>
              <a:rPr lang="en-US" altLang="en-US" dirty="0"/>
              <a:t>(m)</a:t>
            </a:r>
          </a:p>
        </p:txBody>
      </p:sp>
      <p:sp>
        <p:nvSpPr>
          <p:cNvPr id="33802" name="Line 10"/>
          <p:cNvSpPr>
            <a:spLocks noChangeAspect="1" noChangeShapeType="1"/>
          </p:cNvSpPr>
          <p:nvPr/>
        </p:nvSpPr>
        <p:spPr bwMode="auto">
          <a:xfrm rot="-5400000">
            <a:off x="2310607" y="4495007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803" name="Line 11"/>
          <p:cNvSpPr>
            <a:spLocks noChangeAspect="1" noChangeShapeType="1"/>
          </p:cNvSpPr>
          <p:nvPr/>
        </p:nvSpPr>
        <p:spPr bwMode="auto">
          <a:xfrm rot="-5400000">
            <a:off x="2310607" y="2790032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804" name="Text Box 12"/>
          <p:cNvSpPr txBox="1">
            <a:spLocks noChangeAspect="1" noChangeArrowheads="1"/>
          </p:cNvSpPr>
          <p:nvPr/>
        </p:nvSpPr>
        <p:spPr bwMode="auto">
          <a:xfrm>
            <a:off x="1242034" y="2650123"/>
            <a:ext cx="10054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dirty="0" err="1"/>
              <a:t>Unlck</a:t>
            </a:r>
            <a:r>
              <a:rPr lang="en-US" altLang="en-US" dirty="0"/>
              <a:t>(n)</a:t>
            </a:r>
          </a:p>
        </p:txBody>
      </p:sp>
      <p:sp>
        <p:nvSpPr>
          <p:cNvPr id="33805" name="Text Box 13"/>
          <p:cNvSpPr txBox="1">
            <a:spLocks noChangeAspect="1" noChangeArrowheads="1"/>
          </p:cNvSpPr>
          <p:nvPr/>
        </p:nvSpPr>
        <p:spPr bwMode="auto">
          <a:xfrm>
            <a:off x="6125556" y="5321369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Thread 1</a:t>
            </a:r>
          </a:p>
        </p:txBody>
      </p:sp>
      <p:sp>
        <p:nvSpPr>
          <p:cNvPr id="33806" name="Text Box 14"/>
          <p:cNvSpPr txBox="1">
            <a:spLocks noChangeAspect="1" noChangeArrowheads="1"/>
          </p:cNvSpPr>
          <p:nvPr/>
        </p:nvSpPr>
        <p:spPr bwMode="auto">
          <a:xfrm>
            <a:off x="1762126" y="1338263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2</a:t>
            </a: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3021014" y="2032000"/>
            <a:ext cx="1868487" cy="1701800"/>
          </a:xfrm>
          <a:prstGeom prst="rect">
            <a:avLst/>
          </a:prstGeom>
          <a:solidFill>
            <a:srgbClr val="C0C0C0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 sz="1800"/>
          </a:p>
        </p:txBody>
      </p:sp>
      <p:sp>
        <p:nvSpPr>
          <p:cNvPr id="33809" name="Text Box 17"/>
          <p:cNvSpPr txBox="1">
            <a:spLocks noChangeAspect="1" noChangeArrowheads="1"/>
          </p:cNvSpPr>
          <p:nvPr/>
        </p:nvSpPr>
        <p:spPr bwMode="auto">
          <a:xfrm>
            <a:off x="1469442" y="4351923"/>
            <a:ext cx="80022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dirty="0" err="1"/>
              <a:t>Lck</a:t>
            </a:r>
            <a:r>
              <a:rPr lang="en-US" altLang="en-US" dirty="0"/>
              <a:t>(n)</a:t>
            </a: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3935414" y="2870200"/>
            <a:ext cx="1868487" cy="1701800"/>
          </a:xfrm>
          <a:prstGeom prst="rect">
            <a:avLst/>
          </a:prstGeom>
          <a:solidFill>
            <a:srgbClr val="C0C0C0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 sz="1800"/>
          </a:p>
        </p:txBody>
      </p:sp>
      <p:sp>
        <p:nvSpPr>
          <p:cNvPr id="33811" name="Line 19"/>
          <p:cNvSpPr>
            <a:spLocks noChangeAspect="1" noChangeShapeType="1"/>
          </p:cNvSpPr>
          <p:nvPr/>
        </p:nvSpPr>
        <p:spPr bwMode="auto">
          <a:xfrm>
            <a:off x="3944938" y="5481638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812" name="Text Box 20"/>
          <p:cNvSpPr txBox="1">
            <a:spLocks noChangeAspect="1" noChangeArrowheads="1"/>
          </p:cNvSpPr>
          <p:nvPr/>
        </p:nvSpPr>
        <p:spPr bwMode="auto">
          <a:xfrm>
            <a:off x="3539273" y="5560011"/>
            <a:ext cx="80021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 err="1"/>
              <a:t>Lck</a:t>
            </a:r>
            <a:r>
              <a:rPr lang="en-US" altLang="en-US" dirty="0"/>
              <a:t>(n)</a:t>
            </a:r>
          </a:p>
        </p:txBody>
      </p:sp>
      <p:sp>
        <p:nvSpPr>
          <p:cNvPr id="33813" name="Line 21"/>
          <p:cNvSpPr>
            <a:spLocks noChangeAspect="1" noChangeShapeType="1"/>
          </p:cNvSpPr>
          <p:nvPr/>
        </p:nvSpPr>
        <p:spPr bwMode="auto">
          <a:xfrm>
            <a:off x="5811838" y="5507038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814" name="Text Box 22"/>
          <p:cNvSpPr txBox="1">
            <a:spLocks noChangeAspect="1" noChangeArrowheads="1"/>
          </p:cNvSpPr>
          <p:nvPr/>
        </p:nvSpPr>
        <p:spPr bwMode="auto">
          <a:xfrm>
            <a:off x="5303582" y="5560011"/>
            <a:ext cx="10054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 err="1"/>
              <a:t>Unlck</a:t>
            </a:r>
            <a:r>
              <a:rPr lang="en-US" altLang="en-US" dirty="0"/>
              <a:t>(n)</a:t>
            </a:r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3268957" y="2117568"/>
            <a:ext cx="138371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forbidden</a:t>
            </a:r>
          </a:p>
          <a:p>
            <a:r>
              <a:rPr lang="en-US" altLang="en-US" dirty="0"/>
              <a:t>region for m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4186812" y="3895568"/>
            <a:ext cx="132600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forbidden</a:t>
            </a:r>
          </a:p>
          <a:p>
            <a:r>
              <a:rPr lang="en-US" altLang="en-US" dirty="0"/>
              <a:t>region for n</a:t>
            </a:r>
          </a:p>
        </p:txBody>
      </p:sp>
      <p:sp>
        <p:nvSpPr>
          <p:cNvPr id="33817" name="Line 25"/>
          <p:cNvSpPr>
            <a:spLocks noChangeAspect="1" noChangeShapeType="1"/>
          </p:cNvSpPr>
          <p:nvPr/>
        </p:nvSpPr>
        <p:spPr bwMode="auto">
          <a:xfrm rot="-5400000">
            <a:off x="2310607" y="3656807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818" name="Text Box 26"/>
          <p:cNvSpPr txBox="1">
            <a:spLocks noChangeAspect="1" noChangeArrowheads="1"/>
          </p:cNvSpPr>
          <p:nvPr/>
        </p:nvSpPr>
        <p:spPr bwMode="auto">
          <a:xfrm>
            <a:off x="1432836" y="3513723"/>
            <a:ext cx="85792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dirty="0" err="1"/>
              <a:t>Lck</a:t>
            </a:r>
            <a:r>
              <a:rPr lang="en-US" altLang="en-US" dirty="0"/>
              <a:t>(m)</a:t>
            </a:r>
          </a:p>
        </p:txBody>
      </p:sp>
      <p:sp>
        <p:nvSpPr>
          <p:cNvPr id="33819" name="Line 27"/>
          <p:cNvSpPr>
            <a:spLocks noChangeAspect="1" noChangeShapeType="1"/>
          </p:cNvSpPr>
          <p:nvPr/>
        </p:nvSpPr>
        <p:spPr bwMode="auto">
          <a:xfrm rot="-5400000">
            <a:off x="2310607" y="1939132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820" name="Text Box 28"/>
          <p:cNvSpPr txBox="1">
            <a:spLocks noChangeAspect="1" noChangeArrowheads="1"/>
          </p:cNvSpPr>
          <p:nvPr/>
        </p:nvSpPr>
        <p:spPr bwMode="auto">
          <a:xfrm>
            <a:off x="1205426" y="1799223"/>
            <a:ext cx="106311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dirty="0" err="1"/>
              <a:t>Unlck</a:t>
            </a:r>
            <a:r>
              <a:rPr lang="en-US" altLang="en-US" dirty="0"/>
              <a:t>(m)</a:t>
            </a:r>
          </a:p>
        </p:txBody>
      </p:sp>
      <p:sp>
        <p:nvSpPr>
          <p:cNvPr id="33821" name="Oval 29"/>
          <p:cNvSpPr>
            <a:spLocks noChangeArrowheads="1"/>
          </p:cNvSpPr>
          <p:nvPr/>
        </p:nvSpPr>
        <p:spPr bwMode="auto">
          <a:xfrm>
            <a:off x="3835400" y="3746500"/>
            <a:ext cx="88900" cy="88900"/>
          </a:xfrm>
          <a:prstGeom prst="ellipse">
            <a:avLst/>
          </a:prstGeom>
          <a:solidFill>
            <a:srgbClr val="FF0000"/>
          </a:solidFill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5419725" y="1797051"/>
            <a:ext cx="11747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deadlock</a:t>
            </a:r>
          </a:p>
          <a:p>
            <a:r>
              <a:rPr lang="en-US" altLang="en-US" sz="1800">
                <a:solidFill>
                  <a:srgbClr val="FF0000"/>
                </a:solidFill>
              </a:rPr>
              <a:t>state</a:t>
            </a:r>
          </a:p>
        </p:txBody>
      </p:sp>
      <p:sp>
        <p:nvSpPr>
          <p:cNvPr id="33823" name="Line 31"/>
          <p:cNvSpPr>
            <a:spLocks noChangeShapeType="1"/>
          </p:cNvSpPr>
          <p:nvPr/>
        </p:nvSpPr>
        <p:spPr bwMode="auto">
          <a:xfrm flipH="1">
            <a:off x="3975100" y="2286000"/>
            <a:ext cx="162560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7261225" y="1177926"/>
            <a:ext cx="4302458" cy="494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no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dirty="0"/>
              <a:t>Locking introduces potential for </a:t>
            </a:r>
            <a:r>
              <a:rPr lang="en-US" altLang="en-US" sz="1800" i="1" dirty="0">
                <a:solidFill>
                  <a:srgbClr val="FF0000"/>
                </a:solidFill>
              </a:rPr>
              <a:t>deadlock:</a:t>
            </a:r>
            <a:r>
              <a:rPr lang="en-US" altLang="en-US" sz="1800" i="1" dirty="0"/>
              <a:t> </a:t>
            </a:r>
            <a:r>
              <a:rPr lang="en-US" altLang="en-US" sz="1800" dirty="0"/>
              <a:t>waiting for a condition that will never be true.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Any trajectory that enters </a:t>
            </a:r>
            <a:r>
              <a:rPr lang="en-US" altLang="en-US" sz="1800" i="1" dirty="0">
                <a:solidFill>
                  <a:srgbClr val="FF0000"/>
                </a:solidFill>
              </a:rPr>
              <a:t>deadlock region</a:t>
            </a:r>
            <a:r>
              <a:rPr lang="en-US" altLang="en-US" sz="1800" i="1" dirty="0"/>
              <a:t> </a:t>
            </a:r>
            <a:r>
              <a:rPr lang="en-US" altLang="en-US" sz="1800" dirty="0"/>
              <a:t>will eventually reach </a:t>
            </a:r>
            <a:r>
              <a:rPr lang="en-US" altLang="en-US" sz="1800" i="1" dirty="0">
                <a:solidFill>
                  <a:srgbClr val="FF0000"/>
                </a:solidFill>
              </a:rPr>
              <a:t>deadlock state</a:t>
            </a:r>
            <a:r>
              <a:rPr lang="en-US" altLang="en-US" sz="1800" dirty="0"/>
              <a:t>, waiting for either </a:t>
            </a:r>
            <a:r>
              <a:rPr lang="en-US" altLang="en-US" sz="1800" dirty="0">
                <a:latin typeface="Courier New" pitchFamily="49" charset="0"/>
              </a:rPr>
              <a:t>m</a:t>
            </a:r>
            <a:r>
              <a:rPr lang="en-US" altLang="en-US" sz="1800" dirty="0"/>
              <a:t> or </a:t>
            </a:r>
            <a:r>
              <a:rPr lang="en-US" altLang="en-US" sz="1800" dirty="0">
                <a:latin typeface="Courier New" pitchFamily="49" charset="0"/>
              </a:rPr>
              <a:t>n</a:t>
            </a:r>
            <a:r>
              <a:rPr lang="en-US" altLang="en-US" sz="1800" dirty="0"/>
              <a:t> to become nonzero.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Other trajectories luck out and skirt deadlock region.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Unfortunate fact: deadlock is often non-deterministic (thus hard to detect).</a:t>
            </a:r>
            <a:endParaRPr lang="en-US" altLang="en-US" sz="1800" i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47651"/>
            <a:ext cx="9996951" cy="747713"/>
          </a:xfrm>
        </p:spPr>
        <p:txBody>
          <a:bodyPr/>
          <a:lstStyle/>
          <a:p>
            <a:pPr eaLnBrk="1" hangingPunct="1"/>
            <a:r>
              <a:rPr lang="en-US" altLang="en-US" dirty="0"/>
              <a:t>Synchronization With </a:t>
            </a:r>
            <a:r>
              <a:rPr lang="en-US" altLang="en-US" dirty="0" err="1"/>
              <a:t>Pthread</a:t>
            </a:r>
            <a:r>
              <a:rPr lang="en-US" altLang="en-US" dirty="0"/>
              <a:t> Conditions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12751" y="995364"/>
            <a:ext cx="11076516" cy="5383211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Often need more than just mutual exclusion</a:t>
            </a:r>
          </a:p>
          <a:p>
            <a:pPr lvl="1" eaLnBrk="1" hangingPunct="1"/>
            <a:r>
              <a:rPr lang="en-US" altLang="en-US" sz="1800" dirty="0"/>
              <a:t>Thread B wants to wait for thread A to do something (X)</a:t>
            </a:r>
          </a:p>
          <a:p>
            <a:pPr lvl="1" eaLnBrk="1" hangingPunct="1"/>
            <a:r>
              <a:rPr lang="en-US" altLang="en-US" sz="1800" dirty="0"/>
              <a:t>Simple approach: mutex, “Did A do X?”, release mutex, loop</a:t>
            </a:r>
          </a:p>
          <a:p>
            <a:pPr lvl="2" eaLnBrk="1" hangingPunct="1"/>
            <a:r>
              <a:rPr lang="en-US" altLang="en-US" sz="1600" dirty="0"/>
              <a:t>Called “polling”</a:t>
            </a:r>
          </a:p>
          <a:p>
            <a:pPr lvl="2" eaLnBrk="1" hangingPunct="1"/>
            <a:r>
              <a:rPr lang="en-US" altLang="en-US" sz="1600" dirty="0"/>
              <a:t>Wasteful of CPU</a:t>
            </a:r>
          </a:p>
          <a:p>
            <a:pPr lvl="1" eaLnBrk="1" hangingPunct="1"/>
            <a:r>
              <a:rPr lang="en-US" altLang="en-US" sz="1800" dirty="0"/>
              <a:t>Better approach: </a:t>
            </a:r>
            <a:r>
              <a:rPr lang="en-US" altLang="en-US" sz="1800" dirty="0" err="1"/>
              <a:t>pthread</a:t>
            </a:r>
            <a:r>
              <a:rPr lang="en-US" altLang="en-US" sz="1800" dirty="0"/>
              <a:t> conditions</a:t>
            </a:r>
          </a:p>
          <a:p>
            <a:pPr lvl="2" eaLnBrk="1" hangingPunct="1"/>
            <a:r>
              <a:rPr lang="en-US" altLang="en-US" sz="1600" dirty="0"/>
              <a:t>B says “wait for A to tell me about X”</a:t>
            </a:r>
          </a:p>
          <a:p>
            <a:pPr lvl="2" eaLnBrk="1" hangingPunct="1"/>
            <a:r>
              <a:rPr lang="en-US" altLang="en-US" sz="1600" dirty="0"/>
              <a:t>A says “I did X”</a:t>
            </a:r>
          </a:p>
          <a:p>
            <a:pPr lvl="2" eaLnBrk="1" hangingPunct="1"/>
            <a:r>
              <a:rPr lang="en-US" altLang="en-US" sz="1600" dirty="0"/>
              <a:t>B continues</a:t>
            </a:r>
          </a:p>
          <a:p>
            <a:pPr eaLnBrk="1" hangingPunct="1"/>
            <a:r>
              <a:rPr lang="en-US" altLang="en-US" sz="2000" dirty="0" err="1"/>
              <a:t>Pthread</a:t>
            </a:r>
            <a:r>
              <a:rPr lang="en-US" altLang="en-US" sz="2000" dirty="0"/>
              <a:t> condition variables</a:t>
            </a:r>
          </a:p>
          <a:p>
            <a:pPr lvl="1" eaLnBrk="1" hangingPunct="1"/>
            <a:r>
              <a:rPr lang="en-US" altLang="en-US" sz="1800" dirty="0"/>
              <a:t>One special variable per thing that can happen (e.g., “</a:t>
            </a:r>
            <a:r>
              <a:rPr lang="en-US" altLang="en-US" sz="1800" dirty="0" err="1"/>
              <a:t>x_happened</a:t>
            </a:r>
            <a:r>
              <a:rPr lang="en-US" altLang="en-US" sz="1800" dirty="0"/>
              <a:t>”)</a:t>
            </a:r>
          </a:p>
          <a:p>
            <a:pPr lvl="1" eaLnBrk="1" hangingPunct="1"/>
            <a:r>
              <a:rPr lang="en-US" altLang="en-US" sz="1800" dirty="0"/>
              <a:t>Also need associated mutex</a:t>
            </a:r>
          </a:p>
          <a:p>
            <a:pPr lvl="1" eaLnBrk="1" hangingPunct="1"/>
            <a:r>
              <a:rPr lang="en-US" altLang="en-US" sz="1800" dirty="0"/>
              <a:t>Thread B must grab mutex (we’ll see why in a moment), then calls </a:t>
            </a:r>
            <a:r>
              <a:rPr lang="en-US" altLang="en-US" sz="1800" dirty="0" err="1"/>
              <a:t>pthread_cond_wait</a:t>
            </a:r>
            <a:endParaRPr lang="en-US" altLang="en-US" sz="1800" dirty="0"/>
          </a:p>
          <a:p>
            <a:pPr lvl="2" eaLnBrk="1" hangingPunct="1"/>
            <a:r>
              <a:rPr lang="en-US" altLang="en-US" sz="1600" dirty="0"/>
              <a:t>Process of waiting releases mutex, pauses until X happens, then </a:t>
            </a:r>
            <a:r>
              <a:rPr lang="en-US" altLang="en-US" sz="1600" i="1" dirty="0"/>
              <a:t>re-grabs </a:t>
            </a:r>
            <a:r>
              <a:rPr lang="en-US" altLang="en-US" sz="1600" dirty="0"/>
              <a:t>mutex</a:t>
            </a:r>
          </a:p>
          <a:p>
            <a:pPr lvl="1" eaLnBrk="1" hangingPunct="1"/>
            <a:r>
              <a:rPr lang="en-US" altLang="en-US" sz="1800" dirty="0"/>
              <a:t>Thread A simply calls </a:t>
            </a:r>
            <a:r>
              <a:rPr lang="en-US" altLang="en-US" sz="1800" dirty="0" err="1"/>
              <a:t>pthread_cond_signal</a:t>
            </a:r>
            <a:endParaRPr lang="en-US" altLang="en-US" sz="1800" dirty="0"/>
          </a:p>
          <a:p>
            <a:pPr lvl="2" eaLnBrk="1" hangingPunct="1"/>
            <a:r>
              <a:rPr lang="en-US" altLang="en-US" sz="1600" dirty="0"/>
              <a:t>No need to hold mutex (but OK if you do)</a:t>
            </a:r>
          </a:p>
          <a:p>
            <a:pPr lvl="2" eaLnBrk="1" hangingPunct="1"/>
            <a:r>
              <a:rPr lang="en-US" altLang="en-US" sz="1600" dirty="0"/>
              <a:t>IMPORTANT: If nobody is waiting, the signal is lost!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Pthread</a:t>
            </a:r>
            <a:r>
              <a:rPr lang="en-US" altLang="en-US" dirty="0"/>
              <a:t> Waiting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2609308" y="1076320"/>
            <a:ext cx="6973384" cy="270843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 err="1">
                <a:latin typeface="Courier New" pitchFamily="49" charset="0"/>
              </a:rPr>
              <a:t>pthread_cond_t</a:t>
            </a:r>
            <a:r>
              <a:rPr lang="en-US" altLang="en-US" dirty="0">
                <a:latin typeface="Courier New" pitchFamily="49" charset="0"/>
              </a:rPr>
              <a:t> condition = PTHREAD_COND_INITIALIZER;</a:t>
            </a:r>
          </a:p>
          <a:p>
            <a:pPr algn="l"/>
            <a:r>
              <a:rPr lang="en-US" altLang="en-US" dirty="0" err="1">
                <a:latin typeface="Courier New" pitchFamily="49" charset="0"/>
              </a:rPr>
              <a:t>pthread_mutex_t</a:t>
            </a:r>
            <a:r>
              <a:rPr lang="en-US" altLang="en-US" dirty="0">
                <a:latin typeface="Courier New" pitchFamily="49" charset="0"/>
              </a:rPr>
              <a:t> mutex = PTHREAD_MUTEX_INITIALIZER;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...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int </a:t>
            </a:r>
            <a:r>
              <a:rPr lang="en-US" altLang="en-US" dirty="0" err="1">
                <a:latin typeface="Courier New" pitchFamily="49" charset="0"/>
              </a:rPr>
              <a:t>some_other_variable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...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dirty="0" err="1">
                <a:latin typeface="Courier New" pitchFamily="49" charset="0"/>
              </a:rPr>
              <a:t>pthread_mutex_lock</a:t>
            </a:r>
            <a:r>
              <a:rPr lang="en-US" altLang="en-US" dirty="0">
                <a:latin typeface="Courier New" pitchFamily="49" charset="0"/>
              </a:rPr>
              <a:t>(&amp;mutex);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while (!</a:t>
            </a:r>
            <a:r>
              <a:rPr lang="en-US" altLang="en-US" i="1" dirty="0">
                <a:latin typeface="Courier New" pitchFamily="49" charset="0"/>
              </a:rPr>
              <a:t>some condition on some variables</a:t>
            </a:r>
            <a:r>
              <a:rPr lang="en-US" altLang="en-US" dirty="0">
                <a:latin typeface="Courier New" pitchFamily="49" charset="0"/>
              </a:rPr>
              <a:t>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pthread_cond_wait</a:t>
            </a:r>
            <a:r>
              <a:rPr lang="en-US" altLang="en-US" dirty="0">
                <a:latin typeface="Courier New" pitchFamily="49" charset="0"/>
              </a:rPr>
              <a:t>(&amp;condition, &amp;mutex);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i="1" dirty="0">
                <a:latin typeface="Courier New" pitchFamily="49" charset="0"/>
              </a:rPr>
              <a:t>do something with those variables--we hold the mutex!</a:t>
            </a:r>
          </a:p>
          <a:p>
            <a:pPr algn="l"/>
            <a:r>
              <a:rPr lang="en-US" altLang="en-US" i="1" dirty="0">
                <a:latin typeface="Courier New" pitchFamily="49" charset="0"/>
              </a:rPr>
              <a:t>  </a:t>
            </a:r>
            <a:r>
              <a:rPr lang="en-US" altLang="en-US" i="1" dirty="0" err="1">
                <a:latin typeface="Courier New" pitchFamily="49" charset="0"/>
              </a:rPr>
              <a:t>pthread_mutex_unlock</a:t>
            </a:r>
            <a:r>
              <a:rPr lang="en-US" altLang="en-US" i="1" dirty="0">
                <a:latin typeface="Courier New" pitchFamily="49" charset="0"/>
              </a:rPr>
              <a:t>(&amp;mutex);</a:t>
            </a:r>
            <a:endParaRPr lang="en-US" altLang="en-US" dirty="0">
              <a:latin typeface="Courier New" pitchFamily="49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AE52E1-25B5-44A2-B360-1553826408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1" y="4023359"/>
            <a:ext cx="11076516" cy="2355215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Decision to wait is based on “outside” variables (example coming)</a:t>
            </a:r>
          </a:p>
          <a:p>
            <a:pPr lvl="1" eaLnBrk="1" hangingPunct="1"/>
            <a:r>
              <a:rPr lang="en-US" altLang="en-US" sz="1800" dirty="0"/>
              <a:t>Must check condition while holding a mutex</a:t>
            </a:r>
          </a:p>
          <a:p>
            <a:pPr lvl="1" eaLnBrk="1" hangingPunct="1"/>
            <a:r>
              <a:rPr lang="en-US" altLang="en-US" sz="1800" dirty="0"/>
              <a:t>Decision to wait must be made </a:t>
            </a:r>
            <a:r>
              <a:rPr lang="en-US" altLang="en-US" sz="1800" i="1" dirty="0"/>
              <a:t>atomically</a:t>
            </a:r>
            <a:endParaRPr lang="en-US" altLang="en-US" sz="1800" dirty="0"/>
          </a:p>
          <a:p>
            <a:pPr lvl="2" eaLnBrk="1" hangingPunct="1"/>
            <a:r>
              <a:rPr lang="en-US" altLang="en-US" sz="1600" dirty="0"/>
              <a:t>Otherwise, could decide to wait, then other thread could signal before we </a:t>
            </a:r>
            <a:r>
              <a:rPr lang="en-US" altLang="en-US" sz="1600" i="1" dirty="0"/>
              <a:t>actually</a:t>
            </a:r>
            <a:r>
              <a:rPr lang="en-US" altLang="en-US" sz="1600" dirty="0"/>
              <a:t> wait</a:t>
            </a:r>
          </a:p>
          <a:p>
            <a:pPr lvl="2" eaLnBrk="1" hangingPunct="1"/>
            <a:r>
              <a:rPr lang="en-US" altLang="en-US" sz="1600" dirty="0"/>
              <a:t>Remember signals are lost if nobody is waiting</a:t>
            </a:r>
            <a:endParaRPr lang="en-US" altLang="en-US" sz="1800" dirty="0"/>
          </a:p>
          <a:p>
            <a:pPr eaLnBrk="1" hangingPunct="1"/>
            <a:r>
              <a:rPr lang="en-US" altLang="en-US" sz="2000" dirty="0"/>
              <a:t>Must re-check condition after being awoken</a:t>
            </a:r>
          </a:p>
          <a:p>
            <a:pPr lvl="1" eaLnBrk="1" hangingPunct="1"/>
            <a:r>
              <a:rPr lang="en-US" altLang="en-US" sz="1800" dirty="0"/>
              <a:t>Possible that another thread got mutex first and changed status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47651"/>
            <a:ext cx="10018713" cy="747713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Pthread</a:t>
            </a:r>
            <a:r>
              <a:rPr lang="en-US" altLang="en-US" dirty="0"/>
              <a:t> Synchronization (Sender)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2856171" y="1336119"/>
            <a:ext cx="6479659" cy="4185761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int </a:t>
            </a:r>
            <a:r>
              <a:rPr lang="en-US" altLang="en-US" dirty="0" err="1">
                <a:latin typeface="Courier New" pitchFamily="49" charset="0"/>
              </a:rPr>
              <a:t>nsleeps</a:t>
            </a:r>
            <a:r>
              <a:rPr lang="en-US" altLang="en-US" dirty="0">
                <a:latin typeface="Courier New" pitchFamily="49" charset="0"/>
              </a:rPr>
              <a:t> = 0;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void* sender(void* data)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int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NPASSES; 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 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sleep(1);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("Sender slept %d time(s)\n",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+ 1);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pthread_mutex_lock</a:t>
            </a:r>
            <a:r>
              <a:rPr lang="en-US" altLang="en-US" dirty="0">
                <a:latin typeface="Courier New" pitchFamily="49" charset="0"/>
              </a:rPr>
              <a:t>(&amp;mutex);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++</a:t>
            </a:r>
            <a:r>
              <a:rPr lang="en-US" altLang="en-US" dirty="0" err="1">
                <a:latin typeface="Courier New" pitchFamily="49" charset="0"/>
              </a:rPr>
              <a:t>nsleeps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pthread_mutex_unlock</a:t>
            </a:r>
            <a:r>
              <a:rPr lang="en-US" altLang="en-US" dirty="0">
                <a:latin typeface="Courier New" pitchFamily="49" charset="0"/>
              </a:rPr>
              <a:t>(&amp;mutex);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pthread_cond_signal</a:t>
            </a:r>
            <a:r>
              <a:rPr lang="en-US" altLang="en-US" dirty="0">
                <a:latin typeface="Courier New" pitchFamily="49" charset="0"/>
              </a:rPr>
              <a:t>(&amp;slept);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}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return NULL;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2600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47651"/>
            <a:ext cx="10018713" cy="747713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Pthread</a:t>
            </a:r>
            <a:r>
              <a:rPr lang="en-US" altLang="en-US" dirty="0"/>
              <a:t> Synchronization (Receiver)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745290" y="1036675"/>
            <a:ext cx="7595349" cy="5601533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400" dirty="0">
                <a:latin typeface="Courier New" pitchFamily="49" charset="0"/>
              </a:rPr>
              <a:t>void* receiver(void* data)</a:t>
            </a:r>
          </a:p>
          <a:p>
            <a:pPr algn="l"/>
            <a:r>
              <a:rPr lang="en-US" altLang="en-US" sz="1400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sz="1400" dirty="0">
                <a:latin typeface="Courier New" pitchFamily="49" charset="0"/>
              </a:rPr>
              <a:t>    int </a:t>
            </a:r>
            <a:r>
              <a:rPr lang="en-US" altLang="en-US" sz="1400" dirty="0" err="1">
                <a:latin typeface="Courier New" pitchFamily="49" charset="0"/>
              </a:rPr>
              <a:t>total_sleeps</a:t>
            </a:r>
            <a:r>
              <a:rPr lang="en-US" altLang="en-US" sz="1400" dirty="0">
                <a:latin typeface="Courier New" pitchFamily="49" charset="0"/>
              </a:rPr>
              <a:t> = 1;</a:t>
            </a:r>
          </a:p>
          <a:p>
            <a:pPr algn="l"/>
            <a:endParaRPr lang="en-US" altLang="en-US" sz="1400" dirty="0">
              <a:latin typeface="Courier New" pitchFamily="49" charset="0"/>
            </a:endParaRPr>
          </a:p>
          <a:p>
            <a:pPr algn="l"/>
            <a:r>
              <a:rPr lang="en-US" altLang="en-US" sz="1400" dirty="0">
                <a:latin typeface="Courier New" pitchFamily="49" charset="0"/>
              </a:rPr>
              <a:t>    while (1) {</a:t>
            </a:r>
          </a:p>
          <a:p>
            <a:pPr algn="l"/>
            <a:r>
              <a:rPr lang="en-US" altLang="en-US" sz="1400" dirty="0">
                <a:latin typeface="Courier New" pitchFamily="49" charset="0"/>
              </a:rPr>
              <a:t>        </a:t>
            </a:r>
            <a:r>
              <a:rPr lang="en-US" altLang="en-US" sz="1400" dirty="0" err="1">
                <a:latin typeface="Courier New" pitchFamily="49" charset="0"/>
              </a:rPr>
              <a:t>pthread_mutex_lock</a:t>
            </a:r>
            <a:r>
              <a:rPr lang="en-US" altLang="en-US" sz="1400" dirty="0">
                <a:latin typeface="Courier New" pitchFamily="49" charset="0"/>
              </a:rPr>
              <a:t>(&amp;mutex);</a:t>
            </a:r>
          </a:p>
          <a:p>
            <a:pPr algn="l"/>
            <a:r>
              <a:rPr lang="en-US" altLang="en-US" sz="1400" dirty="0">
                <a:latin typeface="Courier New" pitchFamily="49" charset="0"/>
              </a:rPr>
              <a:t>        if (</a:t>
            </a:r>
            <a:r>
              <a:rPr lang="en-US" altLang="en-US" sz="1400" dirty="0" err="1">
                <a:latin typeface="Courier New" pitchFamily="49" charset="0"/>
              </a:rPr>
              <a:t>total_sleeps</a:t>
            </a:r>
            <a:r>
              <a:rPr lang="en-US" altLang="en-US" sz="1400" dirty="0">
                <a:latin typeface="Courier New" pitchFamily="49" charset="0"/>
              </a:rPr>
              <a:t> &gt;= NPASSES) {</a:t>
            </a:r>
          </a:p>
          <a:p>
            <a:pPr algn="l"/>
            <a:r>
              <a:rPr lang="en-US" altLang="en-US" sz="1400" dirty="0">
                <a:latin typeface="Courier New" pitchFamily="49" charset="0"/>
              </a:rPr>
              <a:t>            </a:t>
            </a:r>
            <a:r>
              <a:rPr lang="en-US" altLang="en-US" sz="1400" dirty="0" err="1">
                <a:latin typeface="Courier New" pitchFamily="49" charset="0"/>
              </a:rPr>
              <a:t>pthread_mutex_unlock</a:t>
            </a:r>
            <a:r>
              <a:rPr lang="en-US" altLang="en-US" sz="1400" dirty="0">
                <a:latin typeface="Courier New" pitchFamily="49" charset="0"/>
              </a:rPr>
              <a:t>(&amp;mutex);</a:t>
            </a:r>
          </a:p>
          <a:p>
            <a:pPr algn="l"/>
            <a:r>
              <a:rPr lang="en-US" altLang="en-US" sz="1400" dirty="0">
                <a:latin typeface="Courier New" pitchFamily="49" charset="0"/>
              </a:rPr>
              <a:t>            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("\</a:t>
            </a:r>
            <a:r>
              <a:rPr lang="en-US" altLang="en-US" sz="1400" dirty="0" err="1">
                <a:latin typeface="Courier New" pitchFamily="49" charset="0"/>
              </a:rPr>
              <a:t>tReceiver</a:t>
            </a:r>
            <a:r>
              <a:rPr lang="en-US" altLang="en-US" sz="1400" dirty="0">
                <a:latin typeface="Courier New" pitchFamily="49" charset="0"/>
              </a:rPr>
              <a:t> saw %d total sleeps\n", </a:t>
            </a:r>
            <a:r>
              <a:rPr lang="en-US" altLang="en-US" sz="1400" dirty="0" err="1">
                <a:latin typeface="Courier New" pitchFamily="49" charset="0"/>
              </a:rPr>
              <a:t>total_sleeps</a:t>
            </a:r>
            <a:r>
              <a:rPr lang="en-US" altLang="en-US" sz="14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400" dirty="0">
                <a:latin typeface="Courier New" pitchFamily="49" charset="0"/>
              </a:rPr>
              <a:t>            return NULL;</a:t>
            </a:r>
          </a:p>
          <a:p>
            <a:pPr algn="l"/>
            <a:r>
              <a:rPr lang="en-US" altLang="en-US" sz="1400" dirty="0">
                <a:latin typeface="Courier New" pitchFamily="49" charset="0"/>
              </a:rPr>
              <a:t>        }</a:t>
            </a:r>
          </a:p>
          <a:p>
            <a:pPr algn="l"/>
            <a:r>
              <a:rPr lang="en-US" altLang="en-US" sz="1400" dirty="0">
                <a:latin typeface="Courier New" pitchFamily="49" charset="0"/>
              </a:rPr>
              <a:t>        while (</a:t>
            </a:r>
            <a:r>
              <a:rPr lang="en-US" altLang="en-US" sz="1400" dirty="0" err="1">
                <a:latin typeface="Courier New" pitchFamily="49" charset="0"/>
              </a:rPr>
              <a:t>nsleeps</a:t>
            </a:r>
            <a:r>
              <a:rPr lang="en-US" altLang="en-US" sz="1400" dirty="0">
                <a:latin typeface="Courier New" pitchFamily="49" charset="0"/>
              </a:rPr>
              <a:t> &lt; </a:t>
            </a:r>
            <a:r>
              <a:rPr lang="en-US" altLang="en-US" sz="1400" dirty="0" err="1">
                <a:latin typeface="Courier New" pitchFamily="49" charset="0"/>
              </a:rPr>
              <a:t>total_sleeps</a:t>
            </a:r>
            <a:r>
              <a:rPr lang="en-US" altLang="en-US" sz="1400" dirty="0">
                <a:latin typeface="Courier New" pitchFamily="49" charset="0"/>
              </a:rPr>
              <a:t>) {</a:t>
            </a:r>
          </a:p>
          <a:p>
            <a:pPr algn="l"/>
            <a:r>
              <a:rPr lang="en-US" altLang="en-US" sz="1400" dirty="0">
                <a:latin typeface="Courier New" pitchFamily="49" charset="0"/>
              </a:rPr>
              <a:t>            </a:t>
            </a:r>
            <a:r>
              <a:rPr lang="en-US" altLang="en-US" sz="1400" dirty="0" err="1">
                <a:latin typeface="Courier New" pitchFamily="49" charset="0"/>
              </a:rPr>
              <a:t>pthread_cond_wait</a:t>
            </a:r>
            <a:r>
              <a:rPr lang="en-US" altLang="en-US" sz="1400" dirty="0">
                <a:latin typeface="Courier New" pitchFamily="49" charset="0"/>
              </a:rPr>
              <a:t>(&amp;slept, &amp;mutex);</a:t>
            </a:r>
          </a:p>
          <a:p>
            <a:pPr algn="l"/>
            <a:r>
              <a:rPr lang="en-US" altLang="en-US" sz="1400" dirty="0">
                <a:latin typeface="Courier New" pitchFamily="49" charset="0"/>
              </a:rPr>
              <a:t>        }</a:t>
            </a:r>
          </a:p>
          <a:p>
            <a:pPr algn="l"/>
            <a:r>
              <a:rPr lang="en-US" altLang="en-US" sz="1400" dirty="0">
                <a:latin typeface="Courier New" pitchFamily="49" charset="0"/>
              </a:rPr>
              <a:t>        </a:t>
            </a:r>
            <a:r>
              <a:rPr lang="en-US" altLang="en-US" sz="1400" dirty="0" err="1">
                <a:latin typeface="Courier New" pitchFamily="49" charset="0"/>
              </a:rPr>
              <a:t>pthread_mutex_unlock</a:t>
            </a:r>
            <a:r>
              <a:rPr lang="en-US" altLang="en-US" sz="1400" dirty="0">
                <a:latin typeface="Courier New" pitchFamily="49" charset="0"/>
              </a:rPr>
              <a:t>(&amp;mutex);</a:t>
            </a:r>
          </a:p>
          <a:p>
            <a:pPr algn="l"/>
            <a:r>
              <a:rPr lang="en-US" altLang="en-US" sz="1400" dirty="0">
                <a:latin typeface="Courier New" pitchFamily="49" charset="0"/>
              </a:rPr>
              <a:t>        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("\</a:t>
            </a:r>
            <a:r>
              <a:rPr lang="en-US" altLang="en-US" sz="1400" dirty="0" err="1">
                <a:latin typeface="Courier New" pitchFamily="49" charset="0"/>
              </a:rPr>
              <a:t>tReceiver</a:t>
            </a:r>
            <a:r>
              <a:rPr lang="en-US" altLang="en-US" sz="1400" dirty="0">
                <a:latin typeface="Courier New" pitchFamily="49" charset="0"/>
              </a:rPr>
              <a:t> saw sleep number %d...", </a:t>
            </a:r>
            <a:r>
              <a:rPr lang="en-US" altLang="en-US" sz="1400" dirty="0" err="1">
                <a:latin typeface="Courier New" pitchFamily="49" charset="0"/>
              </a:rPr>
              <a:t>total_sleeps</a:t>
            </a:r>
            <a:r>
              <a:rPr lang="en-US" altLang="en-US" sz="14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400" dirty="0">
                <a:latin typeface="Courier New" pitchFamily="49" charset="0"/>
              </a:rPr>
              <a:t>        ++</a:t>
            </a:r>
            <a:r>
              <a:rPr lang="en-US" altLang="en-US" sz="1400" dirty="0" err="1">
                <a:latin typeface="Courier New" pitchFamily="49" charset="0"/>
              </a:rPr>
              <a:t>total_sleeps</a:t>
            </a:r>
            <a:r>
              <a:rPr lang="en-US" altLang="en-US" sz="1400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sz="1400" dirty="0">
                <a:latin typeface="Courier New" pitchFamily="49" charset="0"/>
              </a:rPr>
              <a:t>        if (</a:t>
            </a:r>
            <a:r>
              <a:rPr lang="en-US" altLang="en-US" sz="1400" dirty="0" err="1">
                <a:latin typeface="Courier New" pitchFamily="49" charset="0"/>
              </a:rPr>
              <a:t>nsleeps</a:t>
            </a:r>
            <a:r>
              <a:rPr lang="en-US" altLang="en-US" sz="1400" dirty="0">
                <a:latin typeface="Courier New" pitchFamily="49" charset="0"/>
              </a:rPr>
              <a:t> &lt; </a:t>
            </a:r>
            <a:r>
              <a:rPr lang="en-US" altLang="en-US" sz="1400" dirty="0" err="1">
                <a:latin typeface="Courier New" pitchFamily="49" charset="0"/>
              </a:rPr>
              <a:t>total_sleeps</a:t>
            </a:r>
            <a:r>
              <a:rPr lang="en-US" altLang="en-US" sz="1400" dirty="0">
                <a:latin typeface="Courier New" pitchFamily="49" charset="0"/>
              </a:rPr>
              <a:t>) {</a:t>
            </a:r>
          </a:p>
          <a:p>
            <a:pPr algn="l"/>
            <a:r>
              <a:rPr lang="en-US" altLang="en-US" sz="1400" dirty="0">
                <a:latin typeface="Courier New" pitchFamily="49" charset="0"/>
              </a:rPr>
              <a:t>            int </a:t>
            </a:r>
            <a:r>
              <a:rPr lang="en-US" altLang="en-US" sz="1400" dirty="0" err="1">
                <a:latin typeface="Courier New" pitchFamily="49" charset="0"/>
              </a:rPr>
              <a:t>sleep_time</a:t>
            </a:r>
            <a:r>
              <a:rPr lang="en-US" altLang="en-US" sz="1400" dirty="0">
                <a:latin typeface="Courier New" pitchFamily="49" charset="0"/>
              </a:rPr>
              <a:t> = random() % 4;</a:t>
            </a:r>
          </a:p>
          <a:p>
            <a:pPr algn="l"/>
            <a:r>
              <a:rPr lang="en-US" altLang="en-US" sz="1400" dirty="0">
                <a:latin typeface="Courier New" pitchFamily="49" charset="0"/>
              </a:rPr>
              <a:t>            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("sleeping %d second(s)\n", </a:t>
            </a:r>
            <a:r>
              <a:rPr lang="en-US" altLang="en-US" sz="1400" dirty="0" err="1">
                <a:latin typeface="Courier New" pitchFamily="49" charset="0"/>
              </a:rPr>
              <a:t>sleep_time</a:t>
            </a:r>
            <a:r>
              <a:rPr lang="en-US" altLang="en-US" sz="14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400" dirty="0">
                <a:latin typeface="Courier New" pitchFamily="49" charset="0"/>
              </a:rPr>
              <a:t>            sleep(</a:t>
            </a:r>
            <a:r>
              <a:rPr lang="en-US" altLang="en-US" sz="1400" dirty="0" err="1">
                <a:latin typeface="Courier New" pitchFamily="49" charset="0"/>
              </a:rPr>
              <a:t>sleep_time</a:t>
            </a:r>
            <a:r>
              <a:rPr lang="en-US" altLang="en-US" sz="14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400" dirty="0">
                <a:latin typeface="Courier New" pitchFamily="49" charset="0"/>
              </a:rPr>
              <a:t>        }</a:t>
            </a:r>
          </a:p>
          <a:p>
            <a:pPr algn="l"/>
            <a:r>
              <a:rPr lang="en-US" altLang="en-US" sz="1400" dirty="0">
                <a:latin typeface="Courier New" pitchFamily="49" charset="0"/>
              </a:rPr>
              <a:t>        else</a:t>
            </a:r>
          </a:p>
          <a:p>
            <a:pPr algn="l"/>
            <a:r>
              <a:rPr lang="en-US" altLang="en-US" sz="1400" dirty="0">
                <a:latin typeface="Courier New" pitchFamily="49" charset="0"/>
              </a:rPr>
              <a:t>            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("continuing\n");</a:t>
            </a:r>
          </a:p>
          <a:p>
            <a:pPr algn="l"/>
            <a:r>
              <a:rPr lang="en-US" altLang="en-US" sz="1400" dirty="0">
                <a:latin typeface="Courier New" pitchFamily="49" charset="0"/>
              </a:rPr>
              <a:t>    }</a:t>
            </a:r>
          </a:p>
          <a:p>
            <a:pPr algn="l"/>
            <a:r>
              <a:rPr lang="en-US" alt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Process With Multiple Threads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Multiple threads can be associated with a process</a:t>
            </a:r>
          </a:p>
          <a:p>
            <a:pPr lvl="1" eaLnBrk="1" hangingPunct="1"/>
            <a:r>
              <a:rPr lang="en-US" altLang="en-US"/>
              <a:t>Each thread has its </a:t>
            </a:r>
            <a:r>
              <a:rPr lang="en-US" altLang="en-US" i="1">
                <a:solidFill>
                  <a:srgbClr val="FF0000"/>
                </a:solidFill>
              </a:rPr>
              <a:t>own</a:t>
            </a:r>
            <a:r>
              <a:rPr lang="en-US" altLang="en-US"/>
              <a:t> logical control flow (sequence of PC values)</a:t>
            </a:r>
          </a:p>
          <a:p>
            <a:pPr lvl="1" eaLnBrk="1" hangingPunct="1"/>
            <a:r>
              <a:rPr lang="en-US" altLang="en-US"/>
              <a:t>Each thread </a:t>
            </a:r>
            <a:r>
              <a:rPr lang="en-US" altLang="en-US" i="1">
                <a:solidFill>
                  <a:srgbClr val="FF0000"/>
                </a:solidFill>
              </a:rPr>
              <a:t>shares</a:t>
            </a:r>
            <a:r>
              <a:rPr lang="en-US" altLang="en-US"/>
              <a:t> the same code, data, and kernel context</a:t>
            </a:r>
          </a:p>
          <a:p>
            <a:pPr lvl="1" eaLnBrk="1" hangingPunct="1"/>
            <a:r>
              <a:rPr lang="en-US" altLang="en-US"/>
              <a:t>Each thread has its own thread id (TID)</a:t>
            </a:r>
          </a:p>
        </p:txBody>
      </p:sp>
      <p:sp>
        <p:nvSpPr>
          <p:cNvPr id="6148" name="Rectangle 4"/>
          <p:cNvSpPr>
            <a:spLocks noChangeAspect="1" noChangeArrowheads="1"/>
          </p:cNvSpPr>
          <p:nvPr/>
        </p:nvSpPr>
        <p:spPr bwMode="auto">
          <a:xfrm>
            <a:off x="4956175" y="3433764"/>
            <a:ext cx="2230438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shared libraries</a:t>
            </a:r>
          </a:p>
        </p:txBody>
      </p:sp>
      <p:sp>
        <p:nvSpPr>
          <p:cNvPr id="6149" name="Rectangle 5"/>
          <p:cNvSpPr>
            <a:spLocks noChangeAspect="1" noChangeArrowheads="1"/>
          </p:cNvSpPr>
          <p:nvPr/>
        </p:nvSpPr>
        <p:spPr bwMode="auto">
          <a:xfrm>
            <a:off x="4956175" y="3752850"/>
            <a:ext cx="2230438" cy="254000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6150" name="Rectangle 6"/>
          <p:cNvSpPr>
            <a:spLocks noChangeAspect="1" noChangeArrowheads="1"/>
          </p:cNvSpPr>
          <p:nvPr/>
        </p:nvSpPr>
        <p:spPr bwMode="auto">
          <a:xfrm>
            <a:off x="4956175" y="4006851"/>
            <a:ext cx="2230438" cy="288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run-time heap</a:t>
            </a:r>
          </a:p>
        </p:txBody>
      </p:sp>
      <p:sp>
        <p:nvSpPr>
          <p:cNvPr id="6151" name="Text Box 7"/>
          <p:cNvSpPr txBox="1">
            <a:spLocks noChangeAspect="1" noChangeArrowheads="1"/>
          </p:cNvSpPr>
          <p:nvPr/>
        </p:nvSpPr>
        <p:spPr bwMode="auto">
          <a:xfrm>
            <a:off x="4724400" y="5073650"/>
            <a:ext cx="273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200"/>
              <a:t>0</a:t>
            </a:r>
            <a:endParaRPr lang="en-US" altLang="en-US" sz="1400"/>
          </a:p>
        </p:txBody>
      </p:sp>
      <p:sp>
        <p:nvSpPr>
          <p:cNvPr id="6152" name="Rectangle 8"/>
          <p:cNvSpPr>
            <a:spLocks noChangeAspect="1" noChangeArrowheads="1"/>
          </p:cNvSpPr>
          <p:nvPr/>
        </p:nvSpPr>
        <p:spPr bwMode="auto">
          <a:xfrm>
            <a:off x="4956176" y="4295776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read/write data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908175" y="4349751"/>
            <a:ext cx="2114550" cy="1370013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Thread 1 context:</a:t>
            </a:r>
          </a:p>
          <a:p>
            <a:pPr algn="l"/>
            <a:r>
              <a:rPr lang="en-US" altLang="en-US"/>
              <a:t>    Data registers</a:t>
            </a:r>
          </a:p>
          <a:p>
            <a:pPr algn="l"/>
            <a:r>
              <a:rPr lang="en-US" altLang="en-US"/>
              <a:t>    Condition codes</a:t>
            </a:r>
          </a:p>
          <a:p>
            <a:pPr algn="l"/>
            <a:r>
              <a:rPr lang="en-US" altLang="en-US"/>
              <a:t>    SP1</a:t>
            </a:r>
          </a:p>
          <a:p>
            <a:pPr algn="l"/>
            <a:r>
              <a:rPr lang="en-US" altLang="en-US"/>
              <a:t>    PC1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4737100" y="2943226"/>
            <a:ext cx="262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 Shared code and data</a:t>
            </a:r>
          </a:p>
        </p:txBody>
      </p:sp>
      <p:sp>
        <p:nvSpPr>
          <p:cNvPr id="6155" name="Rectangle 11"/>
          <p:cNvSpPr>
            <a:spLocks noChangeAspect="1" noChangeArrowheads="1"/>
          </p:cNvSpPr>
          <p:nvPr/>
        </p:nvSpPr>
        <p:spPr bwMode="auto">
          <a:xfrm>
            <a:off x="4956176" y="4616451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read-only code/data</a:t>
            </a:r>
          </a:p>
        </p:txBody>
      </p:sp>
      <p:sp>
        <p:nvSpPr>
          <p:cNvPr id="6156" name="Rectangle 12"/>
          <p:cNvSpPr>
            <a:spLocks noChangeAspect="1" noChangeArrowheads="1"/>
          </p:cNvSpPr>
          <p:nvPr/>
        </p:nvSpPr>
        <p:spPr bwMode="auto">
          <a:xfrm>
            <a:off x="4956176" y="4921251"/>
            <a:ext cx="2232025" cy="320675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6157" name="Rectangle 13"/>
          <p:cNvSpPr>
            <a:spLocks noChangeAspect="1" noChangeArrowheads="1"/>
          </p:cNvSpPr>
          <p:nvPr/>
        </p:nvSpPr>
        <p:spPr bwMode="auto">
          <a:xfrm>
            <a:off x="2055813" y="3738564"/>
            <a:ext cx="1885950" cy="319087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stack 1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1701800" y="2943226"/>
            <a:ext cx="2647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Thread 1 (main thread)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4953001" y="5465763"/>
            <a:ext cx="2314575" cy="1155700"/>
          </a:xfrm>
          <a:prstGeom prst="rect">
            <a:avLst/>
          </a:prstGeom>
          <a:solidFill>
            <a:srgbClr val="FF99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Kernel context:</a:t>
            </a:r>
          </a:p>
          <a:p>
            <a:pPr algn="l"/>
            <a:r>
              <a:rPr lang="en-US" altLang="en-US" sz="1800"/>
              <a:t>   </a:t>
            </a:r>
            <a:r>
              <a:rPr lang="en-US" altLang="en-US"/>
              <a:t>VM structures</a:t>
            </a:r>
          </a:p>
          <a:p>
            <a:pPr algn="l"/>
            <a:r>
              <a:rPr lang="en-US" altLang="en-US"/>
              <a:t>   File descriptor table</a:t>
            </a:r>
          </a:p>
          <a:p>
            <a:pPr algn="l"/>
            <a:r>
              <a:rPr lang="en-US" altLang="en-US"/>
              <a:t>   brk pointer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8099425" y="4349751"/>
            <a:ext cx="2114550" cy="1370013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Thread 2 context:</a:t>
            </a:r>
          </a:p>
          <a:p>
            <a:pPr algn="l"/>
            <a:r>
              <a:rPr lang="en-US" altLang="en-US"/>
              <a:t>    Data registers</a:t>
            </a:r>
          </a:p>
          <a:p>
            <a:pPr algn="l"/>
            <a:r>
              <a:rPr lang="en-US" altLang="en-US"/>
              <a:t>    Condition codes</a:t>
            </a:r>
          </a:p>
          <a:p>
            <a:pPr algn="l"/>
            <a:r>
              <a:rPr lang="en-US" altLang="en-US"/>
              <a:t>    SP2</a:t>
            </a:r>
          </a:p>
          <a:p>
            <a:pPr algn="l"/>
            <a:r>
              <a:rPr lang="en-US" altLang="en-US"/>
              <a:t>    PC2</a:t>
            </a:r>
          </a:p>
        </p:txBody>
      </p:sp>
      <p:sp>
        <p:nvSpPr>
          <p:cNvPr id="6161" name="Rectangle 17"/>
          <p:cNvSpPr>
            <a:spLocks noChangeAspect="1" noChangeArrowheads="1"/>
          </p:cNvSpPr>
          <p:nvPr/>
        </p:nvSpPr>
        <p:spPr bwMode="auto">
          <a:xfrm>
            <a:off x="8197850" y="3738564"/>
            <a:ext cx="1885950" cy="319087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stack 2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7918450" y="2943226"/>
            <a:ext cx="2597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Thread 2 (peer thread)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 Safety</a:t>
            </a:r>
          </a:p>
        </p:txBody>
      </p:sp>
      <p:sp>
        <p:nvSpPr>
          <p:cNvPr id="3993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Functions called from a thread must be </a:t>
            </a:r>
            <a:r>
              <a:rPr lang="en-US" altLang="en-US" i="1">
                <a:solidFill>
                  <a:srgbClr val="FF0000"/>
                </a:solidFill>
              </a:rPr>
              <a:t>thread-safe</a:t>
            </a:r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We identify four (non-disjoint) classes of thread-unsafe functions:</a:t>
            </a:r>
          </a:p>
          <a:p>
            <a:pPr lvl="1" eaLnBrk="1" hangingPunct="1"/>
            <a:r>
              <a:rPr lang="en-US" altLang="en-US"/>
              <a:t>Class 1: Failing to protect shared variables</a:t>
            </a:r>
          </a:p>
          <a:p>
            <a:pPr lvl="1" eaLnBrk="1" hangingPunct="1"/>
            <a:r>
              <a:rPr lang="en-US" altLang="en-US"/>
              <a:t>Class 2: Relying on persistent state across invocations</a:t>
            </a:r>
          </a:p>
          <a:p>
            <a:pPr lvl="1" eaLnBrk="1" hangingPunct="1"/>
            <a:r>
              <a:rPr lang="en-US" altLang="en-US"/>
              <a:t>Class 3: Returning pointer to static variable</a:t>
            </a:r>
          </a:p>
          <a:p>
            <a:pPr lvl="1" eaLnBrk="1" hangingPunct="1"/>
            <a:r>
              <a:rPr lang="en-US" altLang="en-US"/>
              <a:t>Class 4: Calling thread-unsafe functions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Thread-Unsafe Functions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Class 1: Failing to protect shared variables</a:t>
            </a:r>
          </a:p>
          <a:p>
            <a:pPr lvl="1" eaLnBrk="1" hangingPunct="1"/>
            <a:r>
              <a:rPr lang="en-US" altLang="en-US" dirty="0"/>
              <a:t>Fix: Use </a:t>
            </a:r>
            <a:r>
              <a:rPr lang="en-US" altLang="en-US" dirty="0" err="1"/>
              <a:t>pthread</a:t>
            </a:r>
            <a:r>
              <a:rPr lang="en-US" altLang="en-US" dirty="0"/>
              <a:t> mutex lock and unlock operations</a:t>
            </a:r>
          </a:p>
          <a:p>
            <a:pPr lvl="1" eaLnBrk="1" hangingPunct="1"/>
            <a:r>
              <a:rPr lang="en-US" altLang="en-US" dirty="0"/>
              <a:t>Issue: Synchronization operations will slow down code</a:t>
            </a:r>
          </a:p>
          <a:p>
            <a:pPr lvl="1" eaLnBrk="1" hangingPunct="1"/>
            <a:r>
              <a:rPr lang="en-US" altLang="en-US" dirty="0"/>
              <a:t>Example: </a:t>
            </a:r>
            <a:r>
              <a:rPr lang="en-US" altLang="en-US" dirty="0" err="1">
                <a:latin typeface="Courier New" pitchFamily="49" charset="0"/>
              </a:rPr>
              <a:t>goodcnt.c</a:t>
            </a:r>
            <a:endParaRPr lang="en-US" altLang="en-US" dirty="0"/>
          </a:p>
          <a:p>
            <a:pPr eaLnBrk="1" hangingPunct="1"/>
            <a:endParaRPr lang="en-US" altLang="en-US" i="1" dirty="0"/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Thread-Unsafe Functions (cont)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Class 2:  Relying on persistent state across multiple function invocations</a:t>
            </a:r>
          </a:p>
          <a:p>
            <a:pPr lvl="1" eaLnBrk="1" hangingPunct="1"/>
            <a:r>
              <a:rPr lang="en-US" altLang="en-US"/>
              <a:t>Random number generator relies on static state </a:t>
            </a:r>
          </a:p>
          <a:p>
            <a:pPr lvl="1" eaLnBrk="1" hangingPunct="1"/>
            <a:r>
              <a:rPr lang="en-US" altLang="en-US"/>
              <a:t>Fix: Rewrite function so that caller passes in all necessary state</a:t>
            </a:r>
            <a:endParaRPr lang="en-US" altLang="en-US">
              <a:latin typeface="Courier New" pitchFamily="49" charset="0"/>
            </a:endParaRPr>
          </a:p>
        </p:txBody>
      </p:sp>
      <p:sp>
        <p:nvSpPr>
          <p:cNvPr id="41988" name="Rectangle 6"/>
          <p:cNvSpPr>
            <a:spLocks noChangeArrowheads="1"/>
          </p:cNvSpPr>
          <p:nvPr/>
        </p:nvSpPr>
        <p:spPr bwMode="auto">
          <a:xfrm>
            <a:off x="2280261" y="2613048"/>
            <a:ext cx="7302500" cy="3539430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/* rand - return bad pseudo-random integer on 0..32767 */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static unsigned </a:t>
            </a:r>
            <a:r>
              <a:rPr lang="en-US" altLang="en-US" dirty="0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next = 1;</a:t>
            </a:r>
          </a:p>
          <a:p>
            <a:pPr algn="l"/>
            <a:endParaRPr lang="en-US" altLang="en-US" dirty="0">
              <a:solidFill>
                <a:srgbClr val="000000"/>
              </a:solidFill>
              <a:latin typeface="Courier New" pitchFamily="49" charset="0"/>
            </a:endParaRPr>
          </a:p>
          <a:p>
            <a:pPr algn="l"/>
            <a:r>
              <a:rPr lang="en-US" altLang="en-US" dirty="0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rand(void)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{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   next = next*1103515245 + 12345;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   return (unsigned </a:t>
            </a:r>
            <a:r>
              <a:rPr lang="en-US" altLang="en-US" dirty="0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)(next/65536) % 32768;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}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/* </a:t>
            </a:r>
            <a:r>
              <a:rPr lang="en-US" altLang="en-US" dirty="0" err="1">
                <a:solidFill>
                  <a:srgbClr val="000000"/>
                </a:solidFill>
                <a:latin typeface="Courier New" pitchFamily="49" charset="0"/>
              </a:rPr>
              <a:t>srand</a:t>
            </a:r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- set seed for rand() */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void </a:t>
            </a:r>
            <a:r>
              <a:rPr lang="en-US" altLang="en-US" dirty="0" err="1">
                <a:solidFill>
                  <a:srgbClr val="000000"/>
                </a:solidFill>
                <a:latin typeface="Courier New" pitchFamily="49" charset="0"/>
              </a:rPr>
              <a:t>srand</a:t>
            </a:r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(unsigned </a:t>
            </a:r>
            <a:r>
              <a:rPr lang="en-US" altLang="en-US" dirty="0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seed)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{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   next = seed;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}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Thread-Unsafe Functions (cont)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412751" y="1154113"/>
            <a:ext cx="5459413" cy="5224462"/>
          </a:xfrm>
        </p:spPr>
        <p:txBody>
          <a:bodyPr/>
          <a:lstStyle/>
          <a:p>
            <a:pPr eaLnBrk="1" hangingPunct="1"/>
            <a:r>
              <a:rPr lang="en-US" altLang="en-US" dirty="0"/>
              <a:t>Class 3: Returning pointer to </a:t>
            </a:r>
            <a:r>
              <a:rPr lang="en-US" altLang="en-US" dirty="0">
                <a:latin typeface="Courier New" pitchFamily="49" charset="0"/>
              </a:rPr>
              <a:t>static </a:t>
            </a:r>
            <a:r>
              <a:rPr lang="en-US" altLang="en-US" dirty="0"/>
              <a:t>variable</a:t>
            </a:r>
          </a:p>
          <a:p>
            <a:pPr eaLnBrk="1" hangingPunct="1"/>
            <a:r>
              <a:rPr lang="en-US" altLang="en-US" dirty="0"/>
              <a:t>Fixes: </a:t>
            </a:r>
          </a:p>
          <a:p>
            <a:pPr lvl="1" eaLnBrk="1" hangingPunct="1"/>
            <a:r>
              <a:rPr lang="en-US" altLang="en-US" dirty="0"/>
              <a:t>1. Rewrite code so caller passes pointer to </a:t>
            </a:r>
            <a:r>
              <a:rPr lang="en-US" altLang="en-US" dirty="0">
                <a:latin typeface="Courier New" pitchFamily="49" charset="0"/>
              </a:rPr>
              <a:t>struct</a:t>
            </a:r>
            <a:endParaRPr lang="en-US" altLang="en-US" dirty="0"/>
          </a:p>
          <a:p>
            <a:pPr lvl="3" eaLnBrk="1" hangingPunct="1"/>
            <a:r>
              <a:rPr lang="en-US" altLang="en-US" dirty="0"/>
              <a:t>Issue: Requires changes in caller and </a:t>
            </a:r>
            <a:r>
              <a:rPr lang="en-US" altLang="en-US" dirty="0" err="1"/>
              <a:t>callee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2. </a:t>
            </a:r>
            <a:r>
              <a:rPr lang="en-US" altLang="en-US" i="1" dirty="0">
                <a:solidFill>
                  <a:srgbClr val="FF0000"/>
                </a:solidFill>
              </a:rPr>
              <a:t>Lock-and-copy</a:t>
            </a:r>
            <a:endParaRPr lang="en-US" altLang="en-US" dirty="0"/>
          </a:p>
          <a:p>
            <a:pPr lvl="3" eaLnBrk="1" hangingPunct="1"/>
            <a:r>
              <a:rPr lang="en-US" altLang="en-US" dirty="0"/>
              <a:t>Issue: Requires only simple changes in caller (and none in  </a:t>
            </a:r>
            <a:r>
              <a:rPr lang="en-US" altLang="en-US" dirty="0" err="1"/>
              <a:t>callee</a:t>
            </a:r>
            <a:r>
              <a:rPr lang="en-US" altLang="en-US" dirty="0"/>
              <a:t>)</a:t>
            </a:r>
          </a:p>
          <a:p>
            <a:pPr lvl="3" eaLnBrk="1" hangingPunct="1"/>
            <a:r>
              <a:rPr lang="en-US" altLang="en-US" dirty="0"/>
              <a:t>However, caller must free memory</a:t>
            </a:r>
          </a:p>
          <a:p>
            <a:pPr lvl="1" eaLnBrk="1" hangingPunct="1"/>
            <a:endParaRPr lang="en-US" altLang="en-US" dirty="0"/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6002338" y="3035143"/>
            <a:ext cx="3764172" cy="492443"/>
          </a:xfrm>
          <a:prstGeom prst="rect">
            <a:avLst/>
          </a:prstGeom>
          <a:solidFill>
            <a:srgbClr val="00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 err="1">
                <a:latin typeface="Courier New" pitchFamily="49" charset="0"/>
              </a:rPr>
              <a:t>hostp</a:t>
            </a:r>
            <a:r>
              <a:rPr lang="en-US" altLang="en-US" dirty="0">
                <a:latin typeface="Courier New" pitchFamily="49" charset="0"/>
              </a:rPr>
              <a:t> = </a:t>
            </a:r>
            <a:r>
              <a:rPr lang="en-US" altLang="en-US" dirty="0" err="1">
                <a:latin typeface="Courier New" pitchFamily="49" charset="0"/>
              </a:rPr>
              <a:t>Malloc</a:t>
            </a:r>
            <a:r>
              <a:rPr lang="en-US" altLang="en-US" dirty="0">
                <a:latin typeface="Courier New" pitchFamily="49" charset="0"/>
              </a:rPr>
              <a:t>(...);</a:t>
            </a:r>
          </a:p>
          <a:p>
            <a:pPr algn="l"/>
            <a:r>
              <a:rPr lang="en-US" altLang="en-US" dirty="0" err="1">
                <a:latin typeface="Courier New" pitchFamily="49" charset="0"/>
              </a:rPr>
              <a:t>gethostbyname_r</a:t>
            </a:r>
            <a:r>
              <a:rPr lang="en-US" altLang="en-US" dirty="0">
                <a:latin typeface="Courier New" pitchFamily="49" charset="0"/>
              </a:rPr>
              <a:t>(name, </a:t>
            </a:r>
            <a:r>
              <a:rPr lang="en-US" altLang="en-US" dirty="0" err="1">
                <a:latin typeface="Courier New" pitchFamily="49" charset="0"/>
              </a:rPr>
              <a:t>hostp</a:t>
            </a:r>
            <a:r>
              <a:rPr lang="en-US" altLang="en-US" dirty="0">
                <a:latin typeface="Courier New" pitchFamily="49" charset="0"/>
              </a:rPr>
              <a:t>);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5976939" y="992189"/>
            <a:ext cx="3754437" cy="17367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>
                <a:latin typeface="Courier New" pitchFamily="49" charset="0"/>
              </a:rPr>
              <a:t>struct hostent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*gethostbyname(char* name)</a:t>
            </a:r>
          </a:p>
          <a:p>
            <a:pPr algn="l"/>
            <a:r>
              <a:rPr lang="en-US" altLang="en-US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static struct hostent h;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&lt;contact DNS and fill in h&gt;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return &amp;h;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6015038" y="4080669"/>
            <a:ext cx="4381328" cy="2462213"/>
          </a:xfrm>
          <a:prstGeom prst="rect">
            <a:avLst/>
          </a:prstGeom>
          <a:solidFill>
            <a:srgbClr val="FF99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struct </a:t>
            </a:r>
            <a:r>
              <a:rPr lang="en-US" altLang="en-US" dirty="0" err="1">
                <a:latin typeface="Courier New" pitchFamily="49" charset="0"/>
              </a:rPr>
              <a:t>hostent</a:t>
            </a:r>
            <a:r>
              <a:rPr lang="en-US" altLang="en-US" dirty="0">
                <a:latin typeface="Courier New" pitchFamily="49" charset="0"/>
              </a:rPr>
              <a:t>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*</a:t>
            </a:r>
            <a:r>
              <a:rPr lang="en-US" altLang="en-US" dirty="0" err="1">
                <a:latin typeface="Courier New" pitchFamily="49" charset="0"/>
              </a:rPr>
              <a:t>gethostbyname_ts</a:t>
            </a:r>
            <a:r>
              <a:rPr lang="en-US" altLang="en-US" dirty="0">
                <a:latin typeface="Courier New" pitchFamily="49" charset="0"/>
              </a:rPr>
              <a:t>(char *p)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struct </a:t>
            </a:r>
            <a:r>
              <a:rPr lang="en-US" altLang="en-US" dirty="0" err="1">
                <a:latin typeface="Courier New" pitchFamily="49" charset="0"/>
              </a:rPr>
              <a:t>hostent</a:t>
            </a:r>
            <a:r>
              <a:rPr lang="en-US" altLang="en-US" dirty="0">
                <a:latin typeface="Courier New" pitchFamily="49" charset="0"/>
              </a:rPr>
              <a:t> *q = Malloc(...);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dirty="0" err="1">
                <a:latin typeface="Courier New" pitchFamily="49" charset="0"/>
              </a:rPr>
              <a:t>pthread_mutex_lock</a:t>
            </a:r>
            <a:r>
              <a:rPr lang="en-US" altLang="en-US" dirty="0">
                <a:latin typeface="Courier New" pitchFamily="49" charset="0"/>
              </a:rPr>
              <a:t>(&amp;mutex);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p = </a:t>
            </a:r>
            <a:r>
              <a:rPr lang="en-US" altLang="en-US" dirty="0" err="1">
                <a:latin typeface="Courier New" pitchFamily="49" charset="0"/>
              </a:rPr>
              <a:t>gethostbyname</a:t>
            </a:r>
            <a:r>
              <a:rPr lang="en-US" altLang="en-US" dirty="0">
                <a:latin typeface="Courier New" pitchFamily="49" charset="0"/>
              </a:rPr>
              <a:t>(name);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*q = *p;   /* copy */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dirty="0" err="1">
                <a:latin typeface="Courier New" pitchFamily="49" charset="0"/>
              </a:rPr>
              <a:t>pthread_mutex_unlock</a:t>
            </a:r>
            <a:r>
              <a:rPr lang="en-US" altLang="en-US" dirty="0">
                <a:latin typeface="Courier New" pitchFamily="49" charset="0"/>
              </a:rPr>
              <a:t>(&amp;mutex);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return q;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43015" name="Line 10"/>
          <p:cNvSpPr>
            <a:spLocks noChangeShapeType="1"/>
          </p:cNvSpPr>
          <p:nvPr/>
        </p:nvSpPr>
        <p:spPr bwMode="auto">
          <a:xfrm>
            <a:off x="5405439" y="2832100"/>
            <a:ext cx="574675" cy="3048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3016" name="Line 11"/>
          <p:cNvSpPr>
            <a:spLocks noChangeShapeType="1"/>
          </p:cNvSpPr>
          <p:nvPr/>
        </p:nvSpPr>
        <p:spPr bwMode="auto">
          <a:xfrm>
            <a:off x="4940301" y="3944938"/>
            <a:ext cx="931863" cy="214312"/>
          </a:xfrm>
          <a:prstGeom prst="line">
            <a:avLst/>
          </a:prstGeom>
          <a:noFill/>
          <a:ln w="38100">
            <a:solidFill>
              <a:srgbClr val="FF99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" name="Line Callout 1 1"/>
          <p:cNvSpPr/>
          <p:nvPr/>
        </p:nvSpPr>
        <p:spPr bwMode="auto">
          <a:xfrm>
            <a:off x="7586045" y="3636756"/>
            <a:ext cx="2557110" cy="338554"/>
          </a:xfrm>
          <a:prstGeom prst="borderCallout1">
            <a:avLst>
              <a:gd name="adj1" fmla="val 91355"/>
              <a:gd name="adj2" fmla="val 87211"/>
              <a:gd name="adj3" fmla="val 339029"/>
              <a:gd name="adj4" fmla="val 68506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dirty="0">
                <a:latin typeface="Helvetica" pitchFamily="34" charset="0"/>
              </a:rPr>
              <a:t>Why outside the mutex?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Thread-Unsafe Functions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Class 4: Calling thread-unsafe functions</a:t>
            </a:r>
          </a:p>
          <a:p>
            <a:pPr lvl="1" eaLnBrk="1" hangingPunct="1"/>
            <a:r>
              <a:rPr lang="en-US" altLang="en-US"/>
              <a:t>Calling one thread-unsafe function makes an entire function thread-unsafe</a:t>
            </a:r>
          </a:p>
          <a:p>
            <a:pPr lvl="2" eaLnBrk="1" hangingPunct="1">
              <a:buFont typeface="Wingdings" pitchFamily="2" charset="2"/>
              <a:buNone/>
            </a:pPr>
            <a:endParaRPr lang="en-US" altLang="en-US"/>
          </a:p>
          <a:p>
            <a:pPr lvl="1" eaLnBrk="1" hangingPunct="1"/>
            <a:r>
              <a:rPr lang="en-US" altLang="en-US"/>
              <a:t>Fix: Modify the function so it calls only thread-safe functions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/>
          <p:cNvSpPr>
            <a:spLocks noChangeArrowheads="1"/>
          </p:cNvSpPr>
          <p:nvPr/>
        </p:nvSpPr>
        <p:spPr bwMode="auto">
          <a:xfrm>
            <a:off x="3402013" y="2832100"/>
            <a:ext cx="2514600" cy="19050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Reentrant Functions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altLang="en-US" sz="2000" dirty="0"/>
              <a:t>A function is </a:t>
            </a:r>
            <a:r>
              <a:rPr lang="en-US" altLang="en-US" sz="2000" i="1" dirty="0">
                <a:solidFill>
                  <a:srgbClr val="FF0000"/>
                </a:solidFill>
              </a:rPr>
              <a:t>reentrant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iff</a:t>
            </a:r>
            <a:r>
              <a:rPr lang="en-US" altLang="en-US" sz="2000" dirty="0"/>
              <a:t> it accesses NO shared variables when called from multiple threads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/>
              <a:t>Reentrant functions are a proper subset of the set of thread-safe functions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/>
              <a:t>NOTE: The fixes to Class 2 and 3 thread-unsafe functions require modifying the function to make it reentrant (only first fix for Class 3 is reentrant)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</p:txBody>
      </p:sp>
      <p:sp>
        <p:nvSpPr>
          <p:cNvPr id="45061" name="Oval 4"/>
          <p:cNvSpPr>
            <a:spLocks noChangeArrowheads="1"/>
          </p:cNvSpPr>
          <p:nvPr/>
        </p:nvSpPr>
        <p:spPr bwMode="auto">
          <a:xfrm>
            <a:off x="3859213" y="3517900"/>
            <a:ext cx="1524000" cy="1143000"/>
          </a:xfrm>
          <a:prstGeom prst="ellipse">
            <a:avLst/>
          </a:prstGeom>
          <a:solidFill>
            <a:srgbClr val="FF99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Reentrant</a:t>
            </a:r>
          </a:p>
          <a:p>
            <a:r>
              <a:rPr lang="en-US" altLang="en-US"/>
              <a:t>functions</a:t>
            </a:r>
          </a:p>
        </p:txBody>
      </p:sp>
      <p:sp>
        <p:nvSpPr>
          <p:cNvPr id="45062" name="Text Box 5"/>
          <p:cNvSpPr txBox="1">
            <a:spLocks noChangeArrowheads="1"/>
          </p:cNvSpPr>
          <p:nvPr/>
        </p:nvSpPr>
        <p:spPr bwMode="auto">
          <a:xfrm>
            <a:off x="3250484" y="2526298"/>
            <a:ext cx="142859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All functions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5916613" y="2832100"/>
            <a:ext cx="2514600" cy="1905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6411914" y="3441701"/>
            <a:ext cx="15843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Thread-unsafe</a:t>
            </a:r>
          </a:p>
          <a:p>
            <a:r>
              <a:rPr lang="en-US" altLang="en-US"/>
              <a:t>functions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3946526" y="2832101"/>
            <a:ext cx="13366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Thread-safe</a:t>
            </a:r>
          </a:p>
          <a:p>
            <a:r>
              <a:rPr lang="en-US" altLang="en-US"/>
              <a:t>functions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Thread-Safe Library Functions</a:t>
            </a:r>
          </a:p>
        </p:txBody>
      </p:sp>
      <p:sp>
        <p:nvSpPr>
          <p:cNvPr id="46083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Most functions in the Standard C Library (at the back of your K&amp;R text) are thread-safe</a:t>
            </a:r>
          </a:p>
          <a:p>
            <a:pPr lvl="1" eaLnBrk="1" hangingPunct="1"/>
            <a:r>
              <a:rPr lang="en-US" altLang="en-US"/>
              <a:t>Examples: </a:t>
            </a:r>
            <a:r>
              <a:rPr lang="en-US" altLang="en-US">
                <a:latin typeface="Courier New" pitchFamily="49" charset="0"/>
              </a:rPr>
              <a:t>malloc</a:t>
            </a:r>
            <a:r>
              <a:rPr lang="en-US" altLang="en-US"/>
              <a:t>, </a:t>
            </a:r>
            <a:r>
              <a:rPr lang="en-US" altLang="en-US">
                <a:latin typeface="Courier New" pitchFamily="49" charset="0"/>
              </a:rPr>
              <a:t>free</a:t>
            </a:r>
            <a:r>
              <a:rPr lang="en-US" altLang="en-US"/>
              <a:t>, </a:t>
            </a:r>
            <a:r>
              <a:rPr lang="en-US" altLang="en-US">
                <a:latin typeface="Courier New" pitchFamily="49" charset="0"/>
              </a:rPr>
              <a:t>printf</a:t>
            </a:r>
            <a:r>
              <a:rPr lang="en-US" altLang="en-US"/>
              <a:t>, </a:t>
            </a:r>
            <a:r>
              <a:rPr lang="en-US" altLang="en-US">
                <a:latin typeface="Courier New" pitchFamily="49" charset="0"/>
              </a:rPr>
              <a:t>scanf</a:t>
            </a:r>
          </a:p>
          <a:p>
            <a:pPr eaLnBrk="1" hangingPunct="1"/>
            <a:r>
              <a:rPr lang="en-US" altLang="en-US"/>
              <a:t>All Unix system calls are thread-safe</a:t>
            </a:r>
          </a:p>
          <a:p>
            <a:pPr eaLnBrk="1" hangingPunct="1"/>
            <a:r>
              <a:rPr lang="en-US" altLang="en-US"/>
              <a:t>Library calls that aren’t thread-safe: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2638425" y="3606800"/>
            <a:ext cx="6750050" cy="2497138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Thread-unsafe function	Class	Reentrant version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asctime		 3	asctime_r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ctime			 3	ctime_r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gethostbyaddr		 3	gethostbyaddr_r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gethostbyname		 3	gethostbyname_r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inet_ntoa		 3	(none)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localtime		 3	localtime_r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rand			 2	rand_r</a:t>
            </a:r>
          </a:p>
          <a:p>
            <a:pPr algn="l"/>
            <a:endParaRPr lang="en-US" altLang="en-US" sz="180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Threads Summary</a:t>
            </a:r>
          </a:p>
        </p:txBody>
      </p:sp>
      <p:sp>
        <p:nvSpPr>
          <p:cNvPr id="4710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Threads provide another mechanism for writing concurrent programs</a:t>
            </a:r>
          </a:p>
          <a:p>
            <a:pPr eaLnBrk="1" hangingPunct="1"/>
            <a:r>
              <a:rPr lang="en-US" altLang="en-US"/>
              <a:t>Threads are growing in popularity</a:t>
            </a:r>
          </a:p>
          <a:p>
            <a:pPr lvl="1" eaLnBrk="1" hangingPunct="1"/>
            <a:r>
              <a:rPr lang="en-US" altLang="en-US"/>
              <a:t>Somewhat cheaper than processes</a:t>
            </a:r>
          </a:p>
          <a:p>
            <a:pPr lvl="1" eaLnBrk="1" hangingPunct="1"/>
            <a:r>
              <a:rPr lang="en-US" altLang="en-US"/>
              <a:t>Easy to share data between threads</a:t>
            </a:r>
          </a:p>
          <a:p>
            <a:pPr eaLnBrk="1" hangingPunct="1"/>
            <a:r>
              <a:rPr lang="en-US" altLang="en-US"/>
              <a:t>However, the ease of sharing has a cost:</a:t>
            </a:r>
          </a:p>
          <a:p>
            <a:pPr lvl="1" eaLnBrk="1" hangingPunct="1"/>
            <a:r>
              <a:rPr lang="en-US" altLang="en-US"/>
              <a:t>Easy to introduce subtle synchronization errors</a:t>
            </a:r>
          </a:p>
          <a:p>
            <a:pPr lvl="1" eaLnBrk="1" hangingPunct="1"/>
            <a:r>
              <a:rPr lang="en-US" altLang="en-US"/>
              <a:t>Tread carefully with threads!</a:t>
            </a:r>
          </a:p>
          <a:p>
            <a:pPr lvl="1" eaLnBrk="1" hangingPunct="1"/>
            <a:endParaRPr lang="en-US" altLang="en-US"/>
          </a:p>
          <a:p>
            <a:pPr eaLnBrk="1" hangingPunct="1"/>
            <a:r>
              <a:rPr lang="en-US" altLang="en-US"/>
              <a:t>For more info:</a:t>
            </a:r>
          </a:p>
          <a:p>
            <a:pPr lvl="1" eaLnBrk="1" hangingPunct="1"/>
            <a:r>
              <a:rPr lang="en-US" altLang="en-US"/>
              <a:t>D. Butenhof, “Programming with Posix Threads”, Addison-Wesley, 1997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Logical View of Threads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Threads associated with a process form pool of peers</a:t>
            </a:r>
          </a:p>
          <a:p>
            <a:pPr lvl="1" eaLnBrk="1" hangingPunct="1"/>
            <a:r>
              <a:rPr lang="en-US" altLang="en-US"/>
              <a:t>Unlike processes, which form tree hierarchy</a:t>
            </a:r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7924800" y="30337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P0</a:t>
            </a:r>
          </a:p>
        </p:txBody>
      </p:sp>
      <p:sp>
        <p:nvSpPr>
          <p:cNvPr id="7173" name="Oval 5"/>
          <p:cNvSpPr>
            <a:spLocks noChangeArrowheads="1"/>
          </p:cNvSpPr>
          <p:nvPr/>
        </p:nvSpPr>
        <p:spPr bwMode="auto">
          <a:xfrm>
            <a:off x="7924800" y="3871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P1</a:t>
            </a:r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7239000" y="4633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</a:t>
            </a: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8153400" y="3490913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 flipH="1">
            <a:off x="7620000" y="4252913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>
            <a:off x="7924800" y="4633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</a:t>
            </a:r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8610600" y="4633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</a:t>
            </a:r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8153400" y="4329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8305800" y="4252913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Oval 13"/>
          <p:cNvSpPr>
            <a:spLocks noChangeArrowheads="1"/>
          </p:cNvSpPr>
          <p:nvPr/>
        </p:nvSpPr>
        <p:spPr bwMode="auto">
          <a:xfrm>
            <a:off x="7924800" y="5395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foo</a:t>
            </a:r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8153400" y="5091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Oval 15"/>
          <p:cNvSpPr>
            <a:spLocks noChangeArrowheads="1"/>
          </p:cNvSpPr>
          <p:nvPr/>
        </p:nvSpPr>
        <p:spPr bwMode="auto">
          <a:xfrm>
            <a:off x="7924800" y="6157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bar</a:t>
            </a:r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8153400" y="5853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Oval 17"/>
          <p:cNvSpPr>
            <a:spLocks noChangeArrowheads="1"/>
          </p:cNvSpPr>
          <p:nvPr/>
        </p:nvSpPr>
        <p:spPr bwMode="auto">
          <a:xfrm>
            <a:off x="2590800" y="36433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T1</a:t>
            </a: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7064375" y="2606676"/>
            <a:ext cx="2166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/>
              <a:t>Process hierarchy</a:t>
            </a:r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2438400" y="3033713"/>
            <a:ext cx="3810000" cy="28194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2216150" y="2562226"/>
            <a:ext cx="4198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/>
              <a:t>Threads associated with process foo</a:t>
            </a:r>
          </a:p>
        </p:txBody>
      </p:sp>
      <p:sp>
        <p:nvSpPr>
          <p:cNvPr id="7189" name="Oval 21"/>
          <p:cNvSpPr>
            <a:spLocks noChangeArrowheads="1"/>
          </p:cNvSpPr>
          <p:nvPr/>
        </p:nvSpPr>
        <p:spPr bwMode="auto">
          <a:xfrm>
            <a:off x="3733800" y="3109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T2</a:t>
            </a:r>
          </a:p>
        </p:txBody>
      </p:sp>
      <p:sp>
        <p:nvSpPr>
          <p:cNvPr id="7190" name="Oval 22"/>
          <p:cNvSpPr>
            <a:spLocks noChangeArrowheads="1"/>
          </p:cNvSpPr>
          <p:nvPr/>
        </p:nvSpPr>
        <p:spPr bwMode="auto">
          <a:xfrm>
            <a:off x="5562600" y="33385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T4</a:t>
            </a:r>
          </a:p>
        </p:txBody>
      </p:sp>
      <p:sp>
        <p:nvSpPr>
          <p:cNvPr id="7191" name="Oval 23"/>
          <p:cNvSpPr>
            <a:spLocks noChangeArrowheads="1"/>
          </p:cNvSpPr>
          <p:nvPr/>
        </p:nvSpPr>
        <p:spPr bwMode="auto">
          <a:xfrm>
            <a:off x="3124200" y="52435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T5</a:t>
            </a:r>
          </a:p>
        </p:txBody>
      </p:sp>
      <p:sp>
        <p:nvSpPr>
          <p:cNvPr id="7192" name="Oval 24"/>
          <p:cNvSpPr>
            <a:spLocks noChangeArrowheads="1"/>
          </p:cNvSpPr>
          <p:nvPr/>
        </p:nvSpPr>
        <p:spPr bwMode="auto">
          <a:xfrm>
            <a:off x="4953000" y="51673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T3</a:t>
            </a:r>
          </a:p>
        </p:txBody>
      </p:sp>
      <p:sp>
        <p:nvSpPr>
          <p:cNvPr id="7193" name="Rectangle 25"/>
          <p:cNvSpPr>
            <a:spLocks noChangeArrowheads="1"/>
          </p:cNvSpPr>
          <p:nvPr/>
        </p:nvSpPr>
        <p:spPr bwMode="auto">
          <a:xfrm>
            <a:off x="3505200" y="4100513"/>
            <a:ext cx="19050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shared code, data</a:t>
            </a:r>
          </a:p>
          <a:p>
            <a:r>
              <a:rPr lang="en-US" altLang="en-US"/>
              <a:t>and kernel context</a:t>
            </a:r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 flipV="1">
            <a:off x="3429000" y="4710113"/>
            <a:ext cx="30480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5" name="Line 27"/>
          <p:cNvSpPr>
            <a:spLocks noChangeShapeType="1"/>
          </p:cNvSpPr>
          <p:nvPr/>
        </p:nvSpPr>
        <p:spPr bwMode="auto">
          <a:xfrm flipH="1" flipV="1">
            <a:off x="4876800" y="4710113"/>
            <a:ext cx="22860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Line 28"/>
          <p:cNvSpPr>
            <a:spLocks noChangeShapeType="1"/>
          </p:cNvSpPr>
          <p:nvPr/>
        </p:nvSpPr>
        <p:spPr bwMode="auto">
          <a:xfrm flipH="1" flipV="1">
            <a:off x="3048000" y="4024313"/>
            <a:ext cx="38100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7" name="Line 29"/>
          <p:cNvSpPr>
            <a:spLocks noChangeShapeType="1"/>
          </p:cNvSpPr>
          <p:nvPr/>
        </p:nvSpPr>
        <p:spPr bwMode="auto">
          <a:xfrm flipH="1" flipV="1">
            <a:off x="3962400" y="3567113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8" name="Line 30"/>
          <p:cNvSpPr>
            <a:spLocks noChangeShapeType="1"/>
          </p:cNvSpPr>
          <p:nvPr/>
        </p:nvSpPr>
        <p:spPr bwMode="auto">
          <a:xfrm flipV="1">
            <a:off x="5181600" y="3719513"/>
            <a:ext cx="457200" cy="381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Concurrent Thread Execution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Two threads run concurrently (are concurrent) if their logical flows overlap in time</a:t>
            </a:r>
          </a:p>
          <a:p>
            <a:pPr eaLnBrk="1" hangingPunct="1"/>
            <a:r>
              <a:rPr lang="en-US" altLang="en-US"/>
              <a:t>Otherwise, they are sequential  (same rule as for processes)</a:t>
            </a:r>
          </a:p>
          <a:p>
            <a:pPr eaLnBrk="1" hangingPunct="1"/>
            <a:r>
              <a:rPr lang="en-US" altLang="en-US"/>
              <a:t>Examples:</a:t>
            </a:r>
          </a:p>
          <a:p>
            <a:pPr lvl="1" eaLnBrk="1" hangingPunct="1"/>
            <a:r>
              <a:rPr lang="en-US" altLang="en-US"/>
              <a:t>Concurrent: A &amp; B, A&amp;C</a:t>
            </a:r>
          </a:p>
          <a:p>
            <a:pPr lvl="1" eaLnBrk="1" hangingPunct="1"/>
            <a:r>
              <a:rPr lang="en-US" altLang="en-US"/>
              <a:t>Sequential: B &amp; C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H="1">
            <a:off x="6042025" y="344805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280026" y="4513263"/>
            <a:ext cx="658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/>
              <a:t>Time</a:t>
            </a: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724650" y="3598863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157913" y="3065463"/>
            <a:ext cx="10652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/>
              <a:t>Thread A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7681913" y="3065463"/>
            <a:ext cx="10652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/>
              <a:t>Thread B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9205913" y="3065463"/>
            <a:ext cx="10652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/>
              <a:t>Thread C</a:t>
            </a:r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8232775" y="39052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9756775" y="4514850"/>
            <a:ext cx="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6708775" y="48958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9756775" y="55054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6267450" y="3903663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6251575" y="48958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6251575" y="55054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6251575" y="61150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6251575" y="45148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6251575" y="36004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Threads vs. Processes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How threads and processes are similar</a:t>
            </a:r>
          </a:p>
          <a:p>
            <a:pPr lvl="1" eaLnBrk="1" hangingPunct="1"/>
            <a:r>
              <a:rPr lang="en-US" altLang="en-US" dirty="0"/>
              <a:t>Each has its own logical control flow</a:t>
            </a:r>
          </a:p>
          <a:p>
            <a:pPr lvl="1" eaLnBrk="1" hangingPunct="1"/>
            <a:r>
              <a:rPr lang="en-US" altLang="en-US" dirty="0"/>
              <a:t>Each can run concurrently (maybe on different cores)</a:t>
            </a:r>
          </a:p>
          <a:p>
            <a:pPr lvl="1" eaLnBrk="1" hangingPunct="1"/>
            <a:r>
              <a:rPr lang="en-US" altLang="en-US" dirty="0"/>
              <a:t>Each is context-switched</a:t>
            </a:r>
          </a:p>
          <a:p>
            <a:pPr eaLnBrk="1" hangingPunct="1"/>
            <a:r>
              <a:rPr lang="en-US" altLang="en-US" dirty="0"/>
              <a:t>How threads and processes are different</a:t>
            </a:r>
          </a:p>
          <a:p>
            <a:pPr lvl="1" eaLnBrk="1" hangingPunct="1"/>
            <a:r>
              <a:rPr lang="en-US" altLang="en-US" dirty="0"/>
              <a:t>Threads share code and data, processes (typically) do not</a:t>
            </a:r>
          </a:p>
          <a:p>
            <a:pPr lvl="1" eaLnBrk="1" hangingPunct="1"/>
            <a:r>
              <a:rPr lang="en-US" altLang="en-US" dirty="0"/>
              <a:t>Threads are somewhat cheaper than processes</a:t>
            </a:r>
          </a:p>
          <a:p>
            <a:pPr lvl="2" eaLnBrk="1" hangingPunct="1"/>
            <a:r>
              <a:rPr lang="en-US" altLang="en-US" dirty="0"/>
              <a:t>Process control (creating and reaping) is twice as expensive as thread control </a:t>
            </a:r>
          </a:p>
          <a:p>
            <a:pPr lvl="2" eaLnBrk="1" hangingPunct="1"/>
            <a:r>
              <a:rPr lang="en-US" altLang="en-US" dirty="0"/>
              <a:t>Linux/Pentium III numbers:</a:t>
            </a:r>
          </a:p>
          <a:p>
            <a:pPr lvl="3" eaLnBrk="1" hangingPunct="1"/>
            <a:r>
              <a:rPr lang="en-US" altLang="en-US" dirty="0"/>
              <a:t>~20K cycles to create and reap a process</a:t>
            </a:r>
          </a:p>
          <a:p>
            <a:pPr lvl="3" eaLnBrk="1" hangingPunct="1"/>
            <a:r>
              <a:rPr lang="en-US" altLang="en-US" dirty="0"/>
              <a:t>~10K cycles to create and reap a thread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Posix Threads (Pthreads) Interface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i="1"/>
              <a:t>Pthreads:</a:t>
            </a:r>
            <a:r>
              <a:rPr lang="en-US" altLang="en-US"/>
              <a:t> Standard interface for ~60 (!) functions that manipulate threads from C programs</a:t>
            </a:r>
          </a:p>
          <a:p>
            <a:pPr lvl="1" eaLnBrk="1" hangingPunct="1"/>
            <a:r>
              <a:rPr lang="en-US" altLang="en-US"/>
              <a:t>Creating and reaping threads</a:t>
            </a:r>
          </a:p>
          <a:p>
            <a:pPr lvl="2" eaLnBrk="1" hangingPunct="1"/>
            <a:r>
              <a:rPr lang="en-US" altLang="en-US">
                <a:latin typeface="Courier New" pitchFamily="49" charset="0"/>
              </a:rPr>
              <a:t>pthread_create, pthread_join</a:t>
            </a:r>
            <a:endParaRPr lang="en-US" altLang="en-US"/>
          </a:p>
          <a:p>
            <a:pPr lvl="1" eaLnBrk="1" hangingPunct="1"/>
            <a:r>
              <a:rPr lang="en-US" altLang="en-US"/>
              <a:t>Determining your thread ID</a:t>
            </a:r>
          </a:p>
          <a:p>
            <a:pPr lvl="2" eaLnBrk="1" hangingPunct="1"/>
            <a:r>
              <a:rPr lang="en-US" altLang="en-US">
                <a:latin typeface="Courier New" pitchFamily="49" charset="0"/>
              </a:rPr>
              <a:t>pthread_self</a:t>
            </a:r>
          </a:p>
          <a:p>
            <a:pPr lvl="1" eaLnBrk="1" hangingPunct="1"/>
            <a:r>
              <a:rPr lang="en-US" altLang="en-US">
                <a:solidFill>
                  <a:schemeClr val="tx2"/>
                </a:solidFill>
              </a:rPr>
              <a:t>Terminating threads</a:t>
            </a:r>
          </a:p>
          <a:p>
            <a:pPr lvl="2" eaLnBrk="1" hangingPunct="1"/>
            <a:r>
              <a:rPr lang="en-US" altLang="en-US">
                <a:latin typeface="Courier New" pitchFamily="49" charset="0"/>
              </a:rPr>
              <a:t>pthread_cancel, pthread_exit</a:t>
            </a:r>
            <a:endParaRPr lang="en-US" altLang="en-US"/>
          </a:p>
          <a:p>
            <a:pPr lvl="2" eaLnBrk="1" hangingPunct="1"/>
            <a:r>
              <a:rPr lang="en-US" altLang="en-US">
                <a:latin typeface="Courier New" pitchFamily="49" charset="0"/>
              </a:rPr>
              <a:t>exit</a:t>
            </a:r>
            <a:r>
              <a:rPr lang="en-US" altLang="en-US"/>
              <a:t>  [terminates all threads], </a:t>
            </a:r>
            <a:r>
              <a:rPr lang="en-US" altLang="en-US">
                <a:latin typeface="Courier New" pitchFamily="49" charset="0"/>
              </a:rPr>
              <a:t>return </a:t>
            </a:r>
            <a:r>
              <a:rPr lang="en-US" altLang="en-US"/>
              <a:t>[terminates current thread]</a:t>
            </a:r>
          </a:p>
          <a:p>
            <a:pPr lvl="1" eaLnBrk="1" hangingPunct="1"/>
            <a:r>
              <a:rPr lang="en-US" altLang="en-US"/>
              <a:t>Synchronizing access to shared variables</a:t>
            </a:r>
          </a:p>
          <a:p>
            <a:pPr lvl="2" eaLnBrk="1" hangingPunct="1"/>
            <a:r>
              <a:rPr lang="en-US" altLang="en-US">
                <a:latin typeface="Courier New" pitchFamily="49" charset="0"/>
              </a:rPr>
              <a:t>pthread_mutex_init, pthread_mutex_[un]lock</a:t>
            </a:r>
          </a:p>
          <a:p>
            <a:pPr lvl="2" eaLnBrk="1" hangingPunct="1"/>
            <a:r>
              <a:rPr lang="en-US" altLang="en-US">
                <a:latin typeface="Courier New" pitchFamily="49" charset="0"/>
              </a:rPr>
              <a:t>pthread_cond_init, pthread_cond_[timed]wait</a:t>
            </a:r>
            <a:endParaRPr lang="en-US" altLang="en-US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Pthreads "hello, world" Program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362200" y="1165226"/>
            <a:ext cx="5710238" cy="500697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>
                <a:latin typeface="Courier New" pitchFamily="49" charset="0"/>
              </a:rPr>
              <a:t>/*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* hello.c - Pthreads "hello, world" program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#include "csapp.h"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void *howdy(void *vargp);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int main() 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pthread_t tid;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  Pthread_create(&amp;tid, NULL, howdy, NULL);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Pthread_join(tid, NULL);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exit(0);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/* thread routine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void *howdy(void *vargp) 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printf("Hello, world!\n");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return NULL;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8382000" y="1863726"/>
            <a:ext cx="1925638" cy="606425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i="1"/>
              <a:t>Thread attributes </a:t>
            </a:r>
          </a:p>
          <a:p>
            <a:r>
              <a:rPr lang="en-US" altLang="en-US" i="1"/>
              <a:t>(usually NULL)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8382000" y="2854326"/>
            <a:ext cx="1982788" cy="606425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i="1"/>
              <a:t>Thread arguments</a:t>
            </a:r>
          </a:p>
          <a:p>
            <a:r>
              <a:rPr lang="en-US" altLang="en-US" i="1"/>
              <a:t>(void *p) 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8156026" y="5251095"/>
            <a:ext cx="2100255" cy="584775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i="1" dirty="0"/>
              <a:t>Thread return value</a:t>
            </a:r>
          </a:p>
          <a:p>
            <a:r>
              <a:rPr lang="en-US" altLang="en-US" i="1" dirty="0"/>
              <a:t>(void **p)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 flipH="1">
            <a:off x="5562600" y="2244725"/>
            <a:ext cx="281940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flipH="1">
            <a:off x="7315200" y="3159125"/>
            <a:ext cx="10668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 flipV="1">
            <a:off x="5257800" y="4149725"/>
            <a:ext cx="2814638" cy="139375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8395675" y="4441857"/>
            <a:ext cx="1620958" cy="338554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i="1" dirty="0"/>
              <a:t>Thread routine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6407080" y="1997660"/>
            <a:ext cx="1130439" cy="338554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i="1" dirty="0"/>
              <a:t>Thread ID</a:t>
            </a:r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 flipH="1">
            <a:off x="4862245" y="2244725"/>
            <a:ext cx="1544834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 flipH="1" flipV="1">
            <a:off x="6506966" y="3935003"/>
            <a:ext cx="1873446" cy="64490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31490</TotalTime>
  <Pages>35</Pages>
  <Words>4270</Words>
  <Application>Microsoft Office PowerPoint</Application>
  <PresentationFormat>Widescreen</PresentationFormat>
  <Paragraphs>1011</Paragraphs>
  <Slides>47</Slides>
  <Notes>7</Notes>
  <HiddenSlides>2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3" baseType="lpstr">
      <vt:lpstr>Calibri</vt:lpstr>
      <vt:lpstr>Century Gothic</vt:lpstr>
      <vt:lpstr>Courier New</vt:lpstr>
      <vt:lpstr>Helvetica</vt:lpstr>
      <vt:lpstr>Wingdings</vt:lpstr>
      <vt:lpstr>class02</vt:lpstr>
      <vt:lpstr>Programming with Threads </vt:lpstr>
      <vt:lpstr>Traditional View of a Process</vt:lpstr>
      <vt:lpstr>Alternate View of a Process</vt:lpstr>
      <vt:lpstr>A Process With Multiple Threads</vt:lpstr>
      <vt:lpstr>Logical View of Threads</vt:lpstr>
      <vt:lpstr>Concurrent Thread Execution</vt:lpstr>
      <vt:lpstr>Threads vs. Processes</vt:lpstr>
      <vt:lpstr>Posix Threads (Pthreads) Interface</vt:lpstr>
      <vt:lpstr>The Pthreads "hello, world" Program</vt:lpstr>
      <vt:lpstr>Execution of Threaded “hello, world”</vt:lpstr>
      <vt:lpstr>Pros and Cons of Thread-Based Designs</vt:lpstr>
      <vt:lpstr>Shared Variables in Threaded C Programs</vt:lpstr>
      <vt:lpstr>Threads Memory Model</vt:lpstr>
      <vt:lpstr>Example Program to Illustrate Sharing</vt:lpstr>
      <vt:lpstr>Mapping Variable Instances to Memory</vt:lpstr>
      <vt:lpstr>Mapping Vars to Memory Instances</vt:lpstr>
      <vt:lpstr>Shared Variable Analysis</vt:lpstr>
      <vt:lpstr>Synchronizing Threads  </vt:lpstr>
      <vt:lpstr>badcnt.c: An Improperly Synchronized Threaded Program</vt:lpstr>
      <vt:lpstr>Assembly Code for Counter Loop</vt:lpstr>
      <vt:lpstr>What is “Sequential Consistency?”</vt:lpstr>
      <vt:lpstr>Concurrent Execution</vt:lpstr>
      <vt:lpstr>Concurrent Execution (cont)</vt:lpstr>
      <vt:lpstr>Concurrent Execution (cont)</vt:lpstr>
      <vt:lpstr>Progress Graphs</vt:lpstr>
      <vt:lpstr>Trajectories in Progress Graphs</vt:lpstr>
      <vt:lpstr>Critical Sections and Unsafe Regions</vt:lpstr>
      <vt:lpstr>Safe and Unsafe Trajectories</vt:lpstr>
      <vt:lpstr>Canonical Progress Graph</vt:lpstr>
      <vt:lpstr>Races</vt:lpstr>
      <vt:lpstr>Enforcing Mutual Exclusion</vt:lpstr>
      <vt:lpstr>Pthread Mutexes</vt:lpstr>
      <vt:lpstr>Sharing With Pthread Mutexes</vt:lpstr>
      <vt:lpstr>Why Mutexes Work</vt:lpstr>
      <vt:lpstr>Deadlock</vt:lpstr>
      <vt:lpstr>Synchronization With Pthread Conditions</vt:lpstr>
      <vt:lpstr>Pthread Waiting</vt:lpstr>
      <vt:lpstr>Pthread Synchronization (Sender)</vt:lpstr>
      <vt:lpstr>Pthread Synchronization (Receiver)</vt:lpstr>
      <vt:lpstr>Thread Safety</vt:lpstr>
      <vt:lpstr>Thread-Unsafe Functions</vt:lpstr>
      <vt:lpstr>Thread-Unsafe Functions (cont)</vt:lpstr>
      <vt:lpstr>Thread-Unsafe Functions (cont)</vt:lpstr>
      <vt:lpstr>Thread-Unsafe Functions</vt:lpstr>
      <vt:lpstr>Reentrant Functions</vt:lpstr>
      <vt:lpstr>Thread-Safe Library Functions</vt:lpstr>
      <vt:lpstr>Threads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with Threads</dc:title>
  <dc:subject/>
  <dc:creator>Randal E. Bryant and David R. O'Hallaron</dc:creator>
  <cp:keywords/>
  <dc:description/>
  <cp:lastModifiedBy>Kuenning</cp:lastModifiedBy>
  <cp:revision>686</cp:revision>
  <cp:lastPrinted>2020-03-09T21:57:05Z</cp:lastPrinted>
  <dcterms:created xsi:type="dcterms:W3CDTF">1998-08-11T09:19:24Z</dcterms:created>
  <dcterms:modified xsi:type="dcterms:W3CDTF">2020-06-22T23:16:13Z</dcterms:modified>
</cp:coreProperties>
</file>