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43" r:id="rId2"/>
    <p:sldId id="421" r:id="rId3"/>
    <p:sldId id="422" r:id="rId4"/>
    <p:sldId id="345" r:id="rId5"/>
    <p:sldId id="346" r:id="rId6"/>
    <p:sldId id="347" r:id="rId7"/>
    <p:sldId id="349" r:id="rId8"/>
    <p:sldId id="350" r:id="rId9"/>
    <p:sldId id="351" r:id="rId10"/>
    <p:sldId id="352" r:id="rId11"/>
    <p:sldId id="407" r:id="rId12"/>
    <p:sldId id="408" r:id="rId13"/>
    <p:sldId id="409" r:id="rId14"/>
    <p:sldId id="354" r:id="rId15"/>
    <p:sldId id="355" r:id="rId16"/>
    <p:sldId id="379" r:id="rId17"/>
    <p:sldId id="423" r:id="rId18"/>
    <p:sldId id="390" r:id="rId19"/>
    <p:sldId id="391" r:id="rId20"/>
    <p:sldId id="392" r:id="rId21"/>
    <p:sldId id="393" r:id="rId22"/>
    <p:sldId id="394" r:id="rId23"/>
    <p:sldId id="411" r:id="rId24"/>
    <p:sldId id="400" r:id="rId25"/>
    <p:sldId id="395" r:id="rId26"/>
    <p:sldId id="396" r:id="rId27"/>
    <p:sldId id="397" r:id="rId28"/>
    <p:sldId id="410" r:id="rId29"/>
    <p:sldId id="399" r:id="rId30"/>
    <p:sldId id="401" r:id="rId31"/>
    <p:sldId id="402" r:id="rId32"/>
    <p:sldId id="420" r:id="rId33"/>
    <p:sldId id="413" r:id="rId34"/>
    <p:sldId id="414" r:id="rId35"/>
    <p:sldId id="415" r:id="rId36"/>
    <p:sldId id="416" r:id="rId37"/>
    <p:sldId id="417" r:id="rId38"/>
    <p:sldId id="418" r:id="rId39"/>
    <p:sldId id="419" r:id="rId40"/>
    <p:sldId id="387" r:id="rId41"/>
    <p:sldId id="388" r:id="rId42"/>
    <p:sldId id="389" r:id="rId43"/>
    <p:sldId id="404" r:id="rId44"/>
    <p:sldId id="405" r:id="rId45"/>
    <p:sldId id="406" r:id="rId46"/>
  </p:sldIdLst>
  <p:sldSz cx="12192000" cy="6858000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77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5.xml"/><Relationship Id="rId2" Type="http://schemas.openxmlformats.org/officeDocument/2006/relationships/slide" Target="slides/slide15.xml"/><Relationship Id="rId1" Type="http://schemas.openxmlformats.org/officeDocument/2006/relationships/slide" Target="slides/slide14.xml"/><Relationship Id="rId4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23AFBA74-EB58-4A84-A4A1-971595DE8435}" type="slidenum">
              <a:rPr lang="en-US" altLang="en-US" sz="1200" b="0" smtClean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73386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3E99707E-5BE4-425D-906B-78BC43CBC6A2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45221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we eliminate the process-group example completely?</a:t>
            </a:r>
          </a:p>
        </p:txBody>
      </p:sp>
    </p:spTree>
    <p:extLst>
      <p:ext uri="{BB962C8B-B14F-4D97-AF65-F5344CB8AC3E}">
        <p14:creationId xmlns:p14="http://schemas.microsoft.com/office/powerpoint/2010/main" val="20772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941005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508679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28134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22844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4581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664706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86458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10210800" cy="8191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726824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032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27704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45189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620249" cy="8191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2139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BEF0D81C-A69C-4360-8D72-ABA0DB409404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1524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Exceptional 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Signals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Shells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321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that occur as result of executing an instruction:</a:t>
            </a:r>
          </a:p>
          <a:p>
            <a:pPr lvl="1" eaLnBrk="1" hangingPunct="1">
              <a:defRPr/>
            </a:pPr>
            <a:r>
              <a:rPr lang="en-US" dirty="0"/>
              <a:t>Traps</a:t>
            </a:r>
          </a:p>
          <a:p>
            <a:pPr lvl="2" eaLnBrk="1" hangingPunct="1">
              <a:defRPr/>
            </a:pPr>
            <a:r>
              <a:rPr lang="en-US" dirty="0"/>
              <a:t>Intentional</a:t>
            </a:r>
          </a:p>
          <a:p>
            <a:pPr lvl="2" eaLnBrk="1" hangingPunct="1">
              <a:defRPr/>
            </a:pPr>
            <a:r>
              <a:rPr lang="en-US" dirty="0"/>
              <a:t>Examples: system calls, breakpoint traps, special instructions</a:t>
            </a:r>
          </a:p>
          <a:p>
            <a:pPr lvl="2" eaLnBrk="1" hangingPunct="1">
              <a:defRPr/>
            </a:pPr>
            <a:r>
              <a:rPr lang="en-US" dirty="0"/>
              <a:t>Returns control to “next” instruction</a:t>
            </a:r>
          </a:p>
          <a:p>
            <a:pPr lvl="1" eaLnBrk="1" hangingPunct="1">
              <a:defRPr/>
            </a:pPr>
            <a:r>
              <a:rPr lang="en-US" dirty="0"/>
              <a:t>Faults</a:t>
            </a:r>
          </a:p>
          <a:p>
            <a:pPr lvl="2" eaLnBrk="1" hangingPunct="1">
              <a:defRPr/>
            </a:pPr>
            <a:r>
              <a:rPr lang="en-US" dirty="0"/>
              <a:t>Unintentional but possibly recoverable </a:t>
            </a:r>
          </a:p>
          <a:p>
            <a:pPr lvl="2" eaLnBrk="1" hangingPunct="1">
              <a:defRPr/>
            </a:pPr>
            <a:r>
              <a:rPr lang="en-US" dirty="0"/>
              <a:t>Examples: page faults (recoverable), protection faults (unrecoverable)</a:t>
            </a:r>
          </a:p>
          <a:p>
            <a:pPr lvl="2" eaLnBrk="1" hangingPunct="1">
              <a:defRPr/>
            </a:pPr>
            <a:r>
              <a:rPr lang="en-US" dirty="0"/>
              <a:t>Either re-executes faulting (“current”) instruction or aborts</a:t>
            </a:r>
          </a:p>
          <a:p>
            <a:pPr lvl="1" eaLnBrk="1" hangingPunct="1">
              <a:defRPr/>
            </a:pPr>
            <a:r>
              <a:rPr lang="en-US" dirty="0"/>
              <a:t>Aborts</a:t>
            </a:r>
          </a:p>
          <a:p>
            <a:pPr lvl="2" eaLnBrk="1" hangingPunct="1">
              <a:defRPr/>
            </a:pPr>
            <a:r>
              <a:rPr lang="en-US" dirty="0"/>
              <a:t>Unintentional and unrecoverable</a:t>
            </a:r>
          </a:p>
          <a:p>
            <a:pPr lvl="2" eaLnBrk="1" hangingPunct="1">
              <a:defRPr/>
            </a:pPr>
            <a:r>
              <a:rPr lang="en-US" dirty="0"/>
              <a:t>Examples: parity error, machine fails ongoing self-tests</a:t>
            </a:r>
          </a:p>
          <a:p>
            <a:pPr lvl="2" eaLnBrk="1" hangingPunct="1">
              <a:defRPr/>
            </a:pPr>
            <a:r>
              <a:rPr lang="en-US" dirty="0"/>
              <a:t>Aborts current program or entire 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x86-64 Exceptions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113717"/>
              </p:ext>
            </p:extLst>
          </p:nvPr>
        </p:nvGraphicFramePr>
        <p:xfrm>
          <a:off x="2133600" y="1965960"/>
          <a:ext cx="7086600" cy="222504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</a:t>
                      </a:r>
                      <a:r>
                        <a:rPr lang="en-US" i="1" baseline="0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Number</a:t>
                      </a:r>
                      <a:endParaRPr lang="en-US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Exception Class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Divide by zero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General protection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Page 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Fault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18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Machine check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Abort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32-255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OS-defined exceptions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Interrupt or trap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33720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Calls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08051"/>
              </p:ext>
            </p:extLst>
          </p:nvPr>
        </p:nvGraphicFramePr>
        <p:xfrm>
          <a:off x="1981200" y="2311400"/>
          <a:ext cx="7086600" cy="37084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Number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Name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Description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read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Read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write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Write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open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Open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close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Close file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stat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Get info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about file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57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fork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Create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59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err="1">
                          <a:latin typeface="Courier New"/>
                        </a:rPr>
                        <a:t>execve</a:t>
                      </a:r>
                      <a:endParaRPr lang="en-US" b="0" dirty="0">
                        <a:latin typeface="Courier New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Execute a program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60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_exit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Terminate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62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ourier New"/>
                        </a:rPr>
                        <a:t>kill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Send signal to process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20876" y="1219200"/>
            <a:ext cx="7896225" cy="5334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Each x86-64 system call has a unique ID number</a:t>
            </a:r>
          </a:p>
          <a:p>
            <a:r>
              <a:rPr lang="en-US" dirty="0"/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342991677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1905000" y="4191000"/>
            <a:ext cx="48768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System Call Example</a:t>
            </a:r>
          </a:p>
        </p:txBody>
      </p:sp>
      <p:sp>
        <p:nvSpPr>
          <p:cNvPr id="480271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1125537" y="1011238"/>
            <a:ext cx="8399463" cy="1046162"/>
          </a:xfrm>
        </p:spPr>
        <p:txBody>
          <a:bodyPr>
            <a:normAutofit/>
          </a:bodyPr>
          <a:lstStyle/>
          <a:p>
            <a:r>
              <a:rPr lang="en-US" sz="2000" b="0" dirty="0"/>
              <a:t>User calls: </a:t>
            </a:r>
            <a:r>
              <a:rPr lang="en-US" sz="2000" dirty="0">
                <a:latin typeface="Courier New" pitchFamily="49" charset="0"/>
              </a:rPr>
              <a:t>open(filename, options)</a:t>
            </a:r>
            <a:endParaRPr lang="en-US" sz="2000" b="0" dirty="0"/>
          </a:p>
          <a:p>
            <a:r>
              <a:rPr lang="en-US" sz="2000" b="0" dirty="0"/>
              <a:t>Calls __</a:t>
            </a:r>
            <a:r>
              <a:rPr lang="en-US" sz="2000" dirty="0">
                <a:latin typeface="Courier New" pitchFamily="49" charset="0"/>
              </a:rPr>
              <a:t>open</a:t>
            </a:r>
            <a:r>
              <a:rPr lang="en-US" sz="2000" b="0" dirty="0"/>
              <a:t> function, which invokes system call instruction </a:t>
            </a:r>
            <a:r>
              <a:rPr lang="en-US" sz="2000" dirty="0" err="1">
                <a:latin typeface="Courier New" pitchFamily="49" charset="0"/>
              </a:rPr>
              <a:t>syscall</a:t>
            </a:r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200" b="0" dirty="0"/>
          </a:p>
          <a:p>
            <a:pPr marL="0" indent="0"/>
            <a:endParaRPr lang="en-US" sz="2200" b="0" dirty="0"/>
          </a:p>
          <a:p>
            <a:endParaRPr lang="en-US" sz="2200" b="0" dirty="0"/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80272" name="Text Box 16"/>
          <p:cNvSpPr txBox="1">
            <a:spLocks noChangeArrowheads="1"/>
          </p:cNvSpPr>
          <p:nvPr/>
        </p:nvSpPr>
        <p:spPr bwMode="auto">
          <a:xfrm>
            <a:off x="2053303" y="1917919"/>
            <a:ext cx="8458200" cy="16496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00000000000e5d70 &lt;__open&gt;:</a:t>
            </a:r>
          </a:p>
          <a:p>
            <a:pPr algn="l"/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algn="l"/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e5d79:   b8 02 00 00 00   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k-S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mov  $0x2,%eax  # open is syscall #2</a:t>
            </a:r>
            <a:endParaRPr lang="de-DE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e5d7e:   0f 05      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syscall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# Return value in %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e5d80:   48 3d 01 f0 ff ff  cmp  $0xfffffffffffff001,%rax 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algn="l"/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e5dfa:   c3                 retq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006382" y="4191000"/>
            <a:ext cx="1123175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697772" y="4191000"/>
            <a:ext cx="1294761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2820770" y="4713287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>
            <a:off x="2827120" y="5318125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1" name="Line 8"/>
          <p:cNvSpPr>
            <a:spLocks noChangeShapeType="1"/>
          </p:cNvSpPr>
          <p:nvPr/>
        </p:nvSpPr>
        <p:spPr bwMode="auto">
          <a:xfrm>
            <a:off x="5640170" y="53244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2814420" y="5387975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H="1">
            <a:off x="2814420" y="5414962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3689132" y="4953001"/>
            <a:ext cx="107899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5670332" y="5410201"/>
            <a:ext cx="1219200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Open file</a:t>
            </a:r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3689132" y="5719763"/>
            <a:ext cx="914772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latin typeface="Calibri" pitchFamily="34" charset="0"/>
              </a:rPr>
              <a:t>Returns</a:t>
            </a:r>
            <a:endParaRPr lang="en-US" b="0" dirty="0">
              <a:latin typeface="Calibri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2209801" y="5086514"/>
            <a:ext cx="65068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syscall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2306335" y="5291873"/>
            <a:ext cx="49832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cmp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2" name="Rectangle 15"/>
          <p:cNvSpPr txBox="1">
            <a:spLocks noChangeArrowheads="1"/>
          </p:cNvSpPr>
          <p:nvPr/>
        </p:nvSpPr>
        <p:spPr bwMode="auto">
          <a:xfrm>
            <a:off x="6934200" y="4241216"/>
            <a:ext cx="4191000" cy="254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r>
              <a:rPr lang="en-US" sz="2000" b="0" dirty="0">
                <a:latin typeface="Courier New"/>
                <a:cs typeface="Courier New"/>
              </a:rPr>
              <a:t> </a:t>
            </a:r>
            <a:r>
              <a:rPr lang="en-US" sz="2000" b="0" dirty="0"/>
              <a:t>contains </a:t>
            </a:r>
            <a:r>
              <a:rPr lang="en-US" sz="2000" b="0" dirty="0" err="1"/>
              <a:t>syscall</a:t>
            </a:r>
            <a:r>
              <a:rPr lang="en-US" sz="2000" b="0" dirty="0"/>
              <a:t> number</a:t>
            </a:r>
          </a:p>
          <a:p>
            <a:r>
              <a:rPr lang="en-US" sz="2000" b="0" dirty="0"/>
              <a:t>Other arguments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rsi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rdx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%r10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%r8</a:t>
            </a:r>
            <a:r>
              <a:rPr lang="en-US" sz="2000" b="0" dirty="0"/>
              <a:t>, </a:t>
            </a:r>
            <a:r>
              <a:rPr lang="en-US" sz="2000" b="0" dirty="0">
                <a:latin typeface="Courier New"/>
                <a:cs typeface="Courier New"/>
              </a:rPr>
              <a:t>%r9</a:t>
            </a:r>
          </a:p>
          <a:p>
            <a:r>
              <a:rPr lang="en-US" sz="2000" b="0" dirty="0"/>
              <a:t>Return value in </a:t>
            </a:r>
            <a:r>
              <a:rPr lang="en-US" sz="2000" b="0" dirty="0">
                <a:latin typeface="Courier New"/>
                <a:cs typeface="Courier New"/>
              </a:rPr>
              <a:t>%</a:t>
            </a:r>
            <a:r>
              <a:rPr lang="en-US" sz="2000" b="0" dirty="0" err="1">
                <a:latin typeface="Courier New"/>
                <a:cs typeface="Courier New"/>
              </a:rPr>
              <a:t>rax</a:t>
            </a:r>
            <a:endParaRPr lang="en-US" sz="2000" b="0" dirty="0">
              <a:latin typeface="Courier New"/>
              <a:cs typeface="Courier New"/>
            </a:endParaRPr>
          </a:p>
          <a:p>
            <a:r>
              <a:rPr lang="en-US" sz="2000" b="0" dirty="0">
                <a:latin typeface="Calibri"/>
                <a:cs typeface="Calibri"/>
              </a:rPr>
              <a:t>Negative value is an error corresponding to negative </a:t>
            </a:r>
            <a:r>
              <a:rPr lang="en-US" sz="2000" b="0" dirty="0" err="1">
                <a:latin typeface="Courier New"/>
                <a:cs typeface="Courier New"/>
              </a:rPr>
              <a:t>errno</a:t>
            </a:r>
            <a:endParaRPr lang="en-US" sz="2000" b="0" dirty="0">
              <a:latin typeface="Courier New"/>
              <a:cs typeface="Courier New"/>
            </a:endParaRPr>
          </a:p>
          <a:p>
            <a:endParaRPr lang="en-US" sz="2000" b="0" dirty="0">
              <a:latin typeface="+mn-lt"/>
              <a:cs typeface="Courier New"/>
            </a:endParaRPr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6268940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That portion (page) of user’s memory is currently on disk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Page handler must load page into physical memory</a:t>
            </a:r>
          </a:p>
          <a:p>
            <a:pPr lvl="1" eaLnBrk="1" hangingPunct="1">
              <a:defRPr/>
            </a:pPr>
            <a:r>
              <a:rPr lang="en-US" dirty="0"/>
              <a:t>Returns to faulting instruction</a:t>
            </a:r>
          </a:p>
          <a:p>
            <a:pPr lvl="1" eaLnBrk="1" hangingPunct="1">
              <a:defRPr/>
            </a:pPr>
            <a:r>
              <a:rPr lang="en-US" dirty="0"/>
              <a:t>Successful on second try</a:t>
            </a:r>
          </a:p>
        </p:txBody>
      </p:sp>
      <p:grpSp>
        <p:nvGrpSpPr>
          <p:cNvPr id="12291" name="Group 20"/>
          <p:cNvGrpSpPr>
            <a:grpSpLocks/>
          </p:cNvGrpSpPr>
          <p:nvPr/>
        </p:nvGrpSpPr>
        <p:grpSpPr bwMode="auto">
          <a:xfrm>
            <a:off x="2133600" y="4495801"/>
            <a:ext cx="8045450" cy="1909763"/>
            <a:chOff x="384" y="2832"/>
            <a:chExt cx="5068" cy="1203"/>
          </a:xfrm>
        </p:grpSpPr>
        <p:sp>
          <p:nvSpPr>
            <p:cNvPr id="12295" name="Rectangle 4"/>
            <p:cNvSpPr>
              <a:spLocks noChangeArrowheads="1"/>
            </p:cNvSpPr>
            <p:nvPr/>
          </p:nvSpPr>
          <p:spPr bwMode="auto">
            <a:xfrm>
              <a:off x="1484" y="2832"/>
              <a:ext cx="1035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chemeClr val="hlink"/>
                  </a:solidFill>
                  <a:latin typeface="Arial" charset="0"/>
                </a:rPr>
                <a:t>User Process</a:t>
              </a:r>
            </a:p>
          </p:txBody>
        </p:sp>
        <p:sp>
          <p:nvSpPr>
            <p:cNvPr id="12296" name="Rectangle 5"/>
            <p:cNvSpPr>
              <a:spLocks noChangeArrowheads="1"/>
            </p:cNvSpPr>
            <p:nvPr/>
          </p:nvSpPr>
          <p:spPr bwMode="auto">
            <a:xfrm>
              <a:off x="3566" y="2832"/>
              <a:ext cx="7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>
                  <a:solidFill>
                    <a:schemeClr val="hlink"/>
                  </a:solidFill>
                  <a:latin typeface="Arial" charset="0"/>
                </a:rPr>
                <a:t>OS kernel</a:t>
              </a:r>
            </a:p>
          </p:txBody>
        </p:sp>
        <p:sp>
          <p:nvSpPr>
            <p:cNvPr id="12297" name="Line 6"/>
            <p:cNvSpPr>
              <a:spLocks noChangeShapeType="1"/>
            </p:cNvSpPr>
            <p:nvPr/>
          </p:nvSpPr>
          <p:spPr bwMode="auto">
            <a:xfrm>
              <a:off x="1997" y="3161"/>
              <a:ext cx="0" cy="3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Line 7"/>
            <p:cNvSpPr>
              <a:spLocks noChangeShapeType="1"/>
            </p:cNvSpPr>
            <p:nvPr/>
          </p:nvSpPr>
          <p:spPr bwMode="auto">
            <a:xfrm>
              <a:off x="2001" y="3542"/>
              <a:ext cx="17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Line 8"/>
            <p:cNvSpPr>
              <a:spLocks noChangeShapeType="1"/>
            </p:cNvSpPr>
            <p:nvPr/>
          </p:nvSpPr>
          <p:spPr bwMode="auto">
            <a:xfrm>
              <a:off x="3773" y="3546"/>
              <a:ext cx="0" cy="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ShapeType="1"/>
            </p:cNvSpPr>
            <p:nvPr/>
          </p:nvSpPr>
          <p:spPr bwMode="auto">
            <a:xfrm flipH="1" flipV="1">
              <a:off x="2001" y="3538"/>
              <a:ext cx="1776" cy="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Line 10"/>
            <p:cNvSpPr>
              <a:spLocks noChangeShapeType="1"/>
            </p:cNvSpPr>
            <p:nvPr/>
          </p:nvSpPr>
          <p:spPr bwMode="auto">
            <a:xfrm>
              <a:off x="1997" y="3641"/>
              <a:ext cx="0" cy="3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11"/>
            <p:cNvSpPr>
              <a:spLocks noChangeArrowheads="1"/>
            </p:cNvSpPr>
            <p:nvPr/>
          </p:nvSpPr>
          <p:spPr bwMode="auto">
            <a:xfrm>
              <a:off x="2564" y="3336"/>
              <a:ext cx="74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page fault</a:t>
              </a:r>
            </a:p>
          </p:txBody>
        </p:sp>
        <p:sp>
          <p:nvSpPr>
            <p:cNvPr id="12303" name="Rectangle 12"/>
            <p:cNvSpPr>
              <a:spLocks noChangeArrowheads="1"/>
            </p:cNvSpPr>
            <p:nvPr/>
          </p:nvSpPr>
          <p:spPr bwMode="auto">
            <a:xfrm>
              <a:off x="3860" y="3508"/>
              <a:ext cx="159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Create page and load into memory</a:t>
              </a:r>
            </a:p>
          </p:txBody>
        </p:sp>
        <p:sp>
          <p:nvSpPr>
            <p:cNvPr id="12304" name="Rectangle 13"/>
            <p:cNvSpPr>
              <a:spLocks noChangeArrowheads="1"/>
            </p:cNvSpPr>
            <p:nvPr/>
          </p:nvSpPr>
          <p:spPr bwMode="auto">
            <a:xfrm>
              <a:off x="2304" y="3747"/>
              <a:ext cx="49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return</a:t>
              </a:r>
              <a:endParaRPr lang="en-US" altLang="en-US" b="0">
                <a:latin typeface="Arial" charset="0"/>
              </a:endParaRPr>
            </a:p>
          </p:txBody>
        </p:sp>
        <p:sp>
          <p:nvSpPr>
            <p:cNvPr id="12305" name="Rectangle 14"/>
            <p:cNvSpPr>
              <a:spLocks noChangeArrowheads="1"/>
            </p:cNvSpPr>
            <p:nvPr/>
          </p:nvSpPr>
          <p:spPr bwMode="auto">
            <a:xfrm>
              <a:off x="384" y="3374"/>
              <a:ext cx="507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79" tIns="44446" rIns="90479" bIns="44446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>
                  <a:latin typeface="Arial" charset="0"/>
                </a:rPr>
                <a:t>event </a:t>
              </a:r>
            </a:p>
          </p:txBody>
        </p:sp>
        <p:sp>
          <p:nvSpPr>
            <p:cNvPr id="12306" name="Text Box 15"/>
            <p:cNvSpPr txBox="1">
              <a:spLocks noChangeArrowheads="1"/>
            </p:cNvSpPr>
            <p:nvPr/>
          </p:nvSpPr>
          <p:spPr bwMode="auto">
            <a:xfrm>
              <a:off x="1488" y="3459"/>
              <a:ext cx="42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>
                  <a:latin typeface="Courier New" pitchFamily="49" charset="0"/>
                </a:rPr>
                <a:t>movl</a:t>
              </a:r>
            </a:p>
          </p:txBody>
        </p:sp>
        <p:sp>
          <p:nvSpPr>
            <p:cNvPr id="12307" name="Line 16"/>
            <p:cNvSpPr>
              <a:spLocks noChangeShapeType="1"/>
            </p:cNvSpPr>
            <p:nvPr/>
          </p:nvSpPr>
          <p:spPr bwMode="auto">
            <a:xfrm>
              <a:off x="960" y="3507"/>
              <a:ext cx="4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3" name="Text Box 18"/>
          <p:cNvSpPr txBox="1">
            <a:spLocks noChangeArrowheads="1"/>
          </p:cNvSpPr>
          <p:nvPr/>
        </p:nvSpPr>
        <p:spPr bwMode="auto">
          <a:xfrm>
            <a:off x="8534400" y="1066800"/>
            <a:ext cx="2160588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2294" name="Text Box 19"/>
          <p:cNvSpPr txBox="1">
            <a:spLocks noChangeArrowheads="1"/>
          </p:cNvSpPr>
          <p:nvPr/>
        </p:nvSpPr>
        <p:spPr bwMode="auto">
          <a:xfrm>
            <a:off x="2286001" y="26670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10 9d 04 08 0d 	movl   $0xd,0x8049d10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Fault Example: Invalid Memory</a:t>
            </a:r>
          </a:p>
        </p:txBody>
      </p:sp>
      <p:sp>
        <p:nvSpPr>
          <p:cNvPr id="482318" name="Rectangle 14"/>
          <p:cNvSpPr>
            <a:spLocks noGrp="1" noChangeArrowheads="1"/>
          </p:cNvSpPr>
          <p:nvPr>
            <p:ph idx="1"/>
          </p:nvPr>
        </p:nvSpPr>
        <p:spPr>
          <a:xfrm>
            <a:off x="387351" y="1328738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Memory Reference</a:t>
            </a:r>
          </a:p>
          <a:p>
            <a:pPr lvl="1" eaLnBrk="1" hangingPunct="1">
              <a:defRPr/>
            </a:pPr>
            <a:r>
              <a:rPr lang="en-US" dirty="0"/>
              <a:t>User writes to memory location</a:t>
            </a:r>
          </a:p>
          <a:p>
            <a:pPr lvl="1" eaLnBrk="1" hangingPunct="1">
              <a:defRPr/>
            </a:pPr>
            <a:r>
              <a:rPr lang="en-US" dirty="0"/>
              <a:t>Address is not valid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Virtual memory system detects invalid address, causes fault</a:t>
            </a:r>
          </a:p>
          <a:p>
            <a:pPr lvl="1" eaLnBrk="1" hangingPunct="1">
              <a:defRPr/>
            </a:pPr>
            <a:r>
              <a:rPr lang="en-US" dirty="0"/>
              <a:t>OS sends </a:t>
            </a:r>
            <a:r>
              <a:rPr lang="en-US" dirty="0">
                <a:latin typeface="Courier New" pitchFamily="49" charset="0"/>
              </a:rPr>
              <a:t>SIGSEGV</a:t>
            </a:r>
            <a:r>
              <a:rPr lang="en-US" dirty="0"/>
              <a:t> signal to user process (discussed in a few minutes)</a:t>
            </a:r>
          </a:p>
          <a:p>
            <a:pPr lvl="1" eaLnBrk="1" hangingPunct="1">
              <a:defRPr/>
            </a:pPr>
            <a:r>
              <a:rPr lang="en-US" dirty="0"/>
              <a:t>User process exits with “segmentation fault”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727451" y="4513264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User Process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032626" y="4513264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solidFill>
                  <a:schemeClr val="hlink"/>
                </a:solidFill>
                <a:latin typeface="Arial" charset="0"/>
              </a:rPr>
              <a:t>OS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541838" y="5035550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548188" y="5640388"/>
            <a:ext cx="2233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6858000" y="5646738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4200" y="6265863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441951" y="5313364"/>
            <a:ext cx="1185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page fault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934200" y="5732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Detect invalid address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1981201" y="5373689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3733801" y="5508625"/>
            <a:ext cx="67839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movl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895600" y="5584825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077201" y="1327150"/>
            <a:ext cx="2282825" cy="13398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int a[1000];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   a[5000] = 13;</a:t>
            </a:r>
          </a:p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905001" y="2819400"/>
            <a:ext cx="7393371" cy="338554"/>
          </a:xfrm>
          <a:prstGeom prst="rect">
            <a:avLst/>
          </a:prstGeom>
          <a:solidFill>
            <a:srgbClr val="99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>
                <a:latin typeface="Courier New" pitchFamily="49" charset="0"/>
              </a:rPr>
              <a:t> 80483b7:	c7 05 60 e3 04 08 0d 	movl   $0xd,0x804e360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7543800" y="6113464"/>
            <a:ext cx="25273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Signal process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ECF Exists at All Levels of a System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Exceptions</a:t>
            </a:r>
          </a:p>
          <a:p>
            <a:pPr lvl="1" eaLnBrk="1" hangingPunct="1">
              <a:defRPr/>
            </a:pPr>
            <a:r>
              <a:rPr lang="en-US" dirty="0"/>
              <a:t>Hardware and operating system kernel software</a:t>
            </a:r>
          </a:p>
          <a:p>
            <a:pPr eaLnBrk="1" hangingPunct="1">
              <a:defRPr/>
            </a:pPr>
            <a:r>
              <a:rPr lang="en-US" dirty="0"/>
              <a:t>Concurrent processes</a:t>
            </a:r>
          </a:p>
          <a:p>
            <a:pPr lvl="1" eaLnBrk="1" hangingPunct="1">
              <a:defRPr/>
            </a:pPr>
            <a:r>
              <a:rPr lang="en-US" dirty="0"/>
              <a:t>Hardware timer and kernel software</a:t>
            </a:r>
          </a:p>
          <a:p>
            <a:pPr eaLnBrk="1" hangingPunct="1">
              <a:defRPr/>
            </a:pPr>
            <a:r>
              <a:rPr lang="en-US" dirty="0"/>
              <a:t>Signals</a:t>
            </a:r>
          </a:p>
          <a:p>
            <a:pPr lvl="1" eaLnBrk="1" hangingPunct="1">
              <a:defRPr/>
            </a:pPr>
            <a:r>
              <a:rPr lang="en-US" dirty="0"/>
              <a:t>Kernel software</a:t>
            </a:r>
          </a:p>
          <a:p>
            <a:pPr eaLnBrk="1" hangingPunct="1">
              <a:defRPr/>
            </a:pPr>
            <a:r>
              <a:rPr lang="en-US" dirty="0"/>
              <a:t>Non-local jumps (ignored in this class)</a:t>
            </a:r>
          </a:p>
          <a:p>
            <a:pPr lvl="1" eaLnBrk="1" hangingPunct="1">
              <a:defRPr/>
            </a:pPr>
            <a:r>
              <a:rPr lang="en-US" dirty="0"/>
              <a:t>Application code</a:t>
            </a:r>
          </a:p>
          <a:p>
            <a:pPr lvl="1" eaLnBrk="1" hangingPunct="1">
              <a:defRPr/>
            </a:pPr>
            <a:r>
              <a:rPr lang="en-US" dirty="0"/>
              <a:t>Unsupported in C (except for horrible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setjmp</a:t>
            </a:r>
            <a:r>
              <a:rPr lang="en-US" dirty="0"/>
              <a:t> hack)</a:t>
            </a:r>
          </a:p>
          <a:p>
            <a:pPr lvl="1" eaLnBrk="1" hangingPunct="1">
              <a:defRPr/>
            </a:pPr>
            <a:r>
              <a:rPr lang="en-US" dirty="0"/>
              <a:t>C++/Java </a:t>
            </a:r>
            <a:r>
              <a:rPr lang="en-US" dirty="0">
                <a:latin typeface="Courier New" pitchFamily="49" charset="0"/>
              </a:rPr>
              <a:t>throw</a:t>
            </a:r>
            <a:r>
              <a:rPr lang="en-US" dirty="0"/>
              <a:t>/</a:t>
            </a:r>
            <a:r>
              <a:rPr lang="en-US" dirty="0">
                <a:latin typeface="Courier New" pitchFamily="49" charset="0"/>
              </a:rPr>
              <a:t>catch</a:t>
            </a:r>
          </a:p>
          <a:p>
            <a:pPr lvl="1" eaLnBrk="1" hangingPunct="1">
              <a:defRPr/>
            </a:pPr>
            <a:r>
              <a:rPr lang="en-US" dirty="0"/>
              <a:t>Python </a:t>
            </a:r>
            <a:r>
              <a:rPr lang="en-US" dirty="0">
                <a:latin typeface="Courier New" pitchFamily="49" charset="0"/>
              </a:rPr>
              <a:t>try/except</a:t>
            </a: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Killing a Process</a:t>
            </a:r>
          </a:p>
        </p:txBody>
      </p:sp>
      <p:sp>
        <p:nvSpPr>
          <p:cNvPr id="51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Problem: runaway process (e.g., unintentional infinite loop)</a:t>
            </a:r>
          </a:p>
          <a:p>
            <a:pPr lvl="1" eaLnBrk="1" hangingPunct="1">
              <a:defRPr/>
            </a:pPr>
            <a:r>
              <a:rPr lang="en-US" dirty="0"/>
              <a:t>Solution: kernel has superpowers, can kill it off</a:t>
            </a:r>
          </a:p>
          <a:p>
            <a:pPr eaLnBrk="1" hangingPunct="1">
              <a:defRPr/>
            </a:pPr>
            <a:r>
              <a:rPr lang="en-US" dirty="0"/>
              <a:t>Problem: cleaning up after killing process</a:t>
            </a:r>
          </a:p>
          <a:p>
            <a:pPr lvl="1" eaLnBrk="1" hangingPunct="1">
              <a:defRPr/>
            </a:pPr>
            <a:r>
              <a:rPr lang="en-US" dirty="0"/>
              <a:t>Kernel can close open files, release memory, etc.</a:t>
            </a:r>
          </a:p>
          <a:p>
            <a:pPr lvl="1" eaLnBrk="1" hangingPunct="1">
              <a:defRPr/>
            </a:pPr>
            <a:r>
              <a:rPr lang="en-US" dirty="0"/>
              <a:t>Kernel </a:t>
            </a:r>
            <a:r>
              <a:rPr lang="en-US" i="1" dirty="0"/>
              <a:t>can’t</a:t>
            </a:r>
            <a:r>
              <a:rPr lang="en-US" dirty="0"/>
              <a:t> know whether to delete temporary files or send “bye-bye” message across network</a:t>
            </a:r>
          </a:p>
          <a:p>
            <a:pPr eaLnBrk="1" hangingPunct="1">
              <a:defRPr/>
            </a:pPr>
            <a:r>
              <a:rPr lang="en-US" dirty="0"/>
              <a:t>Solution: let processes intercept attempt to kill</a:t>
            </a:r>
          </a:p>
          <a:p>
            <a:pPr lvl="1" eaLnBrk="1" hangingPunct="1">
              <a:defRPr/>
            </a:pPr>
            <a:r>
              <a:rPr lang="en-US" dirty="0"/>
              <a:t>Assumption is that they will clean up and exit gracefully</a:t>
            </a:r>
          </a:p>
          <a:p>
            <a:pPr lvl="1" eaLnBrk="1" hangingPunct="1">
              <a:defRPr/>
            </a:pPr>
            <a:r>
              <a:rPr lang="en-US" dirty="0"/>
              <a:t>No direct enforcement of that assumption!</a:t>
            </a:r>
          </a:p>
          <a:p>
            <a:pPr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3647180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signal</a:t>
            </a:r>
            <a:r>
              <a:rPr lang="en-US" dirty="0"/>
              <a:t> is a small “message” that notifies a process that an event of some type has occurred in the system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Kernel abstraction for exceptions and interrupts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Sent from kernel (sometimes at request of another process) to a process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Different signals are identified by small integer IDs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Only information in a signal is its ID and fact of arrival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hlink"/>
                </a:solidFill>
              </a:rPr>
              <a:t>Represented internally by </a:t>
            </a:r>
            <a:r>
              <a:rPr lang="en-US" i="1" dirty="0">
                <a:solidFill>
                  <a:schemeClr val="hlink"/>
                </a:solidFill>
              </a:rPr>
              <a:t>one bit</a:t>
            </a:r>
            <a:r>
              <a:rPr lang="en-US" dirty="0">
                <a:solidFill>
                  <a:schemeClr val="hlink"/>
                </a:solidFill>
              </a:rPr>
              <a:t> in kernel</a:t>
            </a:r>
          </a:p>
        </p:txBody>
      </p:sp>
      <p:graphicFrame>
        <p:nvGraphicFramePr>
          <p:cNvPr id="522244" name="Group 4"/>
          <p:cNvGraphicFramePr>
            <a:graphicFrameLocks noGrp="1"/>
          </p:cNvGraphicFramePr>
          <p:nvPr/>
        </p:nvGraphicFramePr>
        <p:xfrm>
          <a:off x="1676400" y="4038600"/>
          <a:ext cx="8872538" cy="212967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6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8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161"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ID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Name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Default Action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Corresponding Event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2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Interrupt from keyboard 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ctl-c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9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SIGKILL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Kill program (cannot override or ignore)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11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SIGSEGV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 &amp; Dump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Segmentation violation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14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SIGALRM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Terminate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Timer signal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161">
                <a:tc>
                  <a:txBody>
                    <a:bodyPr/>
                    <a:lstStyle/>
                    <a:p>
                      <a:pPr marL="0" marR="0" lvl="0" indent="0" algn="r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17</a:t>
                      </a: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SIGCHLD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Ignore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535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Helvetica" pitchFamily="34" charset="0"/>
                        </a:rPr>
                        <a:t>Child stopped or terminated</a:t>
                      </a: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Sending 	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</a:t>
            </a:r>
            <a:r>
              <a:rPr lang="en-US" i="1" dirty="0">
                <a:solidFill>
                  <a:srgbClr val="FF3300"/>
                </a:solidFill>
              </a:rPr>
              <a:t>sends</a:t>
            </a:r>
            <a:r>
              <a:rPr lang="en-US" dirty="0"/>
              <a:t> (delivers) a signal to a </a:t>
            </a:r>
            <a:r>
              <a:rPr lang="en-US" i="1" dirty="0">
                <a:solidFill>
                  <a:srgbClr val="FF3300"/>
                </a:solidFill>
              </a:rPr>
              <a:t>destination process</a:t>
            </a:r>
            <a:r>
              <a:rPr lang="en-US" dirty="0"/>
              <a:t> by updating some state in the context of the destination process</a:t>
            </a:r>
          </a:p>
          <a:p>
            <a:pPr eaLnBrk="1" hangingPunct="1">
              <a:defRPr/>
            </a:pPr>
            <a:r>
              <a:rPr lang="en-US" dirty="0"/>
              <a:t>Kernel sends a signal for one of the following reasons:</a:t>
            </a:r>
          </a:p>
          <a:p>
            <a:pPr lvl="1" eaLnBrk="1" hangingPunct="1">
              <a:defRPr/>
            </a:pPr>
            <a:r>
              <a:rPr lang="en-US" dirty="0"/>
              <a:t>Kernel has detected a system event such as divide by zero (</a:t>
            </a:r>
            <a:r>
              <a:rPr lang="en-US" dirty="0" err="1"/>
              <a:t>SIGFPE</a:t>
            </a:r>
            <a:r>
              <a:rPr lang="en-US" dirty="0"/>
              <a:t>) or termination of a child process (</a:t>
            </a:r>
            <a:r>
              <a:rPr lang="en-US" dirty="0" err="1"/>
              <a:t>SIGCHLD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Another process has invoked the </a:t>
            </a: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system call to explicitly request that the kernel send a signal to the destination process</a:t>
            </a:r>
          </a:p>
          <a:p>
            <a:pPr lvl="3"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I/O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Problem: I/O devices are slow</a:t>
            </a:r>
          </a:p>
          <a:p>
            <a:pPr eaLnBrk="1" hangingPunct="1">
              <a:defRPr/>
            </a:pPr>
            <a:r>
              <a:rPr lang="en-US" dirty="0"/>
              <a:t>Solution 1: wait for I/O</a:t>
            </a:r>
          </a:p>
          <a:p>
            <a:pPr lvl="1" eaLnBrk="1" hangingPunct="1">
              <a:defRPr/>
            </a:pPr>
            <a:r>
              <a:rPr lang="en-US" dirty="0"/>
              <a:t>CPU stops executing instructions until device gives answer</a:t>
            </a:r>
          </a:p>
          <a:p>
            <a:pPr eaLnBrk="1" hangingPunct="1">
              <a:defRPr/>
            </a:pPr>
            <a:r>
              <a:rPr lang="en-US" dirty="0"/>
              <a:t>Solution 2: </a:t>
            </a:r>
            <a:r>
              <a:rPr lang="en-US" i="1" dirty="0"/>
              <a:t>polling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Every so often, check to see whether I/O is done</a:t>
            </a:r>
          </a:p>
          <a:p>
            <a:pPr eaLnBrk="1" hangingPunct="1">
              <a:defRPr/>
            </a:pPr>
            <a:r>
              <a:rPr lang="en-US" dirty="0"/>
              <a:t>Solution 3: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Keep computing something else while I/O is happening</a:t>
            </a:r>
          </a:p>
          <a:p>
            <a:pPr lvl="1" eaLnBrk="1" hangingPunct="1">
              <a:defRPr/>
            </a:pPr>
            <a:r>
              <a:rPr lang="en-US" dirty="0"/>
              <a:t>Device eventually </a:t>
            </a:r>
            <a:r>
              <a:rPr lang="en-US" i="1" dirty="0"/>
              <a:t>interrupts</a:t>
            </a:r>
            <a:r>
              <a:rPr lang="en-US" dirty="0"/>
              <a:t> CPU to tell it I/O is done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05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Receiving</a:t>
            </a:r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destination process </a:t>
            </a:r>
            <a:r>
              <a:rPr lang="en-US" i="1" dirty="0">
                <a:solidFill>
                  <a:srgbClr val="FF3300"/>
                </a:solidFill>
              </a:rPr>
              <a:t>receives</a:t>
            </a:r>
            <a:r>
              <a:rPr lang="en-US" dirty="0"/>
              <a:t> a signal when it is forced by kernel to react in some way to delivery of the signal</a:t>
            </a:r>
          </a:p>
          <a:p>
            <a:pPr eaLnBrk="1" hangingPunct="1">
              <a:defRPr/>
            </a:pPr>
            <a:r>
              <a:rPr lang="en-US" dirty="0"/>
              <a:t>Five possible ways to react: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Ignore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signal (do nothing)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Terminate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</a:t>
            </a:r>
          </a:p>
          <a:p>
            <a:pPr lvl="1" eaLnBrk="1" hangingPunct="1">
              <a:defRPr/>
            </a:pPr>
            <a:r>
              <a:rPr lang="en-US" dirty="0"/>
              <a:t>Temporarily </a:t>
            </a:r>
            <a:r>
              <a:rPr lang="en-US" i="1" dirty="0">
                <a:solidFill>
                  <a:srgbClr val="FF0000"/>
                </a:solidFill>
              </a:rPr>
              <a:t>stop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the process from running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0000"/>
                </a:solidFill>
              </a:rPr>
              <a:t>Continue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 stopped process (let it run again)</a:t>
            </a:r>
          </a:p>
          <a:p>
            <a:pPr lvl="1" eaLnBrk="1" hangingPunct="1">
              <a:defRPr/>
            </a:pPr>
            <a:r>
              <a:rPr lang="en-US" i="1" dirty="0">
                <a:solidFill>
                  <a:srgbClr val="FF3300"/>
                </a:solidFill>
              </a:rPr>
              <a:t>Catch </a:t>
            </a:r>
            <a:r>
              <a:rPr lang="en-US" dirty="0"/>
              <a:t>the signal by executing a user-level function called a </a:t>
            </a:r>
            <a:r>
              <a:rPr lang="en-US" dirty="0">
                <a:solidFill>
                  <a:srgbClr val="FF3300"/>
                </a:solidFill>
              </a:rPr>
              <a:t>signal handler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OS-initiated function call</a:t>
            </a:r>
          </a:p>
          <a:p>
            <a:pPr lvl="2" eaLnBrk="1" hangingPunct="1">
              <a:defRPr/>
            </a:pPr>
            <a:r>
              <a:rPr lang="en-US" dirty="0"/>
              <a:t>Akin to hardware exception handler being called in response to asynchronous interrupt</a:t>
            </a:r>
          </a:p>
          <a:p>
            <a:pPr lvl="2" eaLnBrk="1" hangingPunct="1">
              <a:defRPr/>
            </a:pPr>
            <a:r>
              <a:rPr lang="en-US" dirty="0"/>
              <a:t>Like interrupts, signal handler might or might not return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Pending &amp; Blocked Signals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signal is </a:t>
            </a:r>
            <a:r>
              <a:rPr lang="en-US" i="1" dirty="0">
                <a:solidFill>
                  <a:srgbClr val="FF3300"/>
                </a:solidFill>
              </a:rPr>
              <a:t>pending</a:t>
            </a:r>
            <a:r>
              <a:rPr lang="en-US" dirty="0"/>
              <a:t> if it has been sent but not yet received</a:t>
            </a:r>
          </a:p>
          <a:p>
            <a:pPr lvl="1" eaLnBrk="1" hangingPunct="1">
              <a:defRPr/>
            </a:pPr>
            <a:r>
              <a:rPr lang="en-US" dirty="0"/>
              <a:t>There can be at most </a:t>
            </a:r>
            <a:r>
              <a:rPr lang="en-US" i="1" dirty="0"/>
              <a:t>one</a:t>
            </a:r>
            <a:r>
              <a:rPr lang="en-US" dirty="0"/>
              <a:t> pending signal of any particular type</a:t>
            </a:r>
          </a:p>
          <a:p>
            <a:pPr lvl="1" eaLnBrk="1" hangingPunct="1">
              <a:defRPr/>
            </a:pPr>
            <a:r>
              <a:rPr lang="en-US" dirty="0"/>
              <a:t>Important: </a:t>
            </a:r>
            <a:r>
              <a:rPr lang="en-US" dirty="0">
                <a:solidFill>
                  <a:schemeClr val="hlink"/>
                </a:solidFill>
              </a:rPr>
              <a:t>signals are not queued</a:t>
            </a:r>
          </a:p>
          <a:p>
            <a:pPr lvl="2" eaLnBrk="1" hangingPunct="1">
              <a:defRPr/>
            </a:pPr>
            <a:r>
              <a:rPr lang="en-US" dirty="0"/>
              <a:t>If a process has pending signal of type </a:t>
            </a:r>
            <a:r>
              <a:rPr lang="en-US" i="1" dirty="0"/>
              <a:t>k</a:t>
            </a:r>
            <a:r>
              <a:rPr lang="en-US" dirty="0"/>
              <a:t>, then subsequent signals of type </a:t>
            </a:r>
            <a:r>
              <a:rPr lang="en-US" i="1" dirty="0"/>
              <a:t>k</a:t>
            </a:r>
            <a:r>
              <a:rPr lang="en-US" dirty="0"/>
              <a:t> for that process are discarded</a:t>
            </a:r>
          </a:p>
          <a:p>
            <a:pPr eaLnBrk="1" hangingPunct="1">
              <a:defRPr/>
            </a:pPr>
            <a:r>
              <a:rPr lang="en-US" dirty="0"/>
              <a:t>Process can </a:t>
            </a:r>
            <a:r>
              <a:rPr lang="en-US" i="1" dirty="0">
                <a:solidFill>
                  <a:srgbClr val="FF3300"/>
                </a:solidFill>
              </a:rPr>
              <a:t>block</a:t>
            </a:r>
            <a:r>
              <a:rPr lang="en-US" dirty="0"/>
              <a:t> receipt of certain signals</a:t>
            </a:r>
          </a:p>
          <a:p>
            <a:pPr lvl="1" eaLnBrk="1" hangingPunct="1">
              <a:defRPr/>
            </a:pPr>
            <a:r>
              <a:rPr lang="en-US" dirty="0"/>
              <a:t>Blocked signals can be delivered, but won’t be received until signal is unblocked</a:t>
            </a:r>
          </a:p>
          <a:p>
            <a:pPr eaLnBrk="1" hangingPunct="1">
              <a:defRPr/>
            </a:pPr>
            <a:r>
              <a:rPr lang="en-US" dirty="0"/>
              <a:t>Pending signal is received </a:t>
            </a:r>
            <a:r>
              <a:rPr lang="en-US" i="1" dirty="0"/>
              <a:t>at most</a:t>
            </a:r>
            <a:r>
              <a:rPr lang="en-US" dirty="0"/>
              <a:t> once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Signal Concepts: Bit Masks	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Kernel maintains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bit vectors in the context of each process.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– represents set of pending signals</a:t>
            </a:r>
          </a:p>
          <a:p>
            <a:pPr lvl="2" eaLnBrk="1" hangingPunct="1">
              <a:defRPr/>
            </a:pPr>
            <a:r>
              <a:rPr lang="en-US" dirty="0"/>
              <a:t>Kernel sets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delivered</a:t>
            </a:r>
          </a:p>
          <a:p>
            <a:pPr lvl="2" eaLnBrk="1" hangingPunct="1">
              <a:defRPr/>
            </a:pPr>
            <a:r>
              <a:rPr lang="en-US" dirty="0"/>
              <a:t>Kernel clears bit </a:t>
            </a:r>
            <a:r>
              <a:rPr lang="en-US" i="1" dirty="0"/>
              <a:t>k</a:t>
            </a:r>
            <a:r>
              <a:rPr lang="en-US" dirty="0"/>
              <a:t> in </a:t>
            </a:r>
            <a:r>
              <a:rPr lang="en-US" dirty="0">
                <a:latin typeface="Courier New" pitchFamily="49" charset="0"/>
              </a:rPr>
              <a:t>pending</a:t>
            </a:r>
            <a:r>
              <a:rPr lang="en-US" dirty="0"/>
              <a:t> whenever signal of type </a:t>
            </a:r>
            <a:r>
              <a:rPr lang="en-US" i="1" dirty="0"/>
              <a:t>k</a:t>
            </a:r>
            <a:r>
              <a:rPr lang="en-US" dirty="0"/>
              <a:t> is received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blocked</a:t>
            </a:r>
            <a:r>
              <a:rPr lang="en-US" dirty="0"/>
              <a:t> – represents set of blocked signals</a:t>
            </a:r>
          </a:p>
          <a:p>
            <a:pPr lvl="2" eaLnBrk="1" hangingPunct="1">
              <a:defRPr/>
            </a:pPr>
            <a:r>
              <a:rPr lang="en-US" dirty="0"/>
              <a:t>Can be set and cleared by application using </a:t>
            </a:r>
            <a:r>
              <a:rPr lang="en-US" dirty="0" err="1">
                <a:latin typeface="Courier New" pitchFamily="49" charset="0"/>
              </a:rPr>
              <a:t>sigprocmask</a:t>
            </a:r>
            <a:endParaRPr lang="en-US" dirty="0"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Also referred to as the </a:t>
            </a:r>
            <a:r>
              <a:rPr lang="en-US" i="1" dirty="0">
                <a:latin typeface="Courier New" pitchFamily="49" charset="0"/>
              </a:rPr>
              <a:t>signal mask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Signals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2" y="1200150"/>
            <a:ext cx="10356848" cy="1085850"/>
          </a:xfrm>
        </p:spPr>
        <p:txBody>
          <a:bodyPr/>
          <a:lstStyle/>
          <a:p>
            <a:r>
              <a:rPr lang="en-US" dirty="0"/>
              <a:t>Suppose kernel is returning from an exception handler and is ready to pass control to process </a:t>
            </a:r>
            <a:r>
              <a:rPr lang="en-US" i="1" dirty="0" err="1"/>
              <a:t>p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39644" y="44946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339644" y="40692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39644" y="49201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39644" y="36378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339644" y="32124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61666" y="25908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84658" y="25908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H="1">
            <a:off x="4114800" y="32156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4940300" y="25908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642101" y="32766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642101" y="36909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642101" y="41036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624639" y="45402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642101" y="49974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18" name="AutoShape 27"/>
          <p:cNvSpPr>
            <a:spLocks/>
          </p:cNvSpPr>
          <p:nvPr/>
        </p:nvSpPr>
        <p:spPr bwMode="auto">
          <a:xfrm>
            <a:off x="8077200" y="36367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8156575" y="36579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>
            <a:off x="8077200" y="45062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8156575" y="45274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1752601" y="3962401"/>
            <a:ext cx="65755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3" name="Down Arrow 22"/>
          <p:cNvSpPr/>
          <p:nvPr/>
        </p:nvSpPr>
        <p:spPr bwMode="auto">
          <a:xfrm>
            <a:off x="2514600" y="31623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 flipH="1">
            <a:off x="4108450" y="4913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>
            <a:off x="5708650" y="40751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>
            <a:stCxn id="11" idx="1"/>
            <a:endCxn id="25" idx="0"/>
          </p:cNvCxnSpPr>
          <p:nvPr/>
        </p:nvCxnSpPr>
        <p:spPr bwMode="auto">
          <a:xfrm rot="16200000" flipH="1">
            <a:off x="4695424" y="30556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" name="Straight Arrow Connector 26"/>
          <p:cNvCxnSpPr>
            <a:stCxn id="25" idx="1"/>
            <a:endCxn id="24" idx="0"/>
          </p:cNvCxnSpPr>
          <p:nvPr/>
        </p:nvCxnSpPr>
        <p:spPr bwMode="auto">
          <a:xfrm rot="16200000" flipH="1" flipV="1">
            <a:off x="4702937" y="39076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0" name="Down Arrow 29"/>
          <p:cNvSpPr/>
          <p:nvPr/>
        </p:nvSpPr>
        <p:spPr bwMode="auto">
          <a:xfrm>
            <a:off x="5715000" y="2133600"/>
            <a:ext cx="985838" cy="2057400"/>
          </a:xfrm>
          <a:prstGeom prst="downArrow">
            <a:avLst>
              <a:gd name="adj1" fmla="val 51947"/>
              <a:gd name="adj2" fmla="val 5000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scene3d>
            <a:camera prst="orthographicFront">
              <a:rot lat="0" lon="0" rev="19799999"/>
            </a:camera>
            <a:lightRig rig="threePt" dir="t"/>
          </a:scene3d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97000" y="5943601"/>
            <a:ext cx="902447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Important: All context switches are initiated by calling some exception handler, e.g. timer. </a:t>
            </a:r>
          </a:p>
        </p:txBody>
      </p:sp>
    </p:spTree>
    <p:extLst>
      <p:ext uri="{BB962C8B-B14F-4D97-AF65-F5344CB8AC3E}">
        <p14:creationId xmlns:p14="http://schemas.microsoft.com/office/powerpoint/2010/main" val="34820684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Receiving Signals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Suppose  kernel is returning from exception handler and is ready to pass control to process </a:t>
            </a:r>
            <a:r>
              <a:rPr lang="en-US" i="1"/>
              <a:t>p</a:t>
            </a:r>
            <a:endParaRPr lang="en-US"/>
          </a:p>
          <a:p>
            <a:pPr eaLnBrk="1" hangingPunct="1">
              <a:defRPr/>
            </a:pPr>
            <a:r>
              <a:rPr lang="en-US"/>
              <a:t>Kernel computes</a:t>
            </a:r>
            <a:r>
              <a:rPr lang="en-US">
                <a:latin typeface="Courier New" pitchFamily="49" charset="0"/>
              </a:rPr>
              <a:t> pnb = pending &amp; ~blocked</a:t>
            </a:r>
          </a:p>
          <a:p>
            <a:pPr lvl="1" eaLnBrk="1" hangingPunct="1">
              <a:defRPr/>
            </a:pPr>
            <a:r>
              <a:rPr lang="en-US"/>
              <a:t>The set of pending nonblocked signals for process </a:t>
            </a:r>
            <a:r>
              <a:rPr lang="en-US" i="1"/>
              <a:t>p</a:t>
            </a:r>
            <a:r>
              <a:rPr lang="en-US">
                <a:latin typeface="Courier New" pitchFamily="49" charset="0"/>
              </a:rPr>
              <a:t> </a:t>
            </a:r>
          </a:p>
          <a:p>
            <a:pPr eaLnBrk="1" hangingPunct="1">
              <a:defRPr/>
            </a:pPr>
            <a:r>
              <a:rPr lang="en-US"/>
              <a:t>If  (</a:t>
            </a:r>
            <a:r>
              <a:rPr lang="en-US">
                <a:latin typeface="Courier New" pitchFamily="49" charset="0"/>
              </a:rPr>
              <a:t>pnb == 0</a:t>
            </a:r>
            <a:r>
              <a:rPr lang="en-US"/>
              <a:t>) </a:t>
            </a:r>
          </a:p>
          <a:p>
            <a:pPr lvl="1" eaLnBrk="1" hangingPunct="1">
              <a:defRPr/>
            </a:pPr>
            <a:r>
              <a:rPr lang="en-US"/>
              <a:t>Pass control to next instruction in logical flow for </a:t>
            </a:r>
            <a:r>
              <a:rPr lang="en-US" i="1"/>
              <a:t>p</a:t>
            </a:r>
            <a:endParaRPr lang="en-US"/>
          </a:p>
          <a:p>
            <a:pPr eaLnBrk="1" hangingPunct="1">
              <a:defRPr/>
            </a:pPr>
            <a:r>
              <a:rPr lang="en-US"/>
              <a:t>Else</a:t>
            </a:r>
          </a:p>
          <a:p>
            <a:pPr lvl="1" eaLnBrk="1" hangingPunct="1">
              <a:defRPr/>
            </a:pPr>
            <a:r>
              <a:rPr lang="en-US"/>
              <a:t>Choose lowest-numbered signal </a:t>
            </a:r>
            <a:r>
              <a:rPr lang="en-US" i="1"/>
              <a:t>k</a:t>
            </a:r>
            <a:r>
              <a:rPr lang="en-US"/>
              <a:t> in </a:t>
            </a:r>
            <a:r>
              <a:rPr lang="en-US">
                <a:latin typeface="Courier New" pitchFamily="49" charset="0"/>
              </a:rPr>
              <a:t>pnb</a:t>
            </a:r>
            <a:r>
              <a:rPr lang="en-US"/>
              <a:t> and force process </a:t>
            </a:r>
            <a:r>
              <a:rPr lang="en-US" i="1"/>
              <a:t>p</a:t>
            </a:r>
            <a:r>
              <a:rPr lang="en-US"/>
              <a:t> to </a:t>
            </a:r>
            <a:r>
              <a:rPr lang="en-US">
                <a:solidFill>
                  <a:srgbClr val="FF3300"/>
                </a:solidFill>
              </a:rPr>
              <a:t>receive</a:t>
            </a:r>
            <a:r>
              <a:rPr lang="en-US"/>
              <a:t> signal </a:t>
            </a:r>
            <a:r>
              <a:rPr lang="en-US" i="1"/>
              <a:t>k</a:t>
            </a:r>
          </a:p>
          <a:p>
            <a:pPr lvl="1" eaLnBrk="1" hangingPunct="1">
              <a:defRPr/>
            </a:pPr>
            <a:r>
              <a:rPr lang="en-US"/>
              <a:t>Receipt of signal triggers some </a:t>
            </a:r>
            <a:r>
              <a:rPr lang="en-US" i="1">
                <a:solidFill>
                  <a:srgbClr val="FF3300"/>
                </a:solidFill>
              </a:rPr>
              <a:t>action</a:t>
            </a:r>
            <a:r>
              <a:rPr lang="en-US"/>
              <a:t> by </a:t>
            </a:r>
            <a:r>
              <a:rPr lang="en-US" i="1"/>
              <a:t>p</a:t>
            </a:r>
          </a:p>
          <a:p>
            <a:pPr lvl="1" eaLnBrk="1" hangingPunct="1">
              <a:defRPr/>
            </a:pPr>
            <a:r>
              <a:rPr lang="en-US"/>
              <a:t>Repeat for all nonzero </a:t>
            </a:r>
            <a:r>
              <a:rPr lang="en-US" i="1"/>
              <a:t>k</a:t>
            </a:r>
            <a:r>
              <a:rPr lang="en-US"/>
              <a:t> in </a:t>
            </a:r>
            <a:r>
              <a:rPr lang="en-US">
                <a:latin typeface="Courier New" pitchFamily="49" charset="0"/>
              </a:rPr>
              <a:t>pnb</a:t>
            </a:r>
          </a:p>
          <a:p>
            <a:pPr lvl="1" eaLnBrk="1" hangingPunct="1">
              <a:defRPr/>
            </a:pPr>
            <a:r>
              <a:rPr lang="en-US"/>
              <a:t>Pass control to next instruction in logical flow for </a:t>
            </a:r>
            <a:r>
              <a:rPr lang="en-US" i="1"/>
              <a:t>p</a:t>
            </a:r>
            <a:endParaRPr lang="en-US"/>
          </a:p>
          <a:p>
            <a:pPr lvl="1" eaLnBrk="1" hangingPunct="1">
              <a:defRPr/>
            </a:pPr>
            <a:endParaRPr lang="en-US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Groups</a:t>
            </a:r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1" y="1066801"/>
            <a:ext cx="7918435" cy="13700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Every process belongs to exactly one </a:t>
            </a:r>
            <a:r>
              <a:rPr lang="en-US" i="1" dirty="0"/>
              <a:t>process group</a:t>
            </a:r>
          </a:p>
        </p:txBody>
      </p:sp>
      <p:sp>
        <p:nvSpPr>
          <p:cNvPr id="32772" name="Oval 4"/>
          <p:cNvSpPr>
            <a:spLocks noChangeAspect="1" noChangeArrowheads="1"/>
          </p:cNvSpPr>
          <p:nvPr/>
        </p:nvSpPr>
        <p:spPr bwMode="auto">
          <a:xfrm>
            <a:off x="3422651" y="3228976"/>
            <a:ext cx="982663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</a:t>
            </a:r>
          </a:p>
        </p:txBody>
      </p:sp>
      <p:sp>
        <p:nvSpPr>
          <p:cNvPr id="32773" name="Oval 5"/>
          <p:cNvSpPr>
            <a:spLocks noChangeAspect="1" noChangeArrowheads="1"/>
          </p:cNvSpPr>
          <p:nvPr/>
        </p:nvSpPr>
        <p:spPr bwMode="auto">
          <a:xfrm>
            <a:off x="5618163" y="3228975"/>
            <a:ext cx="982662" cy="8636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#1</a:t>
            </a:r>
          </a:p>
        </p:txBody>
      </p:sp>
      <p:sp>
        <p:nvSpPr>
          <p:cNvPr id="32774" name="Oval 6"/>
          <p:cNvSpPr>
            <a:spLocks noChangeAspect="1" noChangeArrowheads="1"/>
          </p:cNvSpPr>
          <p:nvPr/>
        </p:nvSpPr>
        <p:spPr bwMode="auto">
          <a:xfrm>
            <a:off x="7772400" y="3228976"/>
            <a:ext cx="984250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job #2</a:t>
            </a:r>
          </a:p>
        </p:txBody>
      </p:sp>
      <p:sp>
        <p:nvSpPr>
          <p:cNvPr id="32775" name="Oval 7"/>
          <p:cNvSpPr>
            <a:spLocks noChangeAspect="1" noChangeArrowheads="1"/>
          </p:cNvSpPr>
          <p:nvPr/>
        </p:nvSpPr>
        <p:spPr bwMode="auto">
          <a:xfrm>
            <a:off x="5622925" y="1905000"/>
            <a:ext cx="984250" cy="77628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Shell</a:t>
            </a:r>
          </a:p>
        </p:txBody>
      </p:sp>
      <p:sp>
        <p:nvSpPr>
          <p:cNvPr id="32776" name="Oval 8"/>
          <p:cNvSpPr>
            <a:spLocks noChangeAspect="1" noChangeArrowheads="1"/>
          </p:cNvSpPr>
          <p:nvPr/>
        </p:nvSpPr>
        <p:spPr bwMode="auto">
          <a:xfrm>
            <a:off x="2863850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7" name="Oval 9"/>
          <p:cNvSpPr>
            <a:spLocks noChangeAspect="1" noChangeArrowheads="1"/>
          </p:cNvSpPr>
          <p:nvPr/>
        </p:nvSpPr>
        <p:spPr bwMode="auto">
          <a:xfrm>
            <a:off x="3989388" y="4414839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Child</a:t>
            </a:r>
          </a:p>
        </p:txBody>
      </p:sp>
      <p:sp>
        <p:nvSpPr>
          <p:cNvPr id="32778" name="Line 10"/>
          <p:cNvSpPr>
            <a:spLocks noChangeAspect="1" noChangeShapeType="1"/>
          </p:cNvSpPr>
          <p:nvPr/>
        </p:nvSpPr>
        <p:spPr bwMode="auto">
          <a:xfrm flipH="1">
            <a:off x="3430588" y="4051300"/>
            <a:ext cx="182562" cy="369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79" name="Line 11"/>
          <p:cNvSpPr>
            <a:spLocks noChangeAspect="1" noChangeShapeType="1"/>
          </p:cNvSpPr>
          <p:nvPr/>
        </p:nvSpPr>
        <p:spPr bwMode="auto">
          <a:xfrm>
            <a:off x="4210051" y="4048125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0" name="Line 12"/>
          <p:cNvSpPr>
            <a:spLocks noChangeAspect="1" noChangeShapeType="1"/>
          </p:cNvSpPr>
          <p:nvPr/>
        </p:nvSpPr>
        <p:spPr bwMode="auto">
          <a:xfrm>
            <a:off x="6118225" y="2667001"/>
            <a:ext cx="0" cy="557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81" name="Line 13"/>
          <p:cNvSpPr>
            <a:spLocks noChangeAspect="1" noChangeShapeType="1"/>
          </p:cNvSpPr>
          <p:nvPr/>
        </p:nvSpPr>
        <p:spPr bwMode="auto">
          <a:xfrm flipH="1">
            <a:off x="4292600" y="2574925"/>
            <a:ext cx="1481138" cy="801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2" name="Line 14"/>
          <p:cNvSpPr>
            <a:spLocks noChangeAspect="1" noChangeShapeType="1"/>
          </p:cNvSpPr>
          <p:nvPr/>
        </p:nvSpPr>
        <p:spPr bwMode="auto">
          <a:xfrm>
            <a:off x="6492876" y="2535239"/>
            <a:ext cx="1412875" cy="833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783" name="Text Box 15"/>
          <p:cNvSpPr txBox="1">
            <a:spLocks noChangeAspect="1" noChangeArrowheads="1"/>
          </p:cNvSpPr>
          <p:nvPr/>
        </p:nvSpPr>
        <p:spPr bwMode="auto">
          <a:xfrm>
            <a:off x="4814429" y="20678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2590800" y="3119439"/>
            <a:ext cx="2448306" cy="257080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7"/>
          <p:cNvSpPr txBox="1">
            <a:spLocks noChangeAspect="1" noChangeArrowheads="1"/>
          </p:cNvSpPr>
          <p:nvPr/>
        </p:nvSpPr>
        <p:spPr bwMode="auto">
          <a:xfrm>
            <a:off x="2909888" y="5816601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2786" name="Rectangle 18"/>
          <p:cNvSpPr>
            <a:spLocks noChangeAspect="1" noChangeArrowheads="1"/>
          </p:cNvSpPr>
          <p:nvPr/>
        </p:nvSpPr>
        <p:spPr bwMode="auto">
          <a:xfrm>
            <a:off x="5530850" y="3119436"/>
            <a:ext cx="1176338" cy="108902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Text Box 19"/>
          <p:cNvSpPr txBox="1">
            <a:spLocks noChangeAspect="1" noChangeArrowheads="1"/>
          </p:cNvSpPr>
          <p:nvPr/>
        </p:nvSpPr>
        <p:spPr bwMode="auto">
          <a:xfrm>
            <a:off x="5229226" y="4202114"/>
            <a:ext cx="18780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32</a:t>
            </a:r>
          </a:p>
        </p:txBody>
      </p:sp>
      <p:sp>
        <p:nvSpPr>
          <p:cNvPr id="32788" name="Text Box 20"/>
          <p:cNvSpPr txBox="1">
            <a:spLocks noChangeAspect="1" noChangeArrowheads="1"/>
          </p:cNvSpPr>
          <p:nvPr/>
        </p:nvSpPr>
        <p:spPr bwMode="auto">
          <a:xfrm>
            <a:off x="7339013" y="42084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40</a:t>
            </a:r>
          </a:p>
        </p:txBody>
      </p:sp>
      <p:sp>
        <p:nvSpPr>
          <p:cNvPr id="32789" name="Rectangle 21"/>
          <p:cNvSpPr>
            <a:spLocks noChangeAspect="1" noChangeArrowheads="1"/>
          </p:cNvSpPr>
          <p:nvPr/>
        </p:nvSpPr>
        <p:spPr bwMode="auto">
          <a:xfrm>
            <a:off x="7669214" y="3119439"/>
            <a:ext cx="1176337" cy="10826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Text Box 22"/>
          <p:cNvSpPr txBox="1">
            <a:spLocks noChangeAspect="1" noChangeArrowheads="1"/>
          </p:cNvSpPr>
          <p:nvPr/>
        </p:nvSpPr>
        <p:spPr bwMode="auto">
          <a:xfrm>
            <a:off x="2615741" y="33632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1" name="Text Box 23"/>
          <p:cNvSpPr txBox="1">
            <a:spLocks noChangeAspect="1" noChangeArrowheads="1"/>
          </p:cNvSpPr>
          <p:nvPr/>
        </p:nvSpPr>
        <p:spPr bwMode="auto">
          <a:xfrm>
            <a:off x="6684964" y="34140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2792" name="Text Box 24"/>
          <p:cNvSpPr txBox="1">
            <a:spLocks noChangeAspect="1" noChangeArrowheads="1"/>
          </p:cNvSpPr>
          <p:nvPr/>
        </p:nvSpPr>
        <p:spPr bwMode="auto">
          <a:xfrm>
            <a:off x="8796339" y="3441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2793" name="Text Box 25"/>
          <p:cNvSpPr txBox="1">
            <a:spLocks noChangeAspect="1" noChangeArrowheads="1"/>
          </p:cNvSpPr>
          <p:nvPr/>
        </p:nvSpPr>
        <p:spPr bwMode="auto">
          <a:xfrm>
            <a:off x="2915779" y="5219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2794" name="Text Box 26"/>
          <p:cNvSpPr txBox="1">
            <a:spLocks noChangeAspect="1" noChangeArrowheads="1"/>
          </p:cNvSpPr>
          <p:nvPr/>
        </p:nvSpPr>
        <p:spPr bwMode="auto">
          <a:xfrm>
            <a:off x="4058779" y="522858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527387" name="Rectangle 27"/>
          <p:cNvSpPr>
            <a:spLocks noChangeArrowheads="1"/>
          </p:cNvSpPr>
          <p:nvPr/>
        </p:nvSpPr>
        <p:spPr bwMode="auto">
          <a:xfrm>
            <a:off x="5738813" y="5029201"/>
            <a:ext cx="3657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getpgrp()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– Return process group of current process</a:t>
            </a:r>
          </a:p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setpgid() – </a:t>
            </a: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Change process group of a process</a:t>
            </a:r>
            <a:endParaRPr lang="en-US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528387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5937249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ourier New" pitchFamily="49" charset="0"/>
              </a:rPr>
              <a:t>kill</a:t>
            </a:r>
            <a:r>
              <a:rPr lang="en-US" dirty="0"/>
              <a:t> sends arbitrary signal to a process or process group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dirty="0"/>
              <a:t>Examples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–KILL 24818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</a:t>
            </a:r>
            <a:r>
              <a:rPr lang="en-US" dirty="0" err="1">
                <a:latin typeface="Courier New" pitchFamily="49" charset="0"/>
              </a:rPr>
              <a:t>SIGKILL</a:t>
            </a:r>
            <a:r>
              <a:rPr lang="en-US" dirty="0">
                <a:latin typeface="Courier New" pitchFamily="49" charset="0"/>
              </a:rPr>
              <a:t> to process 24818</a:t>
            </a:r>
          </a:p>
          <a:p>
            <a:pPr lvl="1" eaLnBrk="1" hangingPunct="1">
              <a:defRPr/>
            </a:pPr>
            <a:r>
              <a:rPr lang="en-US" dirty="0">
                <a:latin typeface="Courier New" pitchFamily="49" charset="0"/>
              </a:rPr>
              <a:t>kill –9 –24817</a:t>
            </a:r>
          </a:p>
          <a:p>
            <a:pPr lvl="2" eaLnBrk="1" hangingPunct="1">
              <a:defRPr/>
            </a:pPr>
            <a:r>
              <a:rPr lang="en-US" dirty="0">
                <a:latin typeface="Courier New" pitchFamily="49" charset="0"/>
              </a:rPr>
              <a:t>Send SIGKILL to every process in process </a:t>
            </a:r>
            <a:r>
              <a:rPr lang="en-US" i="1" dirty="0">
                <a:latin typeface="Courier New" pitchFamily="49" charset="0"/>
              </a:rPr>
              <a:t>group</a:t>
            </a:r>
            <a:r>
              <a:rPr lang="en-US" dirty="0">
                <a:latin typeface="Courier New" pitchFamily="49" charset="0"/>
              </a:rPr>
              <a:t> 24817 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477000" y="1682751"/>
            <a:ext cx="4628190" cy="403187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./forks 16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Child1: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=24818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Child2: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=24819 </a:t>
            </a:r>
            <a:r>
              <a:rPr lang="en-US" altLang="en-US" sz="1600" dirty="0" err="1">
                <a:latin typeface="Courier New" pitchFamily="49" charset="0"/>
              </a:rPr>
              <a:t>pgrp</a:t>
            </a:r>
            <a:r>
              <a:rPr lang="en-US" altLang="en-US" sz="1600" dirty="0">
                <a:latin typeface="Courier New" pitchFamily="49" charset="0"/>
              </a:rPr>
              <a:t>=24817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24818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24819 pts/2    00:00:02 forks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24820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kill -9 -24817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PID TTY          TIME CMD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24788 pts/2    00:00:00 </a:t>
            </a:r>
            <a:r>
              <a:rPr lang="en-US" altLang="en-US" sz="1600" dirty="0" err="1">
                <a:latin typeface="Courier New" pitchFamily="49" charset="0"/>
              </a:rPr>
              <a:t>zsh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24823 pts/2    00:00:00 </a:t>
            </a:r>
            <a:r>
              <a:rPr lang="en-US" altLang="en-US" sz="1600" dirty="0" err="1">
                <a:latin typeface="Courier New" pitchFamily="49" charset="0"/>
              </a:rPr>
              <a:t>ps</a:t>
            </a:r>
            <a:r>
              <a:rPr lang="en-US" altLang="en-US" sz="1600" dirty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 err="1">
                <a:latin typeface="Courier New" pitchFamily="49" charset="0"/>
              </a:rPr>
              <a:t>linux</a:t>
            </a:r>
            <a:r>
              <a:rPr lang="en-US" altLang="en-US" sz="1600" dirty="0">
                <a:latin typeface="Courier New" pitchFamily="49" charset="0"/>
              </a:rPr>
              <a:t>&gt; 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Sending Signals From the Keyboard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/>
              <a:t>Typing ctrl-c (ctrl-z) sends a SIGINT (SIGTSTP) to every job in the foreground process group.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SIGINT – default action is to terminate each process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/>
              <a:t>SIGTSTP – default action is to stop (suspend) each process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358692" y="3719215"/>
            <a:ext cx="2200736" cy="1668759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Oval 5"/>
          <p:cNvSpPr>
            <a:spLocks noChangeAspect="1" noChangeArrowheads="1"/>
          </p:cNvSpPr>
          <p:nvPr/>
        </p:nvSpPr>
        <p:spPr bwMode="auto">
          <a:xfrm>
            <a:off x="4170363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Fore-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</a:t>
            </a:r>
          </a:p>
        </p:txBody>
      </p:sp>
      <p:sp>
        <p:nvSpPr>
          <p:cNvPr id="34822" name="Oval 6"/>
          <p:cNvSpPr>
            <a:spLocks noChangeAspect="1" noChangeArrowheads="1"/>
          </p:cNvSpPr>
          <p:nvPr/>
        </p:nvSpPr>
        <p:spPr bwMode="auto">
          <a:xfrm>
            <a:off x="5929313" y="3781426"/>
            <a:ext cx="785812" cy="69056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#1</a:t>
            </a:r>
          </a:p>
        </p:txBody>
      </p:sp>
      <p:sp>
        <p:nvSpPr>
          <p:cNvPr id="34823" name="Oval 7"/>
          <p:cNvSpPr>
            <a:spLocks noChangeAspect="1" noChangeArrowheads="1"/>
          </p:cNvSpPr>
          <p:nvPr/>
        </p:nvSpPr>
        <p:spPr bwMode="auto">
          <a:xfrm>
            <a:off x="7653338" y="3781426"/>
            <a:ext cx="787400" cy="709613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Back-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ground</a:t>
            </a:r>
          </a:p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job #2</a:t>
            </a:r>
          </a:p>
        </p:txBody>
      </p:sp>
      <p:sp>
        <p:nvSpPr>
          <p:cNvPr id="34824" name="Oval 8"/>
          <p:cNvSpPr>
            <a:spLocks noChangeAspect="1" noChangeArrowheads="1"/>
          </p:cNvSpPr>
          <p:nvPr/>
        </p:nvSpPr>
        <p:spPr bwMode="auto">
          <a:xfrm>
            <a:off x="5932488" y="2720975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Shell</a:t>
            </a:r>
          </a:p>
        </p:txBody>
      </p:sp>
      <p:sp>
        <p:nvSpPr>
          <p:cNvPr id="34825" name="Oval 9"/>
          <p:cNvSpPr>
            <a:spLocks noChangeAspect="1" noChangeArrowheads="1"/>
          </p:cNvSpPr>
          <p:nvPr/>
        </p:nvSpPr>
        <p:spPr bwMode="auto">
          <a:xfrm>
            <a:off x="3724275" y="4730750"/>
            <a:ext cx="787400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6" name="Oval 10"/>
          <p:cNvSpPr>
            <a:spLocks noChangeAspect="1" noChangeArrowheads="1"/>
          </p:cNvSpPr>
          <p:nvPr/>
        </p:nvSpPr>
        <p:spPr bwMode="auto">
          <a:xfrm>
            <a:off x="4624389" y="4730750"/>
            <a:ext cx="788987" cy="6223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Child</a:t>
            </a:r>
          </a:p>
        </p:txBody>
      </p:sp>
      <p:sp>
        <p:nvSpPr>
          <p:cNvPr id="34827" name="Line 11"/>
          <p:cNvSpPr>
            <a:spLocks noChangeAspect="1" noChangeShapeType="1"/>
          </p:cNvSpPr>
          <p:nvPr/>
        </p:nvSpPr>
        <p:spPr bwMode="auto">
          <a:xfrm flipH="1">
            <a:off x="4178300" y="4440239"/>
            <a:ext cx="146050" cy="295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8" name="Line 12"/>
          <p:cNvSpPr>
            <a:spLocks noChangeAspect="1" noChangeShapeType="1"/>
          </p:cNvSpPr>
          <p:nvPr/>
        </p:nvSpPr>
        <p:spPr bwMode="auto">
          <a:xfrm>
            <a:off x="4802189" y="4437063"/>
            <a:ext cx="130175" cy="290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29" name="Line 13"/>
          <p:cNvSpPr>
            <a:spLocks noChangeAspect="1" noChangeShapeType="1"/>
          </p:cNvSpPr>
          <p:nvPr/>
        </p:nvSpPr>
        <p:spPr bwMode="auto">
          <a:xfrm>
            <a:off x="6329363" y="3330575"/>
            <a:ext cx="0" cy="446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Line 14"/>
          <p:cNvSpPr>
            <a:spLocks noChangeAspect="1" noChangeShapeType="1"/>
          </p:cNvSpPr>
          <p:nvPr/>
        </p:nvSpPr>
        <p:spPr bwMode="auto">
          <a:xfrm flipH="1">
            <a:off x="4867276" y="3257550"/>
            <a:ext cx="1185863" cy="641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1" name="Line 15"/>
          <p:cNvSpPr>
            <a:spLocks noChangeAspect="1" noChangeShapeType="1"/>
          </p:cNvSpPr>
          <p:nvPr/>
        </p:nvSpPr>
        <p:spPr bwMode="auto">
          <a:xfrm>
            <a:off x="6629400" y="3225800"/>
            <a:ext cx="1130300" cy="666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832" name="Text Box 16"/>
          <p:cNvSpPr txBox="1">
            <a:spLocks noChangeAspect="1" noChangeArrowheads="1"/>
          </p:cNvSpPr>
          <p:nvPr/>
        </p:nvSpPr>
        <p:spPr bwMode="auto">
          <a:xfrm>
            <a:off x="5119229" y="280605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pid=10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pgid=10</a:t>
            </a:r>
          </a:p>
        </p:txBody>
      </p:sp>
      <p:sp>
        <p:nvSpPr>
          <p:cNvPr id="34833" name="Text Box 17"/>
          <p:cNvSpPr txBox="1">
            <a:spLocks noChangeAspect="1" noChangeArrowheads="1"/>
          </p:cNvSpPr>
          <p:nvPr/>
        </p:nvSpPr>
        <p:spPr bwMode="auto">
          <a:xfrm>
            <a:off x="3573463" y="5795964"/>
            <a:ext cx="18780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Foreground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group 20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5859464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5" name="Text Box 19"/>
          <p:cNvSpPr txBox="1">
            <a:spLocks noChangeAspect="1" noChangeArrowheads="1"/>
          </p:cNvSpPr>
          <p:nvPr/>
        </p:nvSpPr>
        <p:spPr bwMode="auto">
          <a:xfrm>
            <a:off x="5683251" y="4562475"/>
            <a:ext cx="13700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32</a:t>
            </a:r>
          </a:p>
        </p:txBody>
      </p:sp>
      <p:sp>
        <p:nvSpPr>
          <p:cNvPr id="34836" name="Text Box 20"/>
          <p:cNvSpPr txBox="1">
            <a:spLocks noChangeAspect="1" noChangeArrowheads="1"/>
          </p:cNvSpPr>
          <p:nvPr/>
        </p:nvSpPr>
        <p:spPr bwMode="auto">
          <a:xfrm>
            <a:off x="7370763" y="4562475"/>
            <a:ext cx="13700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Background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process </a:t>
            </a:r>
          </a:p>
          <a:p>
            <a:pPr>
              <a:lnSpc>
                <a:spcPct val="100000"/>
              </a:lnSpc>
            </a:pPr>
            <a:r>
              <a:rPr lang="en-US" altLang="en-US" sz="1600" i="1">
                <a:latin typeface="Arial" charset="0"/>
              </a:rPr>
              <a:t>group 40</a:t>
            </a:r>
          </a:p>
        </p:txBody>
      </p: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7570789" y="3719215"/>
            <a:ext cx="941387" cy="83691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838" name="Text Box 22"/>
          <p:cNvSpPr txBox="1">
            <a:spLocks noChangeAspect="1" noChangeArrowheads="1"/>
          </p:cNvSpPr>
          <p:nvPr/>
        </p:nvSpPr>
        <p:spPr bwMode="auto">
          <a:xfrm>
            <a:off x="3358691" y="38426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pid=20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39" name="Text Box 23"/>
          <p:cNvSpPr txBox="1">
            <a:spLocks noChangeAspect="1" noChangeArrowheads="1"/>
          </p:cNvSpPr>
          <p:nvPr/>
        </p:nvSpPr>
        <p:spPr bwMode="auto">
          <a:xfrm>
            <a:off x="6781801" y="3883969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pid=32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pgid=32</a:t>
            </a:r>
          </a:p>
        </p:txBody>
      </p:sp>
      <p:sp>
        <p:nvSpPr>
          <p:cNvPr id="34840" name="Text Box 24"/>
          <p:cNvSpPr txBox="1">
            <a:spLocks noChangeAspect="1" noChangeArrowheads="1"/>
          </p:cNvSpPr>
          <p:nvPr/>
        </p:nvSpPr>
        <p:spPr bwMode="auto">
          <a:xfrm>
            <a:off x="8472489" y="3904607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pid=40</a:t>
            </a:r>
          </a:p>
          <a:p>
            <a:pPr algn="l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pgid=40</a:t>
            </a:r>
          </a:p>
        </p:txBody>
      </p:sp>
      <p:sp>
        <p:nvSpPr>
          <p:cNvPr id="34841" name="Text Box 25"/>
          <p:cNvSpPr txBox="1">
            <a:spLocks noChangeAspect="1" noChangeArrowheads="1"/>
          </p:cNvSpPr>
          <p:nvPr/>
        </p:nvSpPr>
        <p:spPr bwMode="auto">
          <a:xfrm>
            <a:off x="3598404" y="5328594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pid=21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  <p:sp>
        <p:nvSpPr>
          <p:cNvPr id="34842" name="Text Box 26"/>
          <p:cNvSpPr txBox="1">
            <a:spLocks noChangeAspect="1" noChangeArrowheads="1"/>
          </p:cNvSpPr>
          <p:nvPr/>
        </p:nvSpPr>
        <p:spPr bwMode="auto">
          <a:xfrm>
            <a:off x="4514391" y="5336532"/>
            <a:ext cx="835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pid=22</a:t>
            </a:r>
          </a:p>
          <a:p>
            <a:pPr algn="r">
              <a:lnSpc>
                <a:spcPct val="100000"/>
              </a:lnSpc>
            </a:pPr>
            <a:r>
              <a:rPr lang="en-US" altLang="en-US" sz="1200">
                <a:latin typeface="Courier New" pitchFamily="49" charset="0"/>
              </a:rPr>
              <a:t>pgid=20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>
                <a:latin typeface="Courier New" pitchFamily="49" charset="0"/>
              </a:rPr>
              <a:t>ctrl-c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ctrl-z</a:t>
            </a:r>
          </a:p>
        </p:txBody>
      </p:sp>
      <p:sp>
        <p:nvSpPr>
          <p:cNvPr id="556039" name="Text Box 7"/>
          <p:cNvSpPr txBox="1">
            <a:spLocks noChangeArrowheads="1"/>
          </p:cNvSpPr>
          <p:nvPr/>
        </p:nvSpPr>
        <p:spPr bwMode="auto">
          <a:xfrm>
            <a:off x="1676400" y="1295401"/>
            <a:ext cx="5334000" cy="432733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bluefish&gt;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Child: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=28108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Parent: </a:t>
            </a:r>
            <a:r>
              <a:rPr lang="en-US" sz="1600" dirty="0" err="1">
                <a:latin typeface="Courier New" pitchFamily="49" charset="0"/>
              </a:rPr>
              <a:t>pid</a:t>
            </a:r>
            <a:r>
              <a:rPr lang="en-US" sz="1600" dirty="0">
                <a:latin typeface="Courier New" pitchFamily="49" charset="0"/>
              </a:rPr>
              <a:t>=28107 </a:t>
            </a:r>
            <a:r>
              <a:rPr lang="en-US" sz="1600" dirty="0" err="1">
                <a:latin typeface="Courier New" pitchFamily="49" charset="0"/>
              </a:rPr>
              <a:t>pgrp</a:t>
            </a:r>
            <a:r>
              <a:rPr lang="en-US" sz="1600" dirty="0">
                <a:latin typeface="Courier New" pitchFamily="49" charset="0"/>
              </a:rPr>
              <a:t>=28107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z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Suspended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28107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28108 pts/8    T      0:01 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28109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fg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./forks 17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&lt;types ctrl-</a:t>
            </a:r>
            <a:r>
              <a:rPr lang="en-US" sz="1600" dirty="0" err="1">
                <a:latin typeface="Courier New" pitchFamily="49" charset="0"/>
              </a:rPr>
              <a:t>c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bluefish&gt;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PID TTY      STAT   TIME COMMAND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27699 pts/8    Ss     0:00 -</a:t>
            </a:r>
            <a:r>
              <a:rPr lang="en-US" sz="1600" dirty="0" err="1">
                <a:latin typeface="Courier New" pitchFamily="49" charset="0"/>
              </a:rPr>
              <a:t>zsh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28110 pts/8    R+     0:00 </a:t>
            </a:r>
            <a:r>
              <a:rPr lang="en-US" sz="1600" dirty="0" err="1">
                <a:latin typeface="Courier New" pitchFamily="49" charset="0"/>
              </a:rPr>
              <a:t>ps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w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556041" name="Text Box 9"/>
          <p:cNvSpPr txBox="1">
            <a:spLocks noChangeArrowheads="1"/>
          </p:cNvSpPr>
          <p:nvPr/>
        </p:nvSpPr>
        <p:spPr bwMode="auto">
          <a:xfrm>
            <a:off x="7162800" y="1207402"/>
            <a:ext cx="3124200" cy="333322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 dirty="0">
                <a:latin typeface="Calibri" pitchFamily="34" charset="0"/>
              </a:rPr>
              <a:t>STAT (process state) Legend: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First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sleeping</a:t>
            </a:r>
          </a:p>
          <a:p>
            <a:pPr algn="l"/>
            <a:r>
              <a:rPr lang="en-US" dirty="0">
                <a:latin typeface="Calibri" pitchFamily="34" charset="0"/>
              </a:rPr>
              <a:t>T: stopped</a:t>
            </a:r>
          </a:p>
          <a:p>
            <a:pPr algn="l"/>
            <a:r>
              <a:rPr lang="en-US" dirty="0">
                <a:latin typeface="Calibri" pitchFamily="34" charset="0"/>
              </a:rPr>
              <a:t>R: running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Second letter:</a:t>
            </a:r>
          </a:p>
          <a:p>
            <a:pPr algn="l"/>
            <a:r>
              <a:rPr lang="en-US" dirty="0">
                <a:latin typeface="Calibri" pitchFamily="34" charset="0"/>
              </a:rPr>
              <a:t>s: session leader</a:t>
            </a:r>
          </a:p>
          <a:p>
            <a:pPr algn="l"/>
            <a:r>
              <a:rPr lang="en-US" dirty="0">
                <a:latin typeface="Calibri" pitchFamily="34" charset="0"/>
              </a:rPr>
              <a:t>+: foreground proc group</a:t>
            </a:r>
          </a:p>
          <a:p>
            <a:pPr algn="l"/>
            <a:endParaRPr lang="en-US" dirty="0"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See “man </a:t>
            </a:r>
            <a:r>
              <a:rPr lang="en-US" dirty="0" err="1">
                <a:latin typeface="Calibri" pitchFamily="34" charset="0"/>
              </a:rPr>
              <a:t>ps</a:t>
            </a:r>
            <a:r>
              <a:rPr lang="en-US" dirty="0">
                <a:latin typeface="Calibri" pitchFamily="34" charset="0"/>
              </a:rPr>
              <a:t>” for more </a:t>
            </a:r>
          </a:p>
          <a:p>
            <a:pPr algn="l"/>
            <a:r>
              <a:rPr lang="en-US" dirty="0">
                <a:latin typeface="Calibri" pitchFamily="34" charset="0"/>
              </a:rPr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3436857969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Sending Signals with </a:t>
            </a:r>
            <a:r>
              <a:rPr lang="en-US" altLang="en-US">
                <a:latin typeface="Courier New" pitchFamily="49" charset="0"/>
              </a:rPr>
              <a:t>kill</a:t>
            </a:r>
            <a:endParaRPr lang="en-US" alt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133600" y="1066801"/>
            <a:ext cx="7696200" cy="526297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fork12()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while(1); /* Child infinite loop (bad style!) */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terminates the child processes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("Killing process %d\n",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kill(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], SIGINT);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/* Parent reaps terminated children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(WIFEXITED(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with exit status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	  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, WEXITSTATUS(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else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("Child %d terminated abnormally\n", </a:t>
            </a:r>
            <a:r>
              <a:rPr lang="en-US" altLang="en-US" sz="1400" dirty="0" err="1">
                <a:latin typeface="Courier New" pitchFamily="49" charset="0"/>
              </a:rPr>
              <a:t>wpid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802B1F1-D34A-4388-90D5-66F8E1709AC6}"/>
              </a:ext>
            </a:extLst>
          </p:cNvPr>
          <p:cNvSpPr/>
          <p:nvPr/>
        </p:nvSpPr>
        <p:spPr bwMode="auto">
          <a:xfrm>
            <a:off x="2819400" y="3276600"/>
            <a:ext cx="2590800" cy="533400"/>
          </a:xfrm>
          <a:prstGeom prst="ellipse">
            <a:avLst/>
          </a:prstGeom>
          <a:noFill/>
          <a:ln w="444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10356848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Dealing With Errors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How to handle bad mistakes like divide by 0?</a:t>
            </a:r>
          </a:p>
          <a:p>
            <a:pPr eaLnBrk="1" hangingPunct="1">
              <a:defRPr/>
            </a:pPr>
            <a:r>
              <a:rPr lang="en-US" dirty="0"/>
              <a:t>Solution 1: ignore completely</a:t>
            </a:r>
          </a:p>
          <a:p>
            <a:pPr eaLnBrk="1" hangingPunct="1">
              <a:defRPr/>
            </a:pPr>
            <a:r>
              <a:rPr lang="en-US" dirty="0"/>
              <a:t>Solution 2: set a flag and let program check</a:t>
            </a:r>
          </a:p>
          <a:p>
            <a:pPr lvl="1" eaLnBrk="1" hangingPunct="1">
              <a:defRPr/>
            </a:pPr>
            <a:r>
              <a:rPr lang="en-US" dirty="0"/>
              <a:t>Used for minor errors like integer overflow</a:t>
            </a:r>
          </a:p>
          <a:p>
            <a:pPr lvl="1" eaLnBrk="1" hangingPunct="1">
              <a:defRPr/>
            </a:pPr>
            <a:r>
              <a:rPr lang="en-US" dirty="0"/>
              <a:t>Nuisance to check after every important operation (e.g., division)</a:t>
            </a:r>
          </a:p>
          <a:p>
            <a:pPr eaLnBrk="1" hangingPunct="1">
              <a:defRPr/>
            </a:pPr>
            <a:r>
              <a:rPr lang="en-US" dirty="0"/>
              <a:t>Solution 2: </a:t>
            </a:r>
            <a:r>
              <a:rPr lang="en-US" i="1" dirty="0"/>
              <a:t>interrupts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Let CPU notify program in a special way when bad things happen</a:t>
            </a:r>
          </a:p>
          <a:p>
            <a:pPr lvl="1" eaLnBrk="1" hangingPunct="1">
              <a:defRPr/>
            </a:pPr>
            <a:r>
              <a:rPr lang="en-US" dirty="0"/>
              <a:t>Mechanism can be (nearly) identical to that used for I/O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091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Default Actions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Each signal type has predefined </a:t>
            </a:r>
            <a:r>
              <a:rPr lang="en-US" i="1" dirty="0">
                <a:solidFill>
                  <a:srgbClr val="FF3300"/>
                </a:solidFill>
              </a:rPr>
              <a:t>default action</a:t>
            </a:r>
            <a:r>
              <a:rPr lang="en-US" dirty="0"/>
              <a:t>, which is one of:</a:t>
            </a:r>
          </a:p>
          <a:p>
            <a:pPr lvl="1" eaLnBrk="1" hangingPunct="1">
              <a:defRPr/>
            </a:pPr>
            <a:r>
              <a:rPr lang="en-US" dirty="0"/>
              <a:t>Process terminates</a:t>
            </a:r>
          </a:p>
          <a:p>
            <a:pPr lvl="1" eaLnBrk="1" hangingPunct="1">
              <a:defRPr/>
            </a:pPr>
            <a:r>
              <a:rPr lang="en-US" dirty="0"/>
              <a:t>Process terminates and dumps “core” (memory) to a file</a:t>
            </a:r>
          </a:p>
          <a:p>
            <a:pPr lvl="2" eaLnBrk="1" hangingPunct="1">
              <a:defRPr/>
            </a:pPr>
            <a:r>
              <a:rPr lang="en-US" dirty="0"/>
              <a:t>Nowadays dump is suppressed in normal operation</a:t>
            </a:r>
          </a:p>
          <a:p>
            <a:pPr lvl="1" eaLnBrk="1" hangingPunct="1">
              <a:defRPr/>
            </a:pPr>
            <a:r>
              <a:rPr lang="en-US" dirty="0"/>
              <a:t>Process stops until restarted by a </a:t>
            </a:r>
            <a:r>
              <a:rPr lang="en-US" dirty="0" err="1"/>
              <a:t>SIGCONT</a:t>
            </a:r>
            <a:r>
              <a:rPr lang="en-US" dirty="0"/>
              <a:t> signal</a:t>
            </a:r>
          </a:p>
          <a:p>
            <a:pPr lvl="1" eaLnBrk="1" hangingPunct="1">
              <a:defRPr/>
            </a:pPr>
            <a:r>
              <a:rPr lang="en-US" dirty="0"/>
              <a:t>Process ignores the signal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Installing Signal Handlers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signal</a:t>
            </a:r>
            <a:r>
              <a:rPr lang="en-US" dirty="0"/>
              <a:t> function modifies the default action associated with receipt of signal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*signal(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signum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handler_t</a:t>
            </a:r>
            <a:r>
              <a:rPr lang="en-US" dirty="0">
                <a:latin typeface="Courier New" pitchFamily="49" charset="0"/>
              </a:rPr>
              <a:t> *handler)</a:t>
            </a:r>
          </a:p>
          <a:p>
            <a:pPr eaLnBrk="1" hangingPunct="1">
              <a:defRPr/>
            </a:pPr>
            <a:r>
              <a:rPr lang="en-US" dirty="0"/>
              <a:t>Different values for </a:t>
            </a:r>
            <a:r>
              <a:rPr lang="en-US" dirty="0">
                <a:latin typeface="Courier New" pitchFamily="49" charset="0"/>
              </a:rPr>
              <a:t>handler</a:t>
            </a:r>
            <a:r>
              <a:rPr lang="en-US" dirty="0"/>
              <a:t>:</a:t>
            </a:r>
          </a:p>
          <a:p>
            <a:pPr lvl="1" eaLnBrk="1" hangingPunct="1">
              <a:defRPr/>
            </a:pPr>
            <a:r>
              <a:rPr lang="en-US" dirty="0" err="1"/>
              <a:t>SIG_IGN</a:t>
            </a:r>
            <a:r>
              <a:rPr lang="en-US" dirty="0"/>
              <a:t>: ignore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 err="1"/>
              <a:t>SIG_DFL</a:t>
            </a:r>
            <a:r>
              <a:rPr lang="en-US" dirty="0"/>
              <a:t>: revert to default action on receipt of signals of type </a:t>
            </a:r>
            <a:r>
              <a:rPr lang="en-US" dirty="0" err="1">
                <a:latin typeface="Courier New" pitchFamily="49" charset="0"/>
              </a:rPr>
              <a:t>signum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Otherwise, handler is address of a </a:t>
            </a:r>
            <a:r>
              <a:rPr lang="en-US" i="1" dirty="0">
                <a:solidFill>
                  <a:srgbClr val="FF3300"/>
                </a:solidFill>
              </a:rPr>
              <a:t>signal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Referred to as “</a:t>
            </a:r>
            <a:r>
              <a:rPr lang="en-US" i="1" dirty="0">
                <a:solidFill>
                  <a:srgbClr val="FF3300"/>
                </a:solidFill>
              </a:rPr>
              <a:t>installing</a:t>
            </a:r>
            <a:r>
              <a:rPr lang="en-US" dirty="0">
                <a:solidFill>
                  <a:schemeClr val="tx1"/>
                </a:solidFill>
              </a:rPr>
              <a:t>” the handler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Called when process receives signal of type 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signum</a:t>
            </a:r>
            <a:endParaRPr lang="en-US" dirty="0">
              <a:solidFill>
                <a:schemeClr val="tx1"/>
              </a:solidFill>
              <a:latin typeface="Courier New" pitchFamily="49" charset="0"/>
            </a:endParaRP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Executing handler is called “</a:t>
            </a:r>
            <a:r>
              <a:rPr lang="en-US" i="1" dirty="0">
                <a:solidFill>
                  <a:srgbClr val="FF3300"/>
                </a:solidFill>
              </a:rPr>
              <a:t>catching</a:t>
            </a:r>
            <a:r>
              <a:rPr lang="en-US" dirty="0">
                <a:solidFill>
                  <a:schemeClr val="tx1"/>
                </a:solidFill>
              </a:rPr>
              <a:t>” or “</a:t>
            </a:r>
            <a:r>
              <a:rPr lang="en-US" i="1" dirty="0">
                <a:solidFill>
                  <a:srgbClr val="FF3300"/>
                </a:solidFill>
              </a:rPr>
              <a:t>handling</a:t>
            </a:r>
            <a:r>
              <a:rPr lang="en-US" dirty="0">
                <a:solidFill>
                  <a:schemeClr val="tx1"/>
                </a:solidFill>
              </a:rPr>
              <a:t>” the signal</a:t>
            </a:r>
          </a:p>
          <a:p>
            <a:pPr lvl="2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When handler returns, control passes back to instruction in control flow of process that was interrupted by receipt of the signal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Handling Example</a:t>
            </a:r>
          </a:p>
        </p:txBody>
      </p:sp>
      <p:sp>
        <p:nvSpPr>
          <p:cNvPr id="524292" name="Text Box 4"/>
          <p:cNvSpPr txBox="1">
            <a:spLocks noChangeArrowheads="1"/>
          </p:cNvSpPr>
          <p:nvPr/>
        </p:nvSpPr>
        <p:spPr bwMode="auto">
          <a:xfrm>
            <a:off x="1600200" y="990600"/>
            <a:ext cx="8991600" cy="5638800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pPr algn="l"/>
            <a:r>
              <a:rPr lang="en-US" sz="1600" dirty="0">
                <a:latin typeface="Menlo-Regular"/>
              </a:rPr>
              <a:t>void </a:t>
            </a:r>
            <a:r>
              <a:rPr lang="en-US" sz="1600" dirty="0" err="1">
                <a:latin typeface="Menlo-Regular"/>
              </a:rPr>
              <a:t>sigint_handler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int</a:t>
            </a:r>
            <a:r>
              <a:rPr lang="en-US" sz="1600" dirty="0">
                <a:latin typeface="Menlo-Regular"/>
              </a:rPr>
              <a:t> sig) /* SIGINT handler */</a:t>
            </a:r>
          </a:p>
          <a:p>
            <a:pPr algn="l"/>
            <a:r>
              <a:rPr lang="en-US" sz="1600" dirty="0">
                <a:latin typeface="Menlo-Regular"/>
              </a:rPr>
              <a:t>{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printf</a:t>
            </a:r>
            <a:r>
              <a:rPr lang="en-US" sz="1600" dirty="0">
                <a:latin typeface="Menlo-Regular"/>
              </a:rPr>
              <a:t>("So you think you can stop the bomb with ctrl-c, do you?\n");</a:t>
            </a:r>
          </a:p>
          <a:p>
            <a:pPr algn="l"/>
            <a:r>
              <a:rPr lang="nl-NL" sz="1600" dirty="0">
                <a:latin typeface="Menlo-Regular"/>
              </a:rPr>
              <a:t>    sleep(2);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printf</a:t>
            </a:r>
            <a:r>
              <a:rPr lang="en-US" sz="1600" dirty="0">
                <a:latin typeface="Menlo-Regular"/>
              </a:rPr>
              <a:t>("Well...");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fflush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stdout</a:t>
            </a:r>
            <a:r>
              <a:rPr lang="en-US" sz="1600" dirty="0">
                <a:latin typeface="Menlo-Regular"/>
              </a:rPr>
              <a:t>);</a:t>
            </a:r>
          </a:p>
          <a:p>
            <a:pPr algn="l"/>
            <a:r>
              <a:rPr lang="nl-NL" sz="1600" dirty="0">
                <a:latin typeface="Menlo-Regular"/>
              </a:rPr>
              <a:t>    sleep(1);</a:t>
            </a:r>
          </a:p>
          <a:p>
            <a:pPr algn="l"/>
            <a:r>
              <a:rPr lang="ro-RO" sz="1600" dirty="0">
                <a:latin typeface="Menlo-Regular"/>
              </a:rPr>
              <a:t>    printf("OK. :-)\n");</a:t>
            </a:r>
          </a:p>
          <a:p>
            <a:pPr algn="l"/>
            <a:r>
              <a:rPr lang="ro-RO" sz="1600" dirty="0">
                <a:latin typeface="Menlo-Regular"/>
              </a:rPr>
              <a:t>    exit(0);</a:t>
            </a:r>
          </a:p>
          <a:p>
            <a:pPr algn="l"/>
            <a:r>
              <a:rPr lang="ro-RO" sz="1600" dirty="0">
                <a:latin typeface="Menlo-Regular"/>
              </a:rPr>
              <a:t>}</a:t>
            </a:r>
          </a:p>
          <a:p>
            <a:pPr algn="l"/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int main()</a:t>
            </a:r>
          </a:p>
          <a:p>
            <a:pPr algn="l"/>
            <a:r>
              <a:rPr lang="ro-RO" sz="1600" dirty="0">
                <a:latin typeface="Menlo-Regular"/>
              </a:rPr>
              <a:t>{</a:t>
            </a:r>
            <a:endParaRPr lang="en-US" sz="1600" dirty="0">
              <a:latin typeface="Menlo-Regular"/>
            </a:endParaRP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sigset_t</a:t>
            </a:r>
            <a:r>
              <a:rPr lang="en-US" sz="1600" dirty="0">
                <a:latin typeface="Menlo-Regular"/>
              </a:rPr>
              <a:t> blocks;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sigemptyset</a:t>
            </a:r>
            <a:r>
              <a:rPr lang="en-US" sz="1600" dirty="0">
                <a:latin typeface="Menlo-Regular"/>
              </a:rPr>
              <a:t>(&amp;blocks);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sigaddset</a:t>
            </a:r>
            <a:r>
              <a:rPr lang="en-US" sz="1600" dirty="0">
                <a:latin typeface="Menlo-Regular"/>
              </a:rPr>
              <a:t>(&amp;blocks, </a:t>
            </a:r>
            <a:r>
              <a:rPr lang="en-US" sz="1600" dirty="0" err="1">
                <a:latin typeface="Menlo-Regular"/>
              </a:rPr>
              <a:t>SIGINT</a:t>
            </a:r>
            <a:r>
              <a:rPr lang="en-US" sz="1600" dirty="0">
                <a:latin typeface="Menlo-Regular"/>
              </a:rPr>
              <a:t>);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/* Install the SIGINT handler */</a:t>
            </a:r>
            <a:endParaRPr lang="en-US" sz="1600" dirty="0">
              <a:latin typeface="Menlo-Regular"/>
            </a:endParaRP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sigprocmask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SIG_BLOCK</a:t>
            </a:r>
            <a:r>
              <a:rPr lang="en-US" sz="1600" dirty="0">
                <a:latin typeface="Menlo-Regular"/>
              </a:rPr>
              <a:t>, &amp;blocks, NULL);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if (signal(SIGINT, </a:t>
            </a:r>
            <a:r>
              <a:rPr lang="en-US" sz="1600" dirty="0" err="1">
                <a:latin typeface="Menlo-Regular"/>
              </a:rPr>
              <a:t>SIG_IGN</a:t>
            </a:r>
            <a:r>
              <a:rPr lang="ro-RO" sz="1600" dirty="0">
                <a:latin typeface="Menlo-Regular"/>
              </a:rPr>
              <a:t>) </a:t>
            </a:r>
            <a:r>
              <a:rPr lang="en-US" sz="1600" dirty="0">
                <a:latin typeface="Menlo-Regular"/>
              </a:rPr>
              <a:t>!</a:t>
            </a:r>
            <a:r>
              <a:rPr lang="ro-RO" sz="1600" dirty="0">
                <a:latin typeface="Menlo-Regular"/>
              </a:rPr>
              <a:t>= SIG_</a:t>
            </a:r>
            <a:r>
              <a:rPr lang="en-US" sz="1600" dirty="0" err="1">
                <a:latin typeface="Menlo-Regular"/>
              </a:rPr>
              <a:t>IGN</a:t>
            </a:r>
            <a:r>
              <a:rPr lang="ro-RO" sz="1600" dirty="0">
                <a:latin typeface="Menlo-Regular"/>
              </a:rPr>
              <a:t>)</a:t>
            </a:r>
          </a:p>
          <a:p>
            <a:pPr algn="l"/>
            <a:r>
              <a:rPr lang="ro-RO" sz="1600" dirty="0">
                <a:latin typeface="Menlo-Regular"/>
              </a:rPr>
              <a:t>        </a:t>
            </a:r>
            <a:r>
              <a:rPr lang="en-US" sz="1600" dirty="0">
                <a:latin typeface="Menlo-Regular"/>
              </a:rPr>
              <a:t>signal(</a:t>
            </a:r>
            <a:r>
              <a:rPr lang="en-US" sz="1600" dirty="0" err="1">
                <a:latin typeface="Menlo-Regular"/>
              </a:rPr>
              <a:t>SIGINT</a:t>
            </a:r>
            <a:r>
              <a:rPr lang="en-US" sz="1600" dirty="0">
                <a:latin typeface="Menlo-Regular"/>
              </a:rPr>
              <a:t>, </a:t>
            </a:r>
            <a:r>
              <a:rPr lang="en-US" sz="1600" dirty="0" err="1">
                <a:latin typeface="Menlo-Regular"/>
              </a:rPr>
              <a:t>sigint_handler</a:t>
            </a:r>
            <a:r>
              <a:rPr lang="en-US" sz="1600" dirty="0">
                <a:latin typeface="Menlo-Regular"/>
              </a:rPr>
              <a:t>)</a:t>
            </a:r>
            <a:r>
              <a:rPr lang="ro-RO" sz="1600" dirty="0">
                <a:latin typeface="Menlo-Regular"/>
              </a:rPr>
              <a:t>;</a:t>
            </a:r>
          </a:p>
          <a:p>
            <a:pPr algn="l"/>
            <a:r>
              <a:rPr lang="en-US" sz="1600" dirty="0">
                <a:latin typeface="Menlo-Regular"/>
              </a:rPr>
              <a:t>    </a:t>
            </a:r>
            <a:r>
              <a:rPr lang="en-US" sz="1600" dirty="0" err="1">
                <a:latin typeface="Menlo-Regular"/>
              </a:rPr>
              <a:t>sigprocmask</a:t>
            </a:r>
            <a:r>
              <a:rPr lang="en-US" sz="1600" dirty="0">
                <a:latin typeface="Menlo-Regular"/>
              </a:rPr>
              <a:t>(</a:t>
            </a:r>
            <a:r>
              <a:rPr lang="en-US" sz="1600" dirty="0" err="1">
                <a:latin typeface="Menlo-Regular"/>
              </a:rPr>
              <a:t>SIG_UNBLOCK</a:t>
            </a:r>
            <a:r>
              <a:rPr lang="en-US" sz="1600" dirty="0">
                <a:latin typeface="Menlo-Regular"/>
              </a:rPr>
              <a:t>, &amp;blocks, NULL);</a:t>
            </a:r>
            <a:endParaRPr lang="ro-RO" sz="1600" dirty="0">
              <a:latin typeface="Menlo-Regular"/>
            </a:endParaRPr>
          </a:p>
          <a:p>
            <a:pPr algn="l"/>
            <a:r>
              <a:rPr lang="ro-RO" sz="1600" dirty="0">
                <a:latin typeface="Menlo-Regular"/>
              </a:rPr>
              <a:t>    /* Wait for the receipt of a signal */</a:t>
            </a:r>
          </a:p>
          <a:p>
            <a:pPr algn="l"/>
            <a:r>
              <a:rPr lang="ro-RO" sz="1600" dirty="0">
                <a:latin typeface="Menlo-Regular"/>
              </a:rPr>
              <a:t>    pause();</a:t>
            </a:r>
          </a:p>
          <a:p>
            <a:pPr algn="l"/>
            <a:r>
              <a:rPr lang="is-IS" sz="1600" dirty="0">
                <a:latin typeface="Menlo-Regular"/>
              </a:rPr>
              <a:t>    return 0;</a:t>
            </a:r>
          </a:p>
          <a:p>
            <a:pPr algn="l"/>
            <a:r>
              <a:rPr lang="is-IS" sz="1600" dirty="0">
                <a:latin typeface="Menlo-Regular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33033" y="6096000"/>
            <a:ext cx="85581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F7F7F"/>
                </a:solidFill>
                <a:latin typeface="Calibri" pitchFamily="34" charset="0"/>
              </a:rPr>
              <a:t>sigint.c</a:t>
            </a:r>
            <a:endParaRPr lang="en-US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47001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Signals Handlers as Concurrent Flows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signal handler is a separate logical flow (not process) that runs concurrently with the main program</a:t>
            </a:r>
          </a:p>
        </p:txBody>
      </p:sp>
      <p:sp>
        <p:nvSpPr>
          <p:cNvPr id="657415" name="Line 7"/>
          <p:cNvSpPr>
            <a:spLocks noChangeShapeType="1"/>
          </p:cNvSpPr>
          <p:nvPr/>
        </p:nvSpPr>
        <p:spPr bwMode="auto">
          <a:xfrm>
            <a:off x="4511675" y="4343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16" name="Text Box 8"/>
          <p:cNvSpPr txBox="1">
            <a:spLocks noChangeArrowheads="1"/>
          </p:cNvSpPr>
          <p:nvPr/>
        </p:nvSpPr>
        <p:spPr bwMode="auto">
          <a:xfrm>
            <a:off x="3944939" y="3124201"/>
            <a:ext cx="1284287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 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while (1)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;</a:t>
            </a:r>
          </a:p>
        </p:txBody>
      </p:sp>
      <p:sp>
        <p:nvSpPr>
          <p:cNvPr id="657417" name="Text Box 9"/>
          <p:cNvSpPr txBox="1">
            <a:spLocks noChangeArrowheads="1"/>
          </p:cNvSpPr>
          <p:nvPr/>
        </p:nvSpPr>
        <p:spPr bwMode="auto">
          <a:xfrm>
            <a:off x="5468939" y="3124200"/>
            <a:ext cx="1406525" cy="1314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handler(){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…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57418" name="Text Box 10"/>
          <p:cNvSpPr txBox="1">
            <a:spLocks noChangeArrowheads="1"/>
          </p:cNvSpPr>
          <p:nvPr/>
        </p:nvSpPr>
        <p:spPr bwMode="auto">
          <a:xfrm>
            <a:off x="6992939" y="3124200"/>
            <a:ext cx="9900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657419" name="Line 11"/>
          <p:cNvSpPr>
            <a:spLocks noChangeShapeType="1"/>
          </p:cNvSpPr>
          <p:nvPr/>
        </p:nvSpPr>
        <p:spPr bwMode="auto">
          <a:xfrm>
            <a:off x="6035675" y="4953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0" name="Line 12"/>
          <p:cNvSpPr>
            <a:spLocks noChangeShapeType="1"/>
          </p:cNvSpPr>
          <p:nvPr/>
        </p:nvSpPr>
        <p:spPr bwMode="auto">
          <a:xfrm>
            <a:off x="7559675" y="4648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1" name="Line 13"/>
          <p:cNvSpPr>
            <a:spLocks noChangeShapeType="1"/>
          </p:cNvSpPr>
          <p:nvPr/>
        </p:nvSpPr>
        <p:spPr bwMode="auto">
          <a:xfrm>
            <a:off x="4511675" y="5257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2" name="Line 14"/>
          <p:cNvSpPr>
            <a:spLocks noChangeShapeType="1"/>
          </p:cNvSpPr>
          <p:nvPr/>
        </p:nvSpPr>
        <p:spPr bwMode="auto">
          <a:xfrm>
            <a:off x="7559675" y="5562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3" name="Line 15"/>
          <p:cNvSpPr>
            <a:spLocks noChangeShapeType="1"/>
          </p:cNvSpPr>
          <p:nvPr/>
        </p:nvSpPr>
        <p:spPr bwMode="auto">
          <a:xfrm>
            <a:off x="4054475" y="46482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4" name="Line 16"/>
          <p:cNvSpPr>
            <a:spLocks noChangeShapeType="1"/>
          </p:cNvSpPr>
          <p:nvPr/>
        </p:nvSpPr>
        <p:spPr bwMode="auto">
          <a:xfrm>
            <a:off x="4054475" y="49530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5" name="Line 17"/>
          <p:cNvSpPr>
            <a:spLocks noChangeShapeType="1"/>
          </p:cNvSpPr>
          <p:nvPr/>
        </p:nvSpPr>
        <p:spPr bwMode="auto">
          <a:xfrm>
            <a:off x="4054475" y="52578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6" name="Line 18"/>
          <p:cNvSpPr>
            <a:spLocks noChangeShapeType="1"/>
          </p:cNvSpPr>
          <p:nvPr/>
        </p:nvSpPr>
        <p:spPr bwMode="auto">
          <a:xfrm>
            <a:off x="4054475" y="55626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7427" name="Line 19"/>
          <p:cNvSpPr>
            <a:spLocks noChangeShapeType="1"/>
          </p:cNvSpPr>
          <p:nvPr/>
        </p:nvSpPr>
        <p:spPr bwMode="auto">
          <a:xfrm>
            <a:off x="4054475" y="5867400"/>
            <a:ext cx="40386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9" name="Text Box 1031"/>
          <p:cNvSpPr txBox="1">
            <a:spLocks noChangeArrowheads="1"/>
          </p:cNvSpPr>
          <p:nvPr/>
        </p:nvSpPr>
        <p:spPr bwMode="auto">
          <a:xfrm>
            <a:off x="2514601" y="4796136"/>
            <a:ext cx="817853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20" name="Down Arrow 19"/>
          <p:cNvSpPr/>
          <p:nvPr/>
        </p:nvSpPr>
        <p:spPr bwMode="auto">
          <a:xfrm>
            <a:off x="3256253" y="4419600"/>
            <a:ext cx="457200" cy="16002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7962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 bwMode="auto">
          <a:xfrm>
            <a:off x="4295015" y="472440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295015" y="514985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Another View of Signal Handlers</a:t>
            </a:r>
            <a:br>
              <a:rPr lang="en-US" sz="3400" dirty="0"/>
            </a:br>
            <a:r>
              <a:rPr lang="en-US" sz="3400" dirty="0"/>
              <a:t>as Concurrent Flows</a:t>
            </a:r>
          </a:p>
        </p:txBody>
      </p:sp>
      <p:sp>
        <p:nvSpPr>
          <p:cNvPr id="658472" name="Text Box 40"/>
          <p:cNvSpPr txBox="1">
            <a:spLocks noChangeArrowheads="1"/>
          </p:cNvSpPr>
          <p:nvPr/>
        </p:nvSpPr>
        <p:spPr bwMode="auto">
          <a:xfrm>
            <a:off x="2227379" y="2667001"/>
            <a:ext cx="1604092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delivered</a:t>
            </a:r>
          </a:p>
          <a:p>
            <a:r>
              <a:rPr lang="en-US" dirty="0">
                <a:latin typeface="Calibri" pitchFamily="34" charset="0"/>
              </a:rPr>
              <a:t>to process A</a:t>
            </a:r>
          </a:p>
        </p:txBody>
      </p:sp>
      <p:sp>
        <p:nvSpPr>
          <p:cNvPr id="658473" name="Line 41"/>
          <p:cNvSpPr>
            <a:spLocks noChangeShapeType="1"/>
          </p:cNvSpPr>
          <p:nvPr/>
        </p:nvSpPr>
        <p:spPr bwMode="auto">
          <a:xfrm>
            <a:off x="3886200" y="2851666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58474" name="Text Box 42"/>
          <p:cNvSpPr txBox="1">
            <a:spLocks noChangeArrowheads="1"/>
          </p:cNvSpPr>
          <p:nvPr/>
        </p:nvSpPr>
        <p:spPr bwMode="auto">
          <a:xfrm>
            <a:off x="2310428" y="4132053"/>
            <a:ext cx="1520736" cy="5909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dirty="0">
                <a:latin typeface="Calibri" pitchFamily="34" charset="0"/>
              </a:rPr>
              <a:t>Signal received</a:t>
            </a:r>
          </a:p>
          <a:p>
            <a:r>
              <a:rPr lang="en-US" dirty="0">
                <a:latin typeface="Calibri" pitchFamily="34" charset="0"/>
              </a:rPr>
              <a:t>by process A</a:t>
            </a:r>
          </a:p>
        </p:txBody>
      </p:sp>
      <p:sp>
        <p:nvSpPr>
          <p:cNvPr id="658475" name="Line 43"/>
          <p:cNvSpPr>
            <a:spLocks noChangeShapeType="1"/>
          </p:cNvSpPr>
          <p:nvPr/>
        </p:nvSpPr>
        <p:spPr bwMode="auto">
          <a:xfrm>
            <a:off x="3886200" y="4316718"/>
            <a:ext cx="381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lIns="45720" rIns="45720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295015" y="38850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295015" y="34596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295015" y="4310510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295015" y="30282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295015" y="2602816"/>
            <a:ext cx="4495800" cy="425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4517037" y="19812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6040029" y="19812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" name="Line 6"/>
          <p:cNvSpPr>
            <a:spLocks noChangeShapeType="1"/>
          </p:cNvSpPr>
          <p:nvPr/>
        </p:nvSpPr>
        <p:spPr bwMode="auto">
          <a:xfrm flipH="1">
            <a:off x="5070171" y="26060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9" name="Line 11"/>
          <p:cNvSpPr>
            <a:spLocks noChangeShapeType="1"/>
          </p:cNvSpPr>
          <p:nvPr/>
        </p:nvSpPr>
        <p:spPr bwMode="auto">
          <a:xfrm flipH="1">
            <a:off x="5895671" y="1981200"/>
            <a:ext cx="12700" cy="393192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6996451" y="26670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1" name="Text Box 13"/>
          <p:cNvSpPr txBox="1">
            <a:spLocks noChangeArrowheads="1"/>
          </p:cNvSpPr>
          <p:nvPr/>
        </p:nvSpPr>
        <p:spPr bwMode="auto">
          <a:xfrm>
            <a:off x="6996452" y="30813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2" name="Text Box 14"/>
          <p:cNvSpPr txBox="1">
            <a:spLocks noChangeArrowheads="1"/>
          </p:cNvSpPr>
          <p:nvPr/>
        </p:nvSpPr>
        <p:spPr bwMode="auto">
          <a:xfrm>
            <a:off x="6996451" y="3494088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6978990" y="39306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6996452" y="4343400"/>
            <a:ext cx="18427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(handler)</a:t>
            </a:r>
          </a:p>
        </p:txBody>
      </p:sp>
      <p:sp>
        <p:nvSpPr>
          <p:cNvPr id="55" name="AutoShape 27"/>
          <p:cNvSpPr>
            <a:spLocks/>
          </p:cNvSpPr>
          <p:nvPr/>
        </p:nvSpPr>
        <p:spPr bwMode="auto">
          <a:xfrm>
            <a:off x="9032571" y="30271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9111946" y="30483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AutoShape 29"/>
          <p:cNvSpPr>
            <a:spLocks/>
          </p:cNvSpPr>
          <p:nvPr/>
        </p:nvSpPr>
        <p:spPr bwMode="auto">
          <a:xfrm>
            <a:off x="9032571" y="38966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9111946" y="39178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Line 6"/>
          <p:cNvSpPr>
            <a:spLocks noChangeShapeType="1"/>
          </p:cNvSpPr>
          <p:nvPr/>
        </p:nvSpPr>
        <p:spPr bwMode="auto">
          <a:xfrm flipH="1">
            <a:off x="5063821" y="43037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Line 6"/>
          <p:cNvSpPr>
            <a:spLocks noChangeShapeType="1"/>
          </p:cNvSpPr>
          <p:nvPr/>
        </p:nvSpPr>
        <p:spPr bwMode="auto">
          <a:xfrm flipH="1">
            <a:off x="6664021" y="34655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1" name="Straight Arrow Connector 60"/>
          <p:cNvCxnSpPr>
            <a:stCxn id="48" idx="1"/>
            <a:endCxn id="60" idx="0"/>
          </p:cNvCxnSpPr>
          <p:nvPr/>
        </p:nvCxnSpPr>
        <p:spPr bwMode="auto">
          <a:xfrm rot="16200000" flipH="1">
            <a:off x="5647620" y="2449175"/>
            <a:ext cx="438952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2" name="Straight Arrow Connector 61"/>
          <p:cNvCxnSpPr>
            <a:stCxn id="60" idx="1"/>
            <a:endCxn id="59" idx="0"/>
          </p:cNvCxnSpPr>
          <p:nvPr/>
        </p:nvCxnSpPr>
        <p:spPr bwMode="auto">
          <a:xfrm rot="16200000" flipH="1" flipV="1">
            <a:off x="5655133" y="3294888"/>
            <a:ext cx="417576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" name="Line 6"/>
          <p:cNvSpPr>
            <a:spLocks noChangeShapeType="1"/>
          </p:cNvSpPr>
          <p:nvPr/>
        </p:nvSpPr>
        <p:spPr bwMode="auto">
          <a:xfrm flipH="1">
            <a:off x="5062270" y="4724400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5062270" y="5141976"/>
            <a:ext cx="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6981542" y="4766846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6998684" y="5181600"/>
            <a:ext cx="1611916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 (main)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4654740" y="2709446"/>
            <a:ext cx="374461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curr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4648201" y="5071646"/>
            <a:ext cx="397993" cy="3139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 err="1">
                <a:latin typeface="Calibri" pitchFamily="34" charset="0"/>
              </a:rPr>
              <a:t>I</a:t>
            </a:r>
            <a:r>
              <a:rPr lang="en-US" sz="1600" baseline="-25000" dirty="0" err="1">
                <a:latin typeface="Calibri" pitchFamily="34" charset="0"/>
              </a:rPr>
              <a:t>next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5029200" y="2977086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 bwMode="auto">
          <a:xfrm>
            <a:off x="5013960" y="5122652"/>
            <a:ext cx="91440" cy="91440"/>
          </a:xfrm>
          <a:prstGeom prst="ellipse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1160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Signal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Handlers can be interrupted by other handlers</a:t>
            </a:r>
          </a:p>
        </p:txBody>
      </p:sp>
      <p:sp>
        <p:nvSpPr>
          <p:cNvPr id="4" name="Line 93"/>
          <p:cNvSpPr>
            <a:spLocks noChangeShapeType="1"/>
          </p:cNvSpPr>
          <p:nvPr/>
        </p:nvSpPr>
        <p:spPr bwMode="auto">
          <a:xfrm>
            <a:off x="4368290" y="28225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" name="Line 94"/>
          <p:cNvSpPr>
            <a:spLocks noChangeShapeType="1"/>
          </p:cNvSpPr>
          <p:nvPr/>
        </p:nvSpPr>
        <p:spPr bwMode="auto">
          <a:xfrm>
            <a:off x="4374640" y="34274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" name="Line 96"/>
          <p:cNvSpPr>
            <a:spLocks noChangeShapeType="1"/>
          </p:cNvSpPr>
          <p:nvPr/>
        </p:nvSpPr>
        <p:spPr bwMode="auto">
          <a:xfrm flipH="1" flipV="1">
            <a:off x="6722533" y="4116925"/>
            <a:ext cx="2355340" cy="5317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" name="Line 97"/>
          <p:cNvSpPr>
            <a:spLocks noChangeShapeType="1"/>
          </p:cNvSpPr>
          <p:nvPr/>
        </p:nvSpPr>
        <p:spPr bwMode="auto">
          <a:xfrm>
            <a:off x="4369878" y="4108440"/>
            <a:ext cx="3175" cy="876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557202" y="2825740"/>
            <a:ext cx="2051032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(2) Control passes to handler S</a:t>
            </a:r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3541190" y="2286001"/>
            <a:ext cx="1644643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Main program</a:t>
            </a:r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7136346" y="4571995"/>
            <a:ext cx="1478488" cy="754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(5) Handler T</a:t>
            </a:r>
          </a:p>
          <a:p>
            <a:r>
              <a:rPr lang="en-US" sz="1600" i="1" dirty="0">
                <a:latin typeface="Helvetica" charset="0"/>
              </a:rPr>
              <a:t>returns to handler S</a:t>
            </a:r>
          </a:p>
        </p:txBody>
      </p:sp>
      <p:sp>
        <p:nvSpPr>
          <p:cNvPr id="11" name="Text Box 101"/>
          <p:cNvSpPr txBox="1">
            <a:spLocks noChangeArrowheads="1"/>
          </p:cNvSpPr>
          <p:nvPr/>
        </p:nvSpPr>
        <p:spPr bwMode="auto">
          <a:xfrm>
            <a:off x="3865052" y="3144828"/>
            <a:ext cx="506870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>
                <a:latin typeface="Helvetica" charset="0"/>
              </a:rPr>
              <a:t>I</a:t>
            </a:r>
            <a:r>
              <a:rPr lang="en-US" sz="1600" i="1" baseline="-25000">
                <a:latin typeface="Helvetica" charset="0"/>
              </a:rPr>
              <a:t>curr</a:t>
            </a:r>
            <a:endParaRPr lang="en-US" sz="1600" i="1">
              <a:latin typeface="Helvetica" charset="0"/>
            </a:endParaRPr>
          </a:p>
        </p:txBody>
      </p:sp>
      <p:sp>
        <p:nvSpPr>
          <p:cNvPr id="12" name="Text Box 102"/>
          <p:cNvSpPr txBox="1">
            <a:spLocks noChangeArrowheads="1"/>
          </p:cNvSpPr>
          <p:nvPr/>
        </p:nvSpPr>
        <p:spPr bwMode="auto">
          <a:xfrm>
            <a:off x="3865053" y="3849678"/>
            <a:ext cx="5212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i="1" dirty="0" err="1">
                <a:latin typeface="Helvetica" charset="0"/>
              </a:rPr>
              <a:t>I</a:t>
            </a:r>
            <a:r>
              <a:rPr lang="en-US" sz="1600" i="1" baseline="-25000" dirty="0" err="1">
                <a:latin typeface="Helvetica" charset="0"/>
              </a:rPr>
              <a:t>next</a:t>
            </a:r>
            <a:endParaRPr lang="en-US" sz="1600" i="1" dirty="0">
              <a:latin typeface="Helvetica" charset="0"/>
            </a:endParaRPr>
          </a:p>
        </p:txBody>
      </p:sp>
      <p:sp>
        <p:nvSpPr>
          <p:cNvPr id="13" name="Rectangle 105"/>
          <p:cNvSpPr>
            <a:spLocks noChangeArrowheads="1"/>
          </p:cNvSpPr>
          <p:nvPr/>
        </p:nvSpPr>
        <p:spPr bwMode="auto">
          <a:xfrm>
            <a:off x="1960034" y="31051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(1) Program catches signal s</a:t>
            </a:r>
          </a:p>
        </p:txBody>
      </p:sp>
      <p:sp>
        <p:nvSpPr>
          <p:cNvPr id="14" name="Rectangle 99"/>
          <p:cNvSpPr>
            <a:spLocks noChangeArrowheads="1"/>
          </p:cNvSpPr>
          <p:nvPr/>
        </p:nvSpPr>
        <p:spPr bwMode="auto">
          <a:xfrm>
            <a:off x="6119290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S</a:t>
            </a:r>
          </a:p>
        </p:txBody>
      </p:sp>
      <p:sp>
        <p:nvSpPr>
          <p:cNvPr id="15" name="Rectangle 99"/>
          <p:cNvSpPr>
            <a:spLocks noChangeArrowheads="1"/>
          </p:cNvSpPr>
          <p:nvPr/>
        </p:nvSpPr>
        <p:spPr bwMode="auto">
          <a:xfrm>
            <a:off x="8473024" y="2286001"/>
            <a:ext cx="1280576" cy="311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 Handler T</a:t>
            </a: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4893734" y="3600457"/>
            <a:ext cx="1854200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(3) Program catches signal t</a:t>
            </a:r>
          </a:p>
        </p:txBody>
      </p:sp>
      <p:sp>
        <p:nvSpPr>
          <p:cNvPr id="17" name="Line 93"/>
          <p:cNvSpPr>
            <a:spLocks noChangeShapeType="1"/>
          </p:cNvSpPr>
          <p:nvPr/>
        </p:nvSpPr>
        <p:spPr bwMode="auto">
          <a:xfrm>
            <a:off x="6755890" y="34321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8" name="Line 94"/>
          <p:cNvSpPr>
            <a:spLocks noChangeShapeType="1"/>
          </p:cNvSpPr>
          <p:nvPr/>
        </p:nvSpPr>
        <p:spPr bwMode="auto">
          <a:xfrm>
            <a:off x="6749540" y="4024303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9" name="Rectangle 98"/>
          <p:cNvSpPr>
            <a:spLocks noChangeArrowheads="1"/>
          </p:cNvSpPr>
          <p:nvPr/>
        </p:nvSpPr>
        <p:spPr bwMode="auto">
          <a:xfrm>
            <a:off x="6881302" y="3409940"/>
            <a:ext cx="211453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(4)  Control passes to handler T</a:t>
            </a:r>
          </a:p>
        </p:txBody>
      </p:sp>
      <p:sp>
        <p:nvSpPr>
          <p:cNvPr id="20" name="Line 93"/>
          <p:cNvSpPr>
            <a:spLocks noChangeShapeType="1"/>
          </p:cNvSpPr>
          <p:nvPr/>
        </p:nvSpPr>
        <p:spPr bwMode="auto">
          <a:xfrm>
            <a:off x="9130790" y="4079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1" name="Line 93"/>
          <p:cNvSpPr>
            <a:spLocks noChangeShapeType="1"/>
          </p:cNvSpPr>
          <p:nvPr/>
        </p:nvSpPr>
        <p:spPr bwMode="auto">
          <a:xfrm>
            <a:off x="6755890" y="420686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" name="Line 96"/>
          <p:cNvSpPr>
            <a:spLocks noChangeShapeType="1"/>
          </p:cNvSpPr>
          <p:nvPr/>
        </p:nvSpPr>
        <p:spPr bwMode="auto">
          <a:xfrm flipH="1" flipV="1">
            <a:off x="4360333" y="4040724"/>
            <a:ext cx="2342640" cy="70959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3" name="Rectangle 100"/>
          <p:cNvSpPr>
            <a:spLocks noChangeArrowheads="1"/>
          </p:cNvSpPr>
          <p:nvPr/>
        </p:nvSpPr>
        <p:spPr bwMode="auto">
          <a:xfrm>
            <a:off x="5053546" y="4698995"/>
            <a:ext cx="1478488" cy="97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(6) Handler S</a:t>
            </a:r>
          </a:p>
          <a:p>
            <a:r>
              <a:rPr lang="en-US" sz="1600" i="1" dirty="0">
                <a:latin typeface="Helvetica" charset="0"/>
              </a:rPr>
              <a:t>returns to main program</a:t>
            </a: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1960034" y="3930657"/>
            <a:ext cx="1917701" cy="53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79" tIns="44446" rIns="90479" bIns="44446">
            <a:spAutoFit/>
          </a:bodyPr>
          <a:lstStyle/>
          <a:p>
            <a:r>
              <a:rPr lang="en-US" sz="1600" i="1" dirty="0">
                <a:latin typeface="Helvetica" charset="0"/>
              </a:rPr>
              <a:t>(7) Main program resumes </a:t>
            </a:r>
          </a:p>
        </p:txBody>
      </p:sp>
    </p:spTree>
    <p:extLst>
      <p:ext uri="{BB962C8B-B14F-4D97-AF65-F5344CB8AC3E}">
        <p14:creationId xmlns:p14="http://schemas.microsoft.com/office/powerpoint/2010/main" val="3417728660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and Unblocking Signals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Implicit blocking mechanism	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Kernel blocks any pending signals of type currently being handled. 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E.g., A SIGINT handler can’t be interrupted by another SIGINT</a:t>
            </a:r>
          </a:p>
          <a:p>
            <a:pPr marL="0" indent="0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Explicit blocking and unblocking mechanism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sigprocmask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function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/>
              <a:t>Supporting functions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sigemptyset</a:t>
            </a:r>
            <a:r>
              <a:rPr lang="en-US" dirty="0"/>
              <a:t> – Create empty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sigfillset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– Add every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sigaddset</a:t>
            </a:r>
            <a:r>
              <a:rPr lang="en-US" dirty="0"/>
              <a:t> – Add signal number to set</a:t>
            </a:r>
          </a:p>
          <a:p>
            <a:pPr lvl="1">
              <a:spcBef>
                <a:spcPts val="600"/>
              </a:spcBef>
            </a:pPr>
            <a:r>
              <a:rPr lang="en-US" dirty="0" err="1">
                <a:latin typeface="Courier New"/>
                <a:cs typeface="Courier New"/>
              </a:rPr>
              <a:t>sigdelset</a:t>
            </a:r>
            <a:r>
              <a:rPr lang="en-US" dirty="0"/>
              <a:t> – Delete signal number from set</a:t>
            </a: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83086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Temporarily Blocking Signals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981200" y="1828801"/>
            <a:ext cx="8153400" cy="297927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sigset_t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Sigemptyset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Sigaddset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(&amp;mask, SIGINT);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Block SIGINT and save previous blocked set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(SIG_BLOCK, &amp;mask,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chemeClr val="accent6">
                    <a:lumMod val="60000"/>
                    <a:lumOff val="40000"/>
                  </a:schemeClr>
                </a:solidFill>
                <a:latin typeface="Menlo-Regular"/>
              </a:rPr>
              <a:t>/* Code region that will not be interrupted by SIGINT */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Restore previous blocked set, unblocking SIGINT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Sigprocmask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(SIG_SETMASK, &amp;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prev_mask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2037666" y="3476436"/>
            <a:ext cx="8382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25668270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Writing Safe Handlers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G0: Keep your handlers as simple as possible</a:t>
            </a:r>
          </a:p>
          <a:p>
            <a:pPr lvl="1"/>
            <a:r>
              <a:rPr lang="en-US" sz="1800" dirty="0"/>
              <a:t>e.g., Set a global flag and return</a:t>
            </a:r>
          </a:p>
          <a:p>
            <a:r>
              <a:rPr lang="en-US" sz="1800" dirty="0"/>
              <a:t>G1: Call only </a:t>
            </a:r>
            <a:r>
              <a:rPr lang="en-US" sz="1800" dirty="0" err="1"/>
              <a:t>async</a:t>
            </a:r>
            <a:r>
              <a:rPr lang="en-US" sz="1800" dirty="0"/>
              <a:t>-signal-safe functions in your handlers</a:t>
            </a:r>
          </a:p>
          <a:p>
            <a:pPr lvl="1"/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sprintf</a:t>
            </a:r>
            <a:r>
              <a:rPr lang="en-US" sz="1800" dirty="0"/>
              <a:t>,  </a:t>
            </a:r>
            <a:r>
              <a:rPr lang="en-US" sz="1800" dirty="0" err="1">
                <a:latin typeface="Courier New"/>
                <a:cs typeface="Courier New"/>
              </a:rPr>
              <a:t>malloc</a:t>
            </a:r>
            <a:r>
              <a:rPr lang="en-US" sz="1800" dirty="0"/>
              <a:t>, and </a:t>
            </a:r>
            <a:r>
              <a:rPr lang="en-US" sz="1800" dirty="0">
                <a:latin typeface="Courier New"/>
                <a:cs typeface="Courier New"/>
              </a:rPr>
              <a:t>exit</a:t>
            </a:r>
            <a:r>
              <a:rPr lang="en-US" sz="1800" dirty="0"/>
              <a:t> are not safe!</a:t>
            </a:r>
          </a:p>
          <a:p>
            <a:r>
              <a:rPr lang="en-US" sz="1800" dirty="0"/>
              <a:t>G2: Save and restore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 on entry and exit</a:t>
            </a:r>
          </a:p>
          <a:p>
            <a:pPr lvl="1"/>
            <a:r>
              <a:rPr lang="en-US" sz="1800" dirty="0"/>
              <a:t>So that other handlers don’t overwrite your value of </a:t>
            </a:r>
            <a:r>
              <a:rPr lang="en-US" sz="1800" dirty="0" err="1">
                <a:latin typeface="Courier New"/>
                <a:cs typeface="Courier New"/>
              </a:rPr>
              <a:t>errno</a:t>
            </a:r>
            <a:r>
              <a:rPr lang="en-US" sz="1800" dirty="0"/>
              <a:t>	</a:t>
            </a:r>
          </a:p>
          <a:p>
            <a:r>
              <a:rPr lang="en-US" sz="1800" dirty="0"/>
              <a:t>G3: Protect accesses to shared data structures by temporarily blocking all signals. </a:t>
            </a:r>
          </a:p>
          <a:p>
            <a:pPr lvl="1"/>
            <a:r>
              <a:rPr lang="en-US" sz="1800" dirty="0"/>
              <a:t>To prevent possible corruption</a:t>
            </a:r>
          </a:p>
          <a:p>
            <a:r>
              <a:rPr lang="en-US" sz="1800" dirty="0"/>
              <a:t>G4: Declare global variables as </a:t>
            </a:r>
            <a:r>
              <a:rPr lang="en-US" sz="1800" dirty="0">
                <a:latin typeface="Courier New"/>
                <a:cs typeface="Courier New"/>
              </a:rPr>
              <a:t>volatile</a:t>
            </a:r>
          </a:p>
          <a:p>
            <a:pPr lvl="1"/>
            <a:r>
              <a:rPr lang="en-US" sz="1800" dirty="0">
                <a:cs typeface="Courier New"/>
              </a:rPr>
              <a:t>To prevent compiler from storing them in a register</a:t>
            </a:r>
          </a:p>
          <a:p>
            <a:r>
              <a:rPr lang="en-US" sz="1800" dirty="0">
                <a:cs typeface="Courier New"/>
              </a:rPr>
              <a:t>G5: Declare global flags as </a:t>
            </a:r>
            <a:r>
              <a:rPr lang="en-US" sz="1800" dirty="0">
                <a:latin typeface="Courier New"/>
                <a:cs typeface="Courier New"/>
              </a:rPr>
              <a:t>volatile </a:t>
            </a:r>
            <a:r>
              <a:rPr lang="en-US" sz="1800" dirty="0" err="1">
                <a:latin typeface="Courier New"/>
                <a:cs typeface="Courier New"/>
              </a:rPr>
              <a:t>sig_atomic_t</a:t>
            </a:r>
            <a:endParaRPr lang="en-US" sz="1800" dirty="0">
              <a:latin typeface="Courier New"/>
              <a:cs typeface="Courier New"/>
            </a:endParaRPr>
          </a:p>
          <a:p>
            <a:pPr lvl="1"/>
            <a:r>
              <a:rPr lang="en-US" sz="1800" i="1" dirty="0">
                <a:cs typeface="Courier New"/>
              </a:rPr>
              <a:t>flag</a:t>
            </a:r>
            <a:r>
              <a:rPr lang="en-US" sz="1800" dirty="0">
                <a:cs typeface="Courier New"/>
              </a:rPr>
              <a:t>: variable that is only read or only written (e.g. flag = 1, not flag++)</a:t>
            </a:r>
          </a:p>
          <a:p>
            <a:pPr lvl="1"/>
            <a:r>
              <a:rPr lang="en-US" sz="1800" dirty="0">
                <a:cs typeface="Courier New"/>
              </a:rPr>
              <a:t>Flag declared this way does not need to be protected  like other </a:t>
            </a:r>
            <a:r>
              <a:rPr lang="en-US" sz="1800" dirty="0" err="1">
                <a:cs typeface="Courier New"/>
              </a:rPr>
              <a:t>globals</a:t>
            </a:r>
            <a:endParaRPr lang="en-US" sz="18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477574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</a:t>
            </a:r>
            <a:r>
              <a:rPr lang="en-US" dirty="0"/>
              <a:t>-Signal-Safety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Function is </a:t>
            </a:r>
            <a:r>
              <a:rPr lang="en-US" i="1" dirty="0" err="1">
                <a:solidFill>
                  <a:srgbClr val="990000"/>
                </a:solidFill>
                <a:latin typeface="Calibri"/>
                <a:cs typeface="Calibri"/>
              </a:rPr>
              <a:t>async</a:t>
            </a:r>
            <a:r>
              <a:rPr lang="en-US" i="1" dirty="0">
                <a:solidFill>
                  <a:srgbClr val="990000"/>
                </a:solidFill>
                <a:latin typeface="Calibri"/>
                <a:cs typeface="Calibri"/>
              </a:rPr>
              <a:t>-signal-safe </a:t>
            </a:r>
            <a:r>
              <a:rPr lang="en-US" dirty="0">
                <a:latin typeface="Calibri"/>
                <a:cs typeface="Calibri"/>
              </a:rPr>
              <a:t>if either reentrant (e.g., all variables stored on stack frame, CS:APP3e 12.7.2) or non-interruptible by signals.</a:t>
            </a:r>
          </a:p>
          <a:p>
            <a:r>
              <a:rPr lang="en-US" dirty="0" err="1">
                <a:latin typeface="Calibri"/>
                <a:cs typeface="Calibri"/>
              </a:rPr>
              <a:t>Posix</a:t>
            </a:r>
            <a:r>
              <a:rPr lang="en-US" dirty="0">
                <a:latin typeface="Calibri"/>
                <a:cs typeface="Calibri"/>
              </a:rPr>
              <a:t> guarantees 117 functions to be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Source: “</a:t>
            </a:r>
            <a:r>
              <a:rPr lang="en-US" dirty="0">
                <a:latin typeface="Courier New"/>
                <a:cs typeface="Courier New"/>
              </a:rPr>
              <a:t>man 7 signal</a:t>
            </a:r>
            <a:r>
              <a:rPr lang="en-US" dirty="0">
                <a:latin typeface="Calibri"/>
                <a:cs typeface="Calibri"/>
              </a:rPr>
              <a:t>”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on the list: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_exit, write, wait,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>
                <a:latin typeface="Courier New"/>
                <a:cs typeface="Courier New"/>
              </a:rPr>
              <a:t>, sleep, kill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Popular functions that are </a:t>
            </a:r>
            <a:r>
              <a:rPr lang="en-US" b="1" dirty="0">
                <a:solidFill>
                  <a:srgbClr val="FF0000"/>
                </a:solidFill>
                <a:latin typeface="+mn-lt"/>
                <a:cs typeface="Courier New"/>
              </a:rPr>
              <a:t>not</a:t>
            </a:r>
            <a:r>
              <a:rPr lang="en-US" dirty="0">
                <a:latin typeface="+mn-lt"/>
                <a:cs typeface="Courier New"/>
              </a:rPr>
              <a:t> on the list: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+mn-lt"/>
                <a:cs typeface="Courier New"/>
              </a:rPr>
              <a:t>,  </a:t>
            </a:r>
            <a:r>
              <a:rPr lang="en-US" dirty="0" err="1">
                <a:latin typeface="Courier New"/>
                <a:cs typeface="Courier New"/>
              </a:rPr>
              <a:t>sprintf</a:t>
            </a:r>
            <a:r>
              <a:rPr lang="en-US" dirty="0">
                <a:latin typeface="+mn-lt"/>
                <a:cs typeface="Courier New"/>
              </a:rPr>
              <a:t>,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>
                <a:latin typeface="Courier New"/>
                <a:cs typeface="Courier New"/>
              </a:rPr>
              <a:t>, exit 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Unfortunate fact: </a:t>
            </a:r>
            <a:r>
              <a:rPr lang="en-US" dirty="0">
                <a:latin typeface="Courier New"/>
                <a:cs typeface="Courier New"/>
              </a:rPr>
              <a:t>write</a:t>
            </a:r>
            <a:r>
              <a:rPr lang="en-US" dirty="0">
                <a:latin typeface="Calibri"/>
                <a:cs typeface="Calibri"/>
              </a:rPr>
              <a:t> is the only </a:t>
            </a:r>
            <a:r>
              <a:rPr lang="en-US" dirty="0" err="1">
                <a:latin typeface="Calibri"/>
                <a:cs typeface="Calibri"/>
              </a:rPr>
              <a:t>async</a:t>
            </a:r>
            <a:r>
              <a:rPr lang="en-US" dirty="0">
                <a:latin typeface="Calibri"/>
                <a:cs typeface="Calibri"/>
              </a:rPr>
              <a:t>-signal-safe output function</a:t>
            </a:r>
          </a:p>
        </p:txBody>
      </p:sp>
    </p:spTree>
    <p:extLst>
      <p:ext uri="{BB962C8B-B14F-4D97-AF65-F5344CB8AC3E}">
        <p14:creationId xmlns:p14="http://schemas.microsoft.com/office/powerpoint/2010/main" val="2332656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2" y="247650"/>
            <a:ext cx="9772650" cy="819150"/>
          </a:xfrm>
        </p:spPr>
        <p:txBody>
          <a:bodyPr/>
          <a:lstStyle/>
          <a:p>
            <a:pPr eaLnBrk="1" hangingPunct="1"/>
            <a:r>
              <a:rPr lang="en-US" altLang="en-US" dirty="0"/>
              <a:t>Control Flow</a:t>
            </a:r>
          </a:p>
        </p:txBody>
      </p:sp>
      <p:sp>
        <p:nvSpPr>
          <p:cNvPr id="472068" name="Rectangle 4"/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Computers do only one thing</a:t>
            </a:r>
          </a:p>
          <a:p>
            <a:pPr lvl="1" eaLnBrk="1" hangingPunct="1">
              <a:defRPr/>
            </a:pPr>
            <a:r>
              <a:rPr lang="en-US"/>
              <a:t>From startup to shutdown, a CPU simply reads and executes (interprets) a sequence of instructions, one at a time</a:t>
            </a:r>
          </a:p>
          <a:p>
            <a:pPr lvl="1" eaLnBrk="1" hangingPunct="1">
              <a:defRPr/>
            </a:pPr>
            <a:r>
              <a:rPr lang="en-US"/>
              <a:t>This sequence is the system’s physical </a:t>
            </a:r>
            <a:r>
              <a:rPr lang="en-US" i="1"/>
              <a:t>control flow</a:t>
            </a:r>
            <a:r>
              <a:rPr lang="en-US"/>
              <a:t> (or </a:t>
            </a:r>
            <a:r>
              <a:rPr lang="en-US" i="1"/>
              <a:t>flow of control</a:t>
            </a:r>
            <a:r>
              <a:rPr lang="en-US"/>
              <a:t>)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095875" y="3624264"/>
            <a:ext cx="153035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&lt;startup&gt;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1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2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3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…</a:t>
            </a:r>
          </a:p>
          <a:p>
            <a:pPr>
              <a:lnSpc>
                <a:spcPct val="100000"/>
              </a:lnSpc>
            </a:pPr>
            <a:r>
              <a:rPr lang="en-US" altLang="en-US"/>
              <a:t>inst</a:t>
            </a:r>
            <a:r>
              <a:rPr lang="en-US" altLang="en-US" baseline="-25000"/>
              <a:t>n</a:t>
            </a:r>
            <a:endParaRPr lang="en-US" altLang="en-US"/>
          </a:p>
          <a:p>
            <a:pPr>
              <a:lnSpc>
                <a:spcPct val="100000"/>
              </a:lnSpc>
            </a:pPr>
            <a:r>
              <a:rPr lang="en-US" altLang="en-US"/>
              <a:t>&lt;shutdown&gt;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714875" y="3244851"/>
            <a:ext cx="247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Physical control flow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529138" y="3454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10000" y="3962401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Time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Shell Programs</a:t>
            </a:r>
          </a:p>
        </p:txBody>
      </p:sp>
      <p:sp>
        <p:nvSpPr>
          <p:cNvPr id="519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</a:t>
            </a:r>
            <a:r>
              <a:rPr lang="en-US" i="1" dirty="0">
                <a:solidFill>
                  <a:srgbClr val="FF3300"/>
                </a:solidFill>
              </a:rPr>
              <a:t>shell</a:t>
            </a:r>
            <a:r>
              <a:rPr lang="en-US" dirty="0"/>
              <a:t> is an application program that runs programs on behalf of the user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sh</a:t>
            </a:r>
            <a:r>
              <a:rPr lang="en-US" sz="1800" dirty="0"/>
              <a:t> – Original Unix Bourne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BSD Unix C shell, </a:t>
            </a:r>
            <a:r>
              <a:rPr lang="en-US" sz="1800" dirty="0" err="1">
                <a:latin typeface="Courier New" pitchFamily="49" charset="0"/>
              </a:rPr>
              <a:t>tcsh</a:t>
            </a:r>
            <a:r>
              <a:rPr lang="en-US" sz="1800" dirty="0">
                <a:latin typeface="Courier New" pitchFamily="49" charset="0"/>
              </a:rPr>
              <a:t> – </a:t>
            </a:r>
            <a:r>
              <a:rPr lang="en-US" sz="1800" dirty="0"/>
              <a:t>Enhanced C shell (both deprecated)</a:t>
            </a:r>
          </a:p>
          <a:p>
            <a:pPr lvl="1" eaLnBrk="1" hangingPunct="1">
              <a:defRPr/>
            </a:pPr>
            <a:r>
              <a:rPr lang="en-US" sz="1800" dirty="0">
                <a:latin typeface="Courier New" pitchFamily="49" charset="0"/>
              </a:rPr>
              <a:t>bash – </a:t>
            </a:r>
            <a:r>
              <a:rPr lang="en-US" sz="1800" dirty="0"/>
              <a:t>“Bourne-Again” shell</a:t>
            </a:r>
          </a:p>
          <a:p>
            <a:pPr lvl="1" eaLnBrk="1" hangingPunct="1">
              <a:defRPr/>
            </a:pPr>
            <a:r>
              <a:rPr lang="en-US" sz="1800" dirty="0" err="1">
                <a:latin typeface="Courier New" pitchFamily="49" charset="0"/>
              </a:rPr>
              <a:t>zsh</a:t>
            </a:r>
            <a:r>
              <a:rPr lang="en-US" sz="1800" dirty="0"/>
              <a:t> – “Z” shell</a:t>
            </a:r>
            <a:r>
              <a:rPr lang="en-US" sz="1800" dirty="0">
                <a:latin typeface="Courier New" pitchFamily="49" charset="0"/>
              </a:rPr>
              <a:t> </a:t>
            </a:r>
            <a:endParaRPr lang="en-US" sz="18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09800" y="3276601"/>
            <a:ext cx="4800600" cy="34020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>
                <a:latin typeface="Courier New" pitchFamily="49" charset="0"/>
              </a:rPr>
              <a:t>int main()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char cmdline[MAXLINE]; </a:t>
            </a:r>
          </a:p>
          <a:p>
            <a:pPr algn="l"/>
            <a:endParaRPr lang="en-US" altLang="en-US" sz="1600">
              <a:latin typeface="Courier New" pitchFamily="49" charset="0"/>
            </a:endParaRPr>
          </a:p>
          <a:p>
            <a:pPr algn="l"/>
            <a:r>
              <a:rPr lang="en-US" altLang="en-US" sz="160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/* read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printf("&gt; ");                  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Fgets(cmdline, MAXLINE, stdin);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if (feof(stdin))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    exit(0);</a:t>
            </a:r>
          </a:p>
          <a:p>
            <a:pPr algn="l"/>
            <a:endParaRPr lang="en-US" altLang="en-US" sz="1600">
              <a:latin typeface="Courier New" pitchFamily="49" charset="0"/>
            </a:endParaRPr>
          </a:p>
          <a:p>
            <a:pPr algn="l"/>
            <a:r>
              <a:rPr lang="en-US" altLang="en-US" sz="1600">
                <a:latin typeface="Courier New" pitchFamily="49" charset="0"/>
              </a:rPr>
              <a:t>	/* evaluate */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	eval(cmdline);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    } </a:t>
            </a:r>
          </a:p>
          <a:p>
            <a:pPr algn="l"/>
            <a:r>
              <a:rPr lang="en-US" altLang="en-US" sz="1600">
                <a:latin typeface="Courier New" pitchFamily="49" charset="0"/>
              </a:rPr>
              <a:t>}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7010400" y="4419600"/>
            <a:ext cx="365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Execution is a sequence of read/evaluate steps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Shell </a:t>
            </a:r>
            <a:r>
              <a:rPr lang="en-US" altLang="en-US">
                <a:latin typeface="Courier New" pitchFamily="49" charset="0"/>
              </a:rPr>
              <a:t>eval</a:t>
            </a:r>
            <a:r>
              <a:rPr lang="en-US" altLang="en-US"/>
              <a:t> Function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905001" y="1143001"/>
            <a:ext cx="8340725" cy="51673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600" dirty="0">
                <a:latin typeface="Courier New" pitchFamily="49" charset="0"/>
              </a:rPr>
              <a:t>void </a:t>
            </a:r>
            <a:r>
              <a:rPr lang="en-US" altLang="en-US" sz="1600" dirty="0" err="1">
                <a:latin typeface="Courier New" pitchFamily="49" charset="0"/>
              </a:rPr>
              <a:t>eval</a:t>
            </a:r>
            <a:r>
              <a:rPr lang="en-US" altLang="en-US" sz="1600" dirty="0">
                <a:latin typeface="Courier New" pitchFamily="49" charset="0"/>
              </a:rPr>
              <a:t>(char *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char *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</a:t>
            </a:r>
            <a:r>
              <a:rPr lang="en-US" altLang="en-US" sz="1600" dirty="0" err="1">
                <a:latin typeface="Courier New" pitchFamily="49" charset="0"/>
              </a:rPr>
              <a:t>MAXARGS</a:t>
            </a:r>
            <a:r>
              <a:rPr lang="en-US" altLang="en-US" sz="1600" dirty="0">
                <a:latin typeface="Courier New" pitchFamily="49" charset="0"/>
              </a:rPr>
              <a:t>]; /*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 for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()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;              /* should the job run in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?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           /* process id */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parseline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if (!</a:t>
            </a:r>
            <a:r>
              <a:rPr lang="en-US" altLang="en-US" sz="1600" dirty="0" err="1">
                <a:latin typeface="Courier New" pitchFamily="49" charset="0"/>
              </a:rPr>
              <a:t>builtin_command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)) { 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Fork()) == 0) {   /* child runs user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execvp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fprintf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stderr</a:t>
            </a:r>
            <a:r>
              <a:rPr lang="en-US" altLang="en-US" sz="1600" dirty="0">
                <a:latin typeface="Courier New" pitchFamily="49" charset="0"/>
              </a:rPr>
              <a:t>, "%s: Command not found.\n", </a:t>
            </a:r>
            <a:r>
              <a:rPr lang="en-US" altLang="en-US" sz="1600" dirty="0" err="1">
                <a:latin typeface="Courier New" pitchFamily="49" charset="0"/>
              </a:rPr>
              <a:t>argv</a:t>
            </a:r>
            <a:r>
              <a:rPr lang="en-US" altLang="en-US" sz="1600" dirty="0">
                <a:latin typeface="Courier New" pitchFamily="49" charset="0"/>
              </a:rPr>
              <a:t>[0]);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exit(1);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endParaRPr lang="en-US" altLang="en-US" sz="1600" dirty="0">
              <a:latin typeface="Courier New" pitchFamily="49" charset="0"/>
            </a:endParaRPr>
          </a:p>
          <a:p>
            <a:pPr algn="l"/>
            <a:r>
              <a:rPr lang="en-US" altLang="en-US" sz="1600" dirty="0">
                <a:latin typeface="Courier New" pitchFamily="49" charset="0"/>
              </a:rPr>
              <a:t>	if (!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) {   /* parent waits for </a:t>
            </a:r>
            <a:r>
              <a:rPr lang="en-US" altLang="en-US" sz="1600" dirty="0" err="1">
                <a:latin typeface="Courier New" pitchFamily="49" charset="0"/>
              </a:rPr>
              <a:t>fg</a:t>
            </a:r>
            <a:r>
              <a:rPr lang="en-US" altLang="en-US" sz="1600" dirty="0">
                <a:latin typeface="Courier New" pitchFamily="49" charset="0"/>
              </a:rPr>
              <a:t> job to terminate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       </a:t>
            </a:r>
            <a:r>
              <a:rPr lang="en-US" altLang="en-US" sz="1600" dirty="0" err="1">
                <a:latin typeface="Courier New" pitchFamily="49" charset="0"/>
              </a:rPr>
              <a:t>int</a:t>
            </a:r>
            <a:r>
              <a:rPr lang="en-US" altLang="en-US" sz="1600" dirty="0">
                <a:latin typeface="Courier New" pitchFamily="49" charset="0"/>
              </a:rPr>
              <a:t> status;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if (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&amp;status, 0) == -1)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	</a:t>
            </a:r>
            <a:r>
              <a:rPr lang="en-US" altLang="en-US" sz="1600" dirty="0" err="1">
                <a:latin typeface="Courier New" pitchFamily="49" charset="0"/>
              </a:rPr>
              <a:t>unix_error</a:t>
            </a:r>
            <a:r>
              <a:rPr lang="en-US" altLang="en-US" sz="1600" dirty="0">
                <a:latin typeface="Courier New" pitchFamily="49" charset="0"/>
              </a:rPr>
              <a:t>("</a:t>
            </a:r>
            <a:r>
              <a:rPr lang="en-US" altLang="en-US" sz="1600" dirty="0" err="1">
                <a:latin typeface="Courier New" pitchFamily="49" charset="0"/>
              </a:rPr>
              <a:t>waitfg</a:t>
            </a:r>
            <a:r>
              <a:rPr lang="en-US" altLang="en-US" sz="1600" dirty="0">
                <a:latin typeface="Courier New" pitchFamily="49" charset="0"/>
              </a:rPr>
              <a:t>: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 error");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else         /* otherwise, don’t wait for </a:t>
            </a:r>
            <a:r>
              <a:rPr lang="en-US" altLang="en-US" sz="1600" dirty="0" err="1">
                <a:latin typeface="Courier New" pitchFamily="49" charset="0"/>
              </a:rPr>
              <a:t>bg</a:t>
            </a:r>
            <a:r>
              <a:rPr lang="en-US" altLang="en-US" sz="1600" dirty="0">
                <a:latin typeface="Courier New" pitchFamily="49" charset="0"/>
              </a:rPr>
              <a:t> job */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	    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("%d %s",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, </a:t>
            </a:r>
            <a:r>
              <a:rPr lang="en-US" altLang="en-US" sz="1600" dirty="0" err="1">
                <a:latin typeface="Courier New" pitchFamily="49" charset="0"/>
              </a:rPr>
              <a:t>cmdline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 with Simple Shell Example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Shell correctly waits for and reaps foreground jobs</a:t>
            </a:r>
          </a:p>
          <a:p>
            <a:pPr eaLnBrk="1" hangingPunct="1">
              <a:defRPr/>
            </a:pPr>
            <a:r>
              <a:rPr lang="en-US" dirty="0"/>
              <a:t>But what about background jobs?</a:t>
            </a:r>
          </a:p>
          <a:p>
            <a:pPr lvl="1" eaLnBrk="1" hangingPunct="1">
              <a:defRPr/>
            </a:pPr>
            <a:r>
              <a:rPr lang="en-US" dirty="0"/>
              <a:t>Will become zombies when they terminate</a:t>
            </a:r>
          </a:p>
          <a:p>
            <a:pPr lvl="1" eaLnBrk="1" hangingPunct="1">
              <a:defRPr/>
            </a:pPr>
            <a:r>
              <a:rPr lang="en-US" dirty="0"/>
              <a:t>Will never be reaped because shell (typically) will not terminate</a:t>
            </a:r>
          </a:p>
          <a:p>
            <a:pPr lvl="1" eaLnBrk="1" hangingPunct="1">
              <a:defRPr/>
            </a:pPr>
            <a:r>
              <a:rPr lang="en-US" dirty="0"/>
              <a:t>Eventually you hit process limit and can’t do any work</a:t>
            </a:r>
          </a:p>
          <a:p>
            <a:pPr eaLnBrk="1" hangingPunct="1">
              <a:defRPr/>
            </a:pPr>
            <a:r>
              <a:rPr lang="en-US" dirty="0" err="1"/>
              <a:t>ECF</a:t>
            </a:r>
            <a:r>
              <a:rPr lang="en-US" dirty="0"/>
              <a:t> to the rescue:</a:t>
            </a:r>
          </a:p>
          <a:p>
            <a:pPr lvl="1" eaLnBrk="1" hangingPunct="1">
              <a:defRPr/>
            </a:pPr>
            <a:r>
              <a:rPr lang="en-US" dirty="0"/>
              <a:t>SIGCHLD will notify us of child termination</a:t>
            </a:r>
          </a:p>
          <a:p>
            <a:pPr lvl="1" eaLnBrk="1" hangingPunct="1">
              <a:defRPr/>
            </a:pPr>
            <a:r>
              <a:rPr lang="en-US" dirty="0"/>
              <a:t>Ignored by default, so must explicitly catch</a:t>
            </a:r>
          </a:p>
          <a:p>
            <a:pPr lvl="1" eaLnBrk="1" hangingPunct="1">
              <a:defRPr/>
            </a:pPr>
            <a:r>
              <a:rPr lang="en-US" dirty="0"/>
              <a:t>But signal handler must be carefully written (see next two slides)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	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Signal Handler Funkiness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62800" y="1524000"/>
            <a:ext cx="4724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Pending signals are not queued</a:t>
            </a:r>
          </a:p>
          <a:p>
            <a:pPr lvl="1" eaLnBrk="1" hangingPunct="1">
              <a:defRPr/>
            </a:pPr>
            <a:r>
              <a:rPr lang="en-US" dirty="0"/>
              <a:t>For each signal type, just have single bit indicating whether or not signal is pending</a:t>
            </a:r>
          </a:p>
          <a:p>
            <a:pPr lvl="1" eaLnBrk="1" hangingPunct="1">
              <a:defRPr/>
            </a:pPr>
            <a:r>
              <a:rPr lang="en-US" dirty="0"/>
              <a:t>Even if multiple processes have sent this signal!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295400" y="1063625"/>
            <a:ext cx="5562600" cy="541337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int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 = wait(&amp;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printf</a:t>
            </a:r>
            <a:r>
              <a:rPr lang="en-US" altLang="en-US" sz="1400" dirty="0">
                <a:latin typeface="Courier New" pitchFamily="49" charset="0"/>
              </a:rPr>
              <a:t>("Received signal %d from process %d\n", 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       sig,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void fork14()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pid_t</a:t>
            </a:r>
            <a:r>
              <a:rPr lang="en-US" altLang="en-US" sz="1400" dirty="0">
                <a:latin typeface="Courier New" pitchFamily="49" charset="0"/>
              </a:rPr>
              <a:t> 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[N];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int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, </a:t>
            </a:r>
            <a:r>
              <a:rPr lang="en-US" altLang="en-US" sz="1400" dirty="0" err="1">
                <a:latin typeface="Courier New" pitchFamily="49" charset="0"/>
              </a:rPr>
              <a:t>child_status</a:t>
            </a:r>
            <a:r>
              <a:rPr lang="en-US" altLang="en-US" sz="14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= N;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signal(SIGCHLD, </a:t>
            </a:r>
            <a:r>
              <a:rPr lang="en-US" altLang="en-US" sz="1400" dirty="0" err="1">
                <a:latin typeface="Courier New" pitchFamily="49" charset="0"/>
              </a:rPr>
              <a:t>child_handler</a:t>
            </a:r>
            <a:r>
              <a:rPr lang="en-US" altLang="en-US" sz="14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for (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= 0;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 &lt; N; 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if ((</a:t>
            </a:r>
            <a:r>
              <a:rPr lang="en-US" altLang="en-US" sz="1400" dirty="0" err="1">
                <a:latin typeface="Courier New" pitchFamily="49" charset="0"/>
              </a:rPr>
              <a:t>pid</a:t>
            </a:r>
            <a:r>
              <a:rPr lang="en-US" altLang="en-US" sz="1400" dirty="0">
                <a:latin typeface="Courier New" pitchFamily="49" charset="0"/>
              </a:rPr>
              <a:t>[</a:t>
            </a:r>
            <a:r>
              <a:rPr lang="en-US" altLang="en-US" sz="1400" dirty="0" err="1">
                <a:latin typeface="Courier New" pitchFamily="49" charset="0"/>
              </a:rPr>
              <a:t>i</a:t>
            </a:r>
            <a:r>
              <a:rPr lang="en-US" altLang="en-US" sz="1400" dirty="0">
                <a:latin typeface="Courier New" pitchFamily="49" charset="0"/>
              </a:rPr>
              <a:t>] = fork()) == 0) {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/* Child: Exit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    exit(0);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}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    while (</a:t>
            </a:r>
            <a:r>
              <a:rPr lang="en-US" altLang="en-US" sz="1400" dirty="0" err="1">
                <a:latin typeface="Courier New" pitchFamily="49" charset="0"/>
              </a:rPr>
              <a:t>ccount</a:t>
            </a:r>
            <a:r>
              <a:rPr lang="en-US" altLang="en-US" sz="1400" dirty="0">
                <a:latin typeface="Courier New" pitchFamily="49" charset="0"/>
              </a:rPr>
              <a:t> &gt; 0)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	pause();/* Suspend until signal occurs */</a:t>
            </a:r>
          </a:p>
          <a:p>
            <a:pPr algn="l">
              <a:lnSpc>
                <a:spcPct val="100000"/>
              </a:lnSpc>
            </a:pPr>
            <a:r>
              <a:rPr lang="en-US" altLang="en-US" sz="14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Living With Nonqueuing Signals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Must check for all terminated jobs</a:t>
            </a:r>
          </a:p>
          <a:p>
            <a:pPr lvl="1" eaLnBrk="1" hangingPunct="1">
              <a:defRPr/>
            </a:pPr>
            <a:r>
              <a:rPr lang="en-US"/>
              <a:t>Typically loop with </a:t>
            </a:r>
            <a:r>
              <a:rPr lang="en-US">
                <a:latin typeface="Courier New" pitchFamily="49" charset="0"/>
              </a:rPr>
              <a:t>waitpid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057400" y="2133600"/>
            <a:ext cx="7924800" cy="4251325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child_handler2(int sig)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int 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</a:t>
            </a:r>
            <a:r>
              <a:rPr lang="en-US" altLang="en-US" sz="1600" dirty="0" err="1">
                <a:latin typeface="Courier New" pitchFamily="49" charset="0"/>
              </a:rPr>
              <a:t>pid_t</a:t>
            </a:r>
            <a:r>
              <a:rPr lang="en-US" altLang="en-US" sz="1600" dirty="0">
                <a:latin typeface="Courier New" pitchFamily="49" charset="0"/>
              </a:rPr>
              <a:t>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while ((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 = </a:t>
            </a:r>
            <a:r>
              <a:rPr lang="en-US" altLang="en-US" sz="1600" dirty="0" err="1">
                <a:latin typeface="Courier New" pitchFamily="49" charset="0"/>
              </a:rPr>
              <a:t>waitpid</a:t>
            </a:r>
            <a:r>
              <a:rPr lang="en-US" altLang="en-US" sz="1600" dirty="0">
                <a:latin typeface="Courier New" pitchFamily="49" charset="0"/>
              </a:rPr>
              <a:t>(-1, &amp;</a:t>
            </a:r>
            <a:r>
              <a:rPr lang="en-US" altLang="en-US" sz="1600" dirty="0" err="1">
                <a:latin typeface="Courier New" pitchFamily="49" charset="0"/>
              </a:rPr>
              <a:t>child_status</a:t>
            </a:r>
            <a:r>
              <a:rPr lang="en-US" altLang="en-US" sz="1600" dirty="0">
                <a:latin typeface="Courier New" pitchFamily="49" charset="0"/>
              </a:rPr>
              <a:t>, WNOHANG)) != -1) 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ccount</a:t>
            </a:r>
            <a:r>
              <a:rPr lang="en-US" altLang="en-US" sz="1600" dirty="0">
                <a:latin typeface="Courier New" pitchFamily="49" charset="0"/>
              </a:rPr>
              <a:t>--;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</a:t>
            </a:r>
            <a:r>
              <a:rPr lang="en-US" altLang="en-US" sz="1600" dirty="0" err="1">
                <a:latin typeface="Courier New" pitchFamily="49" charset="0"/>
              </a:rPr>
              <a:t>printf</a:t>
            </a:r>
            <a:r>
              <a:rPr lang="en-US" altLang="en-US" sz="1600" dirty="0">
                <a:latin typeface="Courier New" pitchFamily="49" charset="0"/>
              </a:rPr>
              <a:t>("Received signal %d from process %d\n",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	  sig, </a:t>
            </a:r>
            <a:r>
              <a:rPr lang="en-US" altLang="en-US" sz="1600" dirty="0" err="1">
                <a:latin typeface="Courier New" pitchFamily="49" charset="0"/>
              </a:rPr>
              <a:t>pid</a:t>
            </a:r>
            <a:r>
              <a:rPr lang="en-US" altLang="en-US" sz="16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  <a:p>
            <a:pPr algn="l">
              <a:lnSpc>
                <a:spcPct val="100000"/>
              </a:lnSpc>
            </a:pPr>
            <a:endParaRPr lang="en-US" alt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void fork15()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signal(SIGCHLD, child_handler2);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    . . .</a:t>
            </a:r>
          </a:p>
          <a:p>
            <a:pPr algn="l">
              <a:lnSpc>
                <a:spcPct val="100000"/>
              </a:lnSpc>
            </a:pPr>
            <a:r>
              <a:rPr lang="en-US" alt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Signals provide process-level exception handling</a:t>
            </a:r>
          </a:p>
          <a:p>
            <a:pPr lvl="1" eaLnBrk="1" hangingPunct="1">
              <a:defRPr/>
            </a:pPr>
            <a:r>
              <a:rPr lang="en-US"/>
              <a:t>Can generate from user programs</a:t>
            </a:r>
            <a:endParaRPr lang="en-US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/>
              <a:t>Can define effect by declaring signal handler</a:t>
            </a:r>
          </a:p>
          <a:p>
            <a:pPr eaLnBrk="1" hangingPunct="1">
              <a:defRPr/>
            </a:pPr>
            <a:r>
              <a:rPr lang="en-US"/>
              <a:t>Some caveats</a:t>
            </a:r>
          </a:p>
          <a:p>
            <a:pPr lvl="1" eaLnBrk="1" hangingPunct="1">
              <a:defRPr/>
            </a:pPr>
            <a:r>
              <a:rPr lang="en-US"/>
              <a:t>Very high overhead</a:t>
            </a:r>
          </a:p>
          <a:p>
            <a:pPr lvl="2" eaLnBrk="1" hangingPunct="1">
              <a:defRPr/>
            </a:pPr>
            <a:r>
              <a:rPr lang="en-US"/>
              <a:t>&gt;10,000 clock cycles</a:t>
            </a:r>
          </a:p>
          <a:p>
            <a:pPr lvl="2" eaLnBrk="1" hangingPunct="1">
              <a:defRPr/>
            </a:pPr>
            <a:r>
              <a:rPr lang="en-US"/>
              <a:t>Only use for exceptional conditions</a:t>
            </a:r>
          </a:p>
          <a:p>
            <a:pPr lvl="1" eaLnBrk="1" hangingPunct="1">
              <a:defRPr/>
            </a:pPr>
            <a:r>
              <a:rPr lang="en-US"/>
              <a:t>Don’t have queues</a:t>
            </a:r>
          </a:p>
          <a:p>
            <a:pPr lvl="2" eaLnBrk="1" hangingPunct="1">
              <a:defRPr/>
            </a:pPr>
            <a:r>
              <a:rPr lang="en-US"/>
              <a:t>Just one bit for each pending signal type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Altering the Control Flow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Up to now: two mechanisms for changing control flow:</a:t>
            </a:r>
          </a:p>
          <a:p>
            <a:pPr lvl="1" eaLnBrk="1" hangingPunct="1">
              <a:defRPr/>
            </a:pPr>
            <a:r>
              <a:rPr lang="en-US" dirty="0"/>
              <a:t>Jumps and branches—react to changes in program state</a:t>
            </a:r>
          </a:p>
          <a:p>
            <a:pPr lvl="1" eaLnBrk="1" hangingPunct="1">
              <a:defRPr/>
            </a:pPr>
            <a:r>
              <a:rPr lang="en-US" dirty="0"/>
              <a:t>Call and return using stack discipline—react to program state</a:t>
            </a:r>
          </a:p>
          <a:p>
            <a:pPr eaLnBrk="1" hangingPunct="1">
              <a:defRPr/>
            </a:pPr>
            <a:r>
              <a:rPr lang="en-US" dirty="0"/>
              <a:t>Insufficient for a useful system</a:t>
            </a:r>
          </a:p>
          <a:p>
            <a:pPr lvl="1" eaLnBrk="1" hangingPunct="1">
              <a:defRPr/>
            </a:pPr>
            <a:r>
              <a:rPr lang="en-US" dirty="0"/>
              <a:t>Difficult for the CPU to react to other changes in system state </a:t>
            </a:r>
          </a:p>
          <a:p>
            <a:pPr lvl="2" eaLnBrk="1" hangingPunct="1">
              <a:defRPr/>
            </a:pPr>
            <a:r>
              <a:rPr lang="en-US" dirty="0"/>
              <a:t>Data arrives from a disk or a network adapter</a:t>
            </a:r>
          </a:p>
          <a:p>
            <a:pPr lvl="2" eaLnBrk="1" hangingPunct="1">
              <a:defRPr/>
            </a:pPr>
            <a:r>
              <a:rPr lang="en-US" dirty="0"/>
              <a:t>Instruction divides by zero</a:t>
            </a:r>
          </a:p>
          <a:p>
            <a:pPr lvl="2" eaLnBrk="1" hangingPunct="1">
              <a:defRPr/>
            </a:pPr>
            <a:r>
              <a:rPr lang="en-US" dirty="0"/>
              <a:t>User hits control-C at the keyboard</a:t>
            </a:r>
          </a:p>
          <a:p>
            <a:pPr lvl="2" eaLnBrk="1" hangingPunct="1">
              <a:defRPr/>
            </a:pPr>
            <a:r>
              <a:rPr lang="en-US" dirty="0"/>
              <a:t>System timer expires</a:t>
            </a:r>
          </a:p>
          <a:p>
            <a:pPr eaLnBrk="1" hangingPunct="1">
              <a:defRPr/>
            </a:pPr>
            <a:r>
              <a:rPr lang="en-US" dirty="0"/>
              <a:t>System needs mechanisms for “exceptional control flow”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Exceptional Control Flow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Exists at all levels of a computer system</a:t>
            </a:r>
          </a:p>
          <a:p>
            <a:pPr eaLnBrk="1" hangingPunct="1">
              <a:defRPr/>
            </a:pPr>
            <a:r>
              <a:rPr lang="en-US" dirty="0"/>
              <a:t>Low-Level Mechanism</a:t>
            </a:r>
          </a:p>
          <a:p>
            <a:pPr lvl="1" eaLnBrk="1" hangingPunct="1">
              <a:defRPr/>
            </a:pPr>
            <a:r>
              <a:rPr lang="en-US" dirty="0"/>
              <a:t>Exceptions </a:t>
            </a:r>
          </a:p>
          <a:p>
            <a:pPr lvl="2" eaLnBrk="1" hangingPunct="1">
              <a:defRPr/>
            </a:pPr>
            <a:r>
              <a:rPr lang="en-US" dirty="0"/>
              <a:t>Change in control flow in response to a system event (i.e.,  change in system state)</a:t>
            </a:r>
          </a:p>
          <a:p>
            <a:pPr lvl="1" eaLnBrk="1" hangingPunct="1">
              <a:defRPr/>
            </a:pPr>
            <a:r>
              <a:rPr lang="en-US" dirty="0"/>
              <a:t>Combination of hardware and OS software	</a:t>
            </a:r>
          </a:p>
          <a:p>
            <a:pPr eaLnBrk="1" hangingPunct="1">
              <a:defRPr/>
            </a:pPr>
            <a:r>
              <a:rPr lang="en-US" dirty="0"/>
              <a:t>Higher-Level Mechanisms</a:t>
            </a:r>
          </a:p>
          <a:p>
            <a:pPr lvl="1" eaLnBrk="1" hangingPunct="1">
              <a:defRPr/>
            </a:pPr>
            <a:r>
              <a:rPr lang="en-US" dirty="0"/>
              <a:t>Process context switch (done by OS software and </a:t>
            </a:r>
            <a:r>
              <a:rPr lang="en-US" dirty="0" err="1"/>
              <a:t>HW</a:t>
            </a:r>
            <a:r>
              <a:rPr lang="en-US" dirty="0"/>
              <a:t> timer)</a:t>
            </a:r>
          </a:p>
          <a:p>
            <a:pPr lvl="1" eaLnBrk="1" hangingPunct="1">
              <a:defRPr/>
            </a:pPr>
            <a:r>
              <a:rPr lang="en-US" dirty="0"/>
              <a:t>Signals (done by OS software)</a:t>
            </a:r>
          </a:p>
          <a:p>
            <a:pPr lvl="1" eaLnBrk="1" hangingPunct="1">
              <a:defRPr/>
            </a:pPr>
            <a:r>
              <a:rPr lang="en-US" dirty="0"/>
              <a:t>Nonlocal jumps (throw/catch)—ignored in this course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Exceptions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An </a:t>
            </a:r>
            <a:r>
              <a:rPr lang="en-US" i="1" dirty="0"/>
              <a:t>exception</a:t>
            </a:r>
            <a:r>
              <a:rPr lang="en-US" dirty="0"/>
              <a:t> is a transfer of control to OS kernel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state)</a:t>
            </a:r>
          </a:p>
          <a:p>
            <a:pPr eaLnBrk="1" hangingPunct="1">
              <a:defRPr/>
            </a:pPr>
            <a:r>
              <a:rPr lang="en-US" dirty="0"/>
              <a:t>Exceptions </a:t>
            </a:r>
            <a:r>
              <a:rPr lang="en-US" i="1" dirty="0"/>
              <a:t>interrupt</a:t>
            </a:r>
            <a:r>
              <a:rPr lang="en-US" dirty="0"/>
              <a:t> the normal control flow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3803651" y="2586039"/>
            <a:ext cx="16430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User Process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7108826" y="2586039"/>
            <a:ext cx="511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Arial" charset="0"/>
              </a:rPr>
              <a:t>OS</a:t>
            </a: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4618038" y="31083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4624388" y="3713163"/>
            <a:ext cx="2806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7437438" y="3719513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 flipV="1">
            <a:off x="4611688" y="3783013"/>
            <a:ext cx="28321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4618038" y="3870325"/>
            <a:ext cx="0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5518151" y="3386139"/>
            <a:ext cx="1195823" cy="36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</a:t>
            </a: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7575550" y="3659188"/>
            <a:ext cx="2527300" cy="912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 dirty="0">
                <a:latin typeface="Arial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altLang="en-US" b="0" dirty="0">
                <a:latin typeface="Arial" charset="0"/>
              </a:rPr>
              <a:t>by </a:t>
            </a:r>
            <a:r>
              <a:rPr lang="en-US" altLang="en-US" b="0" i="1" dirty="0">
                <a:latin typeface="Arial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altLang="en-US" b="0" i="1" dirty="0">
              <a:latin typeface="Arial" charset="0"/>
            </a:endParaRP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4800600" y="4267201"/>
            <a:ext cx="2959126" cy="1197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current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Return to next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Abort &amp; never return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b="0" i="1" dirty="0">
                <a:latin typeface="Arial" charset="0"/>
              </a:rPr>
              <a:t>Switch to a new process</a:t>
            </a: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2057401" y="3446464"/>
            <a:ext cx="8048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Arial" charset="0"/>
              </a:rPr>
              <a:t>event 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3657600" y="3429000"/>
            <a:ext cx="88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current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3970338" y="3657600"/>
            <a:ext cx="601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next</a:t>
            </a:r>
          </a:p>
        </p:txBody>
      </p:sp>
      <p:sp>
        <p:nvSpPr>
          <p:cNvPr id="7184" name="Line 17"/>
          <p:cNvSpPr>
            <a:spLocks noChangeShapeType="1"/>
          </p:cNvSpPr>
          <p:nvPr/>
        </p:nvSpPr>
        <p:spPr bwMode="auto">
          <a:xfrm>
            <a:off x="2971800" y="3657600"/>
            <a:ext cx="68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178" name="Rectangle 18"/>
          <p:cNvSpPr>
            <a:spLocks noChangeArrowheads="1"/>
          </p:cNvSpPr>
          <p:nvPr/>
        </p:nvSpPr>
        <p:spPr bwMode="auto">
          <a:xfrm>
            <a:off x="1752600" y="5530850"/>
            <a:ext cx="86868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79" tIns="44446" rIns="90479" bIns="44446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34" charset="0"/>
              </a:rPr>
              <a:t>Think of it as a hardware-initiated function call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828801" y="35560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0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830389" y="3759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1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830389" y="4013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2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747838" y="44958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400">
                <a:latin typeface="Arial" charset="0"/>
              </a:rPr>
              <a:t>n-1</a:t>
            </a:r>
          </a:p>
        </p:txBody>
      </p:sp>
      <p:sp>
        <p:nvSpPr>
          <p:cNvPr id="31" name="Rectangle 5">
            <a:extLst>
              <a:ext uri="{FF2B5EF4-FFF2-40B4-BE49-F238E27FC236}">
                <a16:creationId xmlns:a16="http://schemas.microsoft.com/office/drawing/2014/main" id="{552BDFBB-4D2F-4189-B194-118DE4C73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80682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6193C728-1F38-47ED-B28D-7CF25DFFC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3584135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2E54A0BC-23EC-4180-B014-B9396E7F2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029759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1D116019-E582-407A-9D0E-83191F89D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734" y="4509868"/>
            <a:ext cx="12192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5" name="Oval 20">
            <a:extLst>
              <a:ext uri="{FF2B5EF4-FFF2-40B4-BE49-F238E27FC236}">
                <a16:creationId xmlns:a16="http://schemas.microsoft.com/office/drawing/2014/main" id="{526548BA-4788-4402-AC89-BD0FA7681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658968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6" name="Oval 20">
            <a:extLst>
              <a:ext uri="{FF2B5EF4-FFF2-40B4-BE49-F238E27FC236}">
                <a16:creationId xmlns:a16="http://schemas.microsoft.com/office/drawing/2014/main" id="{25FC7D24-E0A7-4A46-AB31-75D6AB359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38735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7" name="Oval 20">
            <a:extLst>
              <a:ext uri="{FF2B5EF4-FFF2-40B4-BE49-F238E27FC236}">
                <a16:creationId xmlns:a16="http://schemas.microsoft.com/office/drawing/2014/main" id="{E43885A1-D44A-47B7-9AF7-0B98ECDB1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088032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" name="Oval 20">
            <a:extLst>
              <a:ext uri="{FF2B5EF4-FFF2-40B4-BE49-F238E27FC236}">
                <a16:creationId xmlns:a16="http://schemas.microsoft.com/office/drawing/2014/main" id="{62BE2123-751A-42FB-902D-C390D7ABF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666" y="4593296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9" name="Text Box 13">
            <a:extLst>
              <a:ext uri="{FF2B5EF4-FFF2-40B4-BE49-F238E27FC236}">
                <a16:creationId xmlns:a16="http://schemas.microsoft.com/office/drawing/2014/main" id="{48DBF02B-7B1E-41B2-B2BA-0BB2CB30D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778" y="4072596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 dirty="0">
                <a:latin typeface="Arial" charset="0"/>
              </a:rPr>
              <a:t>...</a:t>
            </a:r>
          </a:p>
        </p:txBody>
      </p:sp>
      <p:sp>
        <p:nvSpPr>
          <p:cNvPr id="8194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Exception Tables (Interrupt Vectors)</a:t>
            </a:r>
          </a:p>
        </p:txBody>
      </p:sp>
      <p:sp>
        <p:nvSpPr>
          <p:cNvPr id="8195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6400800" y="2209801"/>
            <a:ext cx="5105400" cy="2819399"/>
          </a:xfrm>
        </p:spPr>
        <p:txBody>
          <a:bodyPr/>
          <a:lstStyle/>
          <a:p>
            <a:pPr lvl="1" eaLnBrk="1" hangingPunct="1"/>
            <a:r>
              <a:rPr lang="en-US" altLang="en-US" dirty="0"/>
              <a:t>Each type of event has a unique exception number </a:t>
            </a:r>
            <a:r>
              <a:rPr lang="en-US" altLang="en-US" i="1" dirty="0"/>
              <a:t>k</a:t>
            </a:r>
          </a:p>
          <a:p>
            <a:pPr lvl="1" eaLnBrk="1" hangingPunct="1"/>
            <a:r>
              <a:rPr lang="en-US" altLang="en-US" dirty="0"/>
              <a:t>k = index into exception table (a.k.a., interrupt vector)</a:t>
            </a:r>
          </a:p>
          <a:p>
            <a:pPr lvl="1" eaLnBrk="1" hangingPunct="1"/>
            <a:r>
              <a:rPr lang="en-US" altLang="en-US" dirty="0"/>
              <a:t>Jump table entry </a:t>
            </a:r>
            <a:r>
              <a:rPr lang="en-US" altLang="en-US" i="1" dirty="0"/>
              <a:t>k</a:t>
            </a:r>
            <a:r>
              <a:rPr lang="en-US" altLang="en-US" dirty="0"/>
              <a:t> points to a function (exception handler).</a:t>
            </a:r>
          </a:p>
          <a:p>
            <a:pPr lvl="1" eaLnBrk="1" hangingPunct="1"/>
            <a:r>
              <a:rPr lang="en-US" altLang="en-US" dirty="0"/>
              <a:t>Handler </a:t>
            </a:r>
            <a:r>
              <a:rPr lang="en-US" altLang="en-US" i="1" dirty="0"/>
              <a:t>k</a:t>
            </a:r>
            <a:r>
              <a:rPr lang="en-US" altLang="en-US" dirty="0"/>
              <a:t> is called each time exception </a:t>
            </a:r>
            <a:r>
              <a:rPr lang="en-US" altLang="en-US" i="1" dirty="0"/>
              <a:t>k</a:t>
            </a:r>
            <a:r>
              <a:rPr lang="en-US" altLang="en-US" dirty="0"/>
              <a:t> occurs.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43734" y="2914651"/>
            <a:ext cx="1027508" cy="582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interrupt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vector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2888566" y="3797299"/>
            <a:ext cx="1075422" cy="32820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V="1">
            <a:off x="2863254" y="2425700"/>
            <a:ext cx="1100734" cy="12799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3963988" y="24257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0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>
            <a:off x="3963988" y="31115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1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2863254" y="3111500"/>
            <a:ext cx="1100734" cy="7854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>
            <a:off x="3963988" y="37973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2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3963988" y="5105400"/>
            <a:ext cx="2589212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latin typeface="Arial" charset="0"/>
              </a:rPr>
              <a:t>exception handler n-1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5103813" y="44069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400">
                <a:latin typeface="Arial" charset="0"/>
              </a:rPr>
              <a:t>...</a:t>
            </a:r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2799666" y="4648200"/>
            <a:ext cx="1164322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1965326" y="1584326"/>
            <a:ext cx="1211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numbers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 flipH="1">
            <a:off x="1981200" y="2286000"/>
            <a:ext cx="38100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Asynchronous Exceptions (Interrupts)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Caused by events external to processor</a:t>
            </a:r>
          </a:p>
          <a:p>
            <a:pPr lvl="1" eaLnBrk="1" hangingPunct="1">
              <a:defRPr/>
            </a:pPr>
            <a:r>
              <a:rPr lang="en-US" dirty="0"/>
              <a:t>Indicated by putting voltage on the processor’s interrupt pin(s)</a:t>
            </a:r>
          </a:p>
          <a:p>
            <a:pPr lvl="1" eaLnBrk="1" hangingPunct="1">
              <a:defRPr/>
            </a:pPr>
            <a:r>
              <a:rPr lang="en-US" dirty="0"/>
              <a:t>Handler returns to “next” instruction.</a:t>
            </a:r>
          </a:p>
          <a:p>
            <a:pPr eaLnBrk="1" hangingPunct="1">
              <a:defRPr/>
            </a:pPr>
            <a:r>
              <a:rPr lang="en-US" dirty="0"/>
              <a:t>Examples:</a:t>
            </a:r>
          </a:p>
          <a:p>
            <a:pPr lvl="1" eaLnBrk="1" hangingPunct="1">
              <a:defRPr/>
            </a:pPr>
            <a:r>
              <a:rPr lang="en-US" dirty="0"/>
              <a:t>Timer interrupt</a:t>
            </a:r>
          </a:p>
          <a:p>
            <a:pPr lvl="2" eaLnBrk="1" hangingPunct="1">
              <a:defRPr/>
            </a:pPr>
            <a:r>
              <a:rPr lang="en-US" dirty="0"/>
              <a:t>Every few milliseconds, triggered by external timer chip</a:t>
            </a:r>
          </a:p>
          <a:p>
            <a:pPr lvl="2" eaLnBrk="1" hangingPunct="1">
              <a:defRPr/>
            </a:pPr>
            <a:r>
              <a:rPr lang="en-US" dirty="0"/>
              <a:t>Used by kernel to take control back from user programs</a:t>
            </a:r>
          </a:p>
          <a:p>
            <a:pPr lvl="1" eaLnBrk="1" hangingPunct="1">
              <a:defRPr/>
            </a:pPr>
            <a:r>
              <a:rPr lang="en-US" dirty="0"/>
              <a:t>I/O interrupts</a:t>
            </a:r>
          </a:p>
          <a:p>
            <a:pPr lvl="2" eaLnBrk="1" hangingPunct="1">
              <a:defRPr/>
            </a:pPr>
            <a:r>
              <a:rPr lang="en-US" dirty="0"/>
              <a:t>Hitting control-C (or any key) at the keyboard</a:t>
            </a:r>
          </a:p>
          <a:p>
            <a:pPr lvl="2" eaLnBrk="1" hangingPunct="1">
              <a:defRPr/>
            </a:pPr>
            <a:r>
              <a:rPr lang="en-US" dirty="0"/>
              <a:t>Arrival of packet from network</a:t>
            </a:r>
          </a:p>
          <a:p>
            <a:pPr lvl="2" eaLnBrk="1" hangingPunct="1">
              <a:defRPr/>
            </a:pPr>
            <a:r>
              <a:rPr lang="en-US" dirty="0"/>
              <a:t>Finishing writing data to disk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35543</TotalTime>
  <Pages>35</Pages>
  <Words>3504</Words>
  <Application>Microsoft Office PowerPoint</Application>
  <PresentationFormat>Widescreen</PresentationFormat>
  <Paragraphs>792</Paragraphs>
  <Slides>45</Slides>
  <Notes>7</Notes>
  <HiddenSlides>11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5" baseType="lpstr">
      <vt:lpstr>Arial</vt:lpstr>
      <vt:lpstr>Calibri</vt:lpstr>
      <vt:lpstr>Century Gothic</vt:lpstr>
      <vt:lpstr>Courier New</vt:lpstr>
      <vt:lpstr>Helvetica</vt:lpstr>
      <vt:lpstr>Menlo-Regular</vt:lpstr>
      <vt:lpstr>Times New Roman</vt:lpstr>
      <vt:lpstr>Wingdings</vt:lpstr>
      <vt:lpstr>Wingdings 2</vt:lpstr>
      <vt:lpstr>class02</vt:lpstr>
      <vt:lpstr>Exceptional Control Flow</vt:lpstr>
      <vt:lpstr>Dealing With I/O</vt:lpstr>
      <vt:lpstr>Dealing With Errors</vt:lpstr>
      <vt:lpstr>Control Flow</vt:lpstr>
      <vt:lpstr>Altering the Control Flow</vt:lpstr>
      <vt:lpstr>Exceptional Control Flow</vt:lpstr>
      <vt:lpstr>Exceptions</vt:lpstr>
      <vt:lpstr>Exception Tables (Interrupt Vectors)</vt:lpstr>
      <vt:lpstr>Asynchronous Exceptions (Interrupts)</vt:lpstr>
      <vt:lpstr>Synchronous Exceptions</vt:lpstr>
      <vt:lpstr>Examples of x86-64 Exceptions</vt:lpstr>
      <vt:lpstr>System Calls</vt:lpstr>
      <vt:lpstr>System Call Example</vt:lpstr>
      <vt:lpstr>Fault Example: Page Fault</vt:lpstr>
      <vt:lpstr>Fault Example: Invalid Memory</vt:lpstr>
      <vt:lpstr>ECF Exists at All Levels of a System</vt:lpstr>
      <vt:lpstr>Killing a Process</vt:lpstr>
      <vt:lpstr>Signals</vt:lpstr>
      <vt:lpstr>Signal Concepts: Sending  </vt:lpstr>
      <vt:lpstr>Signal Concepts: Receiving</vt:lpstr>
      <vt:lpstr>Signal Concepts: Pending &amp; Blocked Signals</vt:lpstr>
      <vt:lpstr>Signal Concepts: Bit Masks </vt:lpstr>
      <vt:lpstr>Receiving Signals</vt:lpstr>
      <vt:lpstr>Receiving Signals</vt:lpstr>
      <vt:lpstr>Process Groups</vt:lpstr>
      <vt:lpstr>Sending Signals with kill</vt:lpstr>
      <vt:lpstr>Sending Signals From the Keyboard</vt:lpstr>
      <vt:lpstr>Example of ctrl-c and ctrl-z</vt:lpstr>
      <vt:lpstr>Sending Signals with kill</vt:lpstr>
      <vt:lpstr>Default Actions</vt:lpstr>
      <vt:lpstr>Installing Signal Handlers</vt:lpstr>
      <vt:lpstr>Signal Handling Example</vt:lpstr>
      <vt:lpstr>Signals Handlers as Concurrent Flows</vt:lpstr>
      <vt:lpstr>Another View of Signal Handlers as Concurrent Flows</vt:lpstr>
      <vt:lpstr>Nested Signal Handlers </vt:lpstr>
      <vt:lpstr>Blocking and Unblocking Signals </vt:lpstr>
      <vt:lpstr>Temporarily Blocking Signals</vt:lpstr>
      <vt:lpstr>Guidelines for Writing Safe Handlers </vt:lpstr>
      <vt:lpstr>Async-Signal-Safety </vt:lpstr>
      <vt:lpstr>Shell Programs</vt:lpstr>
      <vt:lpstr>Simple Shell eval Function</vt:lpstr>
      <vt:lpstr>Problem with Simple Shell Example</vt:lpstr>
      <vt:lpstr>Signal Handler Funkiness</vt:lpstr>
      <vt:lpstr>Living With Nonqueuing Signals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Exceptional Control Flow I</dc:title>
  <dc:subject/>
  <dc:creator>Randal E. Bryant and David R. O'Hallaron</dc:creator>
  <cp:keywords/>
  <dc:description/>
  <cp:lastModifiedBy>Kuenning</cp:lastModifiedBy>
  <cp:revision>169</cp:revision>
  <cp:lastPrinted>2020-03-29T01:29:22Z</cp:lastPrinted>
  <dcterms:created xsi:type="dcterms:W3CDTF">1998-08-11T09:19:24Z</dcterms:created>
  <dcterms:modified xsi:type="dcterms:W3CDTF">2020-06-22T23:19:19Z</dcterms:modified>
</cp:coreProperties>
</file>