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96" r:id="rId2"/>
    <p:sldId id="262" r:id="rId3"/>
    <p:sldId id="297" r:id="rId4"/>
    <p:sldId id="266" r:id="rId5"/>
    <p:sldId id="268" r:id="rId6"/>
    <p:sldId id="301" r:id="rId7"/>
    <p:sldId id="302" r:id="rId8"/>
    <p:sldId id="303" r:id="rId9"/>
    <p:sldId id="304" r:id="rId10"/>
    <p:sldId id="305" r:id="rId11"/>
    <p:sldId id="269" r:id="rId12"/>
    <p:sldId id="300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99" r:id="rId21"/>
    <p:sldId id="277" r:id="rId22"/>
    <p:sldId id="314" r:id="rId23"/>
    <p:sldId id="278" r:id="rId24"/>
    <p:sldId id="306" r:id="rId25"/>
    <p:sldId id="307" r:id="rId26"/>
    <p:sldId id="318" r:id="rId27"/>
    <p:sldId id="285" r:id="rId28"/>
    <p:sldId id="286" r:id="rId29"/>
    <p:sldId id="281" r:id="rId30"/>
    <p:sldId id="282" r:id="rId31"/>
    <p:sldId id="308" r:id="rId32"/>
    <p:sldId id="309" r:id="rId33"/>
    <p:sldId id="284" r:id="rId34"/>
    <p:sldId id="310" r:id="rId35"/>
    <p:sldId id="311" r:id="rId36"/>
    <p:sldId id="280" r:id="rId37"/>
    <p:sldId id="312" r:id="rId38"/>
    <p:sldId id="313" r:id="rId39"/>
    <p:sldId id="315" r:id="rId40"/>
    <p:sldId id="316" r:id="rId41"/>
    <p:sldId id="317" r:id="rId42"/>
    <p:sldId id="298" r:id="rId43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enning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5598961D-D26F-449A-A248-5FD766547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3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8225" y="523875"/>
            <a:ext cx="4654550" cy="2619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7875"/>
            <a:ext cx="68008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ADC0F06-3E82-44F6-A99E-5A1711D9A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85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E6DC048-CC23-4220-B035-57C6DD9348F5}" type="slidenum">
              <a:rPr lang="en-US" altLang="en-US" sz="1200" b="0" smtClean="0">
                <a:latin typeface="Arial" pitchFamily="34" charset="0"/>
              </a:rPr>
              <a:pPr/>
              <a:t>2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A1BD33F-15F7-4996-B077-59DE104F2C71}" type="slidenum">
              <a:rPr lang="en-US" altLang="en-US" sz="1200" b="0" smtClean="0">
                <a:latin typeface="Arial" pitchFamily="34" charset="0"/>
              </a:rPr>
              <a:pPr/>
              <a:t>17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0215A018-00F8-44B8-9186-C9DCBB4BB4BA}" type="slidenum">
              <a:rPr lang="en-US" altLang="en-US" sz="1200" b="0" smtClean="0">
                <a:latin typeface="Arial" pitchFamily="34" charset="0"/>
              </a:rPr>
              <a:pPr/>
              <a:t>18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FE1E17B4-2909-419B-B83D-8B2FF674167F}" type="slidenum">
              <a:rPr lang="en-US" altLang="en-US" sz="1200" b="0" smtClean="0">
                <a:latin typeface="Arial" pitchFamily="34" charset="0"/>
              </a:rPr>
              <a:pPr/>
              <a:t>19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61AE12A-C14D-47AA-80E4-B59365268F6D}" type="slidenum">
              <a:rPr lang="en-US" altLang="en-US" sz="1200" b="0" smtClean="0">
                <a:latin typeface="Arial" pitchFamily="34" charset="0"/>
              </a:rPr>
              <a:pPr/>
              <a:t>20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11EAA018-A937-479B-8928-6E7FA90AD975}" type="slidenum">
              <a:rPr lang="en-US" altLang="en-US" sz="1200" b="0" smtClean="0">
                <a:latin typeface="Arial" pitchFamily="34" charset="0"/>
              </a:rPr>
              <a:pPr/>
              <a:t>21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217F9ED-DD95-4D23-9229-D744DF4311A5}" type="slidenum">
              <a:rPr lang="en-US" altLang="en-US" sz="1200" b="0" smtClean="0">
                <a:latin typeface="Arial" pitchFamily="34" charset="0"/>
              </a:rPr>
              <a:pPr/>
              <a:t>23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F567F72F-4853-457A-B346-95B8F7006D61}" type="slidenum">
              <a:rPr lang="en-US" altLang="en-US" sz="1200" b="0" smtClean="0">
                <a:latin typeface="Arial" pitchFamily="34" charset="0"/>
              </a:rPr>
              <a:pPr/>
              <a:t>26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45BAE91-2E28-475E-9CC9-0436EB3900E0}" type="slidenum">
              <a:rPr lang="en-US" altLang="en-US" sz="1200" b="0" smtClean="0">
                <a:latin typeface="Arial" pitchFamily="34" charset="0"/>
              </a:rPr>
              <a:pPr/>
              <a:t>4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299DD17F-DFF0-4DB7-830E-BC09EA147FA6}" type="slidenum">
              <a:rPr lang="en-US" altLang="en-US" sz="1200" b="0" smtClean="0">
                <a:latin typeface="Arial" pitchFamily="34" charset="0"/>
              </a:rPr>
              <a:pPr/>
              <a:t>27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11C4B0C6-DE97-4BC7-ACD9-0EDB58DD4975}" type="slidenum">
              <a:rPr lang="en-US" altLang="en-US" sz="1200" b="0" smtClean="0">
                <a:latin typeface="Arial" pitchFamily="34" charset="0"/>
              </a:rPr>
              <a:pPr/>
              <a:t>28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CC5E4FF2-D967-4904-B375-D71A0C73DC7F}" type="slidenum">
              <a:rPr lang="en-US" altLang="en-US" sz="1200" b="0" smtClean="0">
                <a:latin typeface="Arial" pitchFamily="34" charset="0"/>
              </a:rPr>
              <a:pPr/>
              <a:t>29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AA7AA754-8A11-4823-9339-114E34FE96D0}" type="slidenum">
              <a:rPr lang="en-US" altLang="en-US" sz="1200" b="0" smtClean="0">
                <a:latin typeface="Arial" pitchFamily="34" charset="0"/>
              </a:rPr>
              <a:pPr/>
              <a:t>30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20958F0-0689-4182-A9AE-6C22FFDFDB6A}" type="slidenum">
              <a:rPr lang="en-US" altLang="en-US" sz="1200" b="0" smtClean="0">
                <a:latin typeface="Arial" pitchFamily="34" charset="0"/>
              </a:rPr>
              <a:pPr/>
              <a:t>33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B8BA57E-EBA4-4E8F-A8D5-896D408DE732}" type="slidenum">
              <a:rPr lang="en-US" altLang="en-US" sz="1200" b="0" smtClean="0">
                <a:latin typeface="Arial" pitchFamily="34" charset="0"/>
              </a:rPr>
              <a:pPr/>
              <a:t>36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6B9930B-F23A-43AE-8F64-933731D08941}" type="slidenum">
              <a:rPr lang="en-US" altLang="en-US" sz="1200" b="0" smtClean="0">
                <a:latin typeface="Arial" pitchFamily="34" charset="0"/>
              </a:rPr>
              <a:pPr/>
              <a:t>5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8C21DA1B-9D8D-4DCF-8A5D-62210AF9C1DA}" type="slidenum">
              <a:rPr lang="en-US" altLang="en-US" sz="1200" b="0" smtClean="0">
                <a:latin typeface="Arial" pitchFamily="34" charset="0"/>
              </a:rPr>
              <a:pPr/>
              <a:t>42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E87E3D51-2050-4156-86FF-AC479E09A552}" type="slidenum">
              <a:rPr lang="en-US" altLang="en-US" sz="1200" b="0" smtClean="0">
                <a:latin typeface="Arial" pitchFamily="34" charset="0"/>
              </a:rPr>
              <a:pPr/>
              <a:t>11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B2DE5FE3-DD7A-450E-BDE5-C9B932CEB90A}" type="slidenum">
              <a:rPr lang="en-US" altLang="en-US" sz="1200" b="0" smtClean="0">
                <a:latin typeface="Arial" pitchFamily="34" charset="0"/>
              </a:rPr>
              <a:pPr/>
              <a:t>12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38A32D16-9EF3-4927-B8B6-AE07A781F12A}" type="slidenum">
              <a:rPr lang="en-US" altLang="en-US" sz="1200" b="0" smtClean="0">
                <a:latin typeface="Arial" pitchFamily="34" charset="0"/>
              </a:rPr>
              <a:pPr/>
              <a:t>13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06D8B83-A156-4237-8EAE-F7E6A93EBC4C}" type="slidenum">
              <a:rPr lang="en-US" altLang="en-US" sz="1200" b="0" smtClean="0">
                <a:latin typeface="Arial" pitchFamily="34" charset="0"/>
              </a:rPr>
              <a:pPr/>
              <a:t>14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E5BCAAF9-A5E1-4621-97B8-BC757725B2E0}" type="slidenum">
              <a:rPr lang="en-US" altLang="en-US" sz="1200" b="0" smtClean="0">
                <a:latin typeface="Arial" pitchFamily="34" charset="0"/>
              </a:rPr>
              <a:pPr/>
              <a:t>15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67C4D19-B8A5-448A-AE0E-23C29851F9DA}" type="slidenum">
              <a:rPr lang="en-US" altLang="en-US" sz="1200" b="0" smtClean="0">
                <a:latin typeface="Arial" pitchFamily="34" charset="0"/>
              </a:rPr>
              <a:pPr/>
              <a:t>16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41308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8805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38484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3378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49599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8476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414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765175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210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502755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3378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84284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19989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242130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808141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8C4DE4F4-7586-4CFC-9A51-8ACE976E7DE0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76200"/>
            <a:ext cx="845820" cy="1085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Input and Output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/>
              <a:t>Topics</a:t>
            </a:r>
          </a:p>
          <a:p>
            <a:pPr lvl="1" eaLnBrk="1" hangingPunct="1">
              <a:defRPr/>
            </a:pPr>
            <a:r>
              <a:rPr lang="en-US"/>
              <a:t>I/O hardware</a:t>
            </a:r>
          </a:p>
          <a:p>
            <a:pPr lvl="1" eaLnBrk="1" hangingPunct="1">
              <a:defRPr/>
            </a:pPr>
            <a:r>
              <a:rPr lang="en-US"/>
              <a:t>Unix file abstraction</a:t>
            </a:r>
          </a:p>
          <a:p>
            <a:pPr lvl="1" eaLnBrk="1" hangingPunct="1">
              <a:defRPr/>
            </a:pPr>
            <a:r>
              <a:rPr lang="en-US"/>
              <a:t>Robust I/O</a:t>
            </a:r>
          </a:p>
          <a:p>
            <a:pPr lvl="1" eaLnBrk="1" hangingPunct="1">
              <a:defRPr/>
            </a:pPr>
            <a:r>
              <a:rPr lang="en-US"/>
              <a:t>File sharing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51189" y="762001"/>
            <a:ext cx="61436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Locations of files in the hierarchy denoted by </a:t>
            </a:r>
            <a:r>
              <a:rPr lang="en-US" i="1" dirty="0"/>
              <a:t>pathnames</a:t>
            </a:r>
          </a:p>
          <a:p>
            <a:pPr lvl="1"/>
            <a:r>
              <a:rPr lang="en-US" i="1" dirty="0"/>
              <a:t>Absolute pathname </a:t>
            </a:r>
            <a:r>
              <a:rPr lang="en-US" dirty="0"/>
              <a:t>starts with ‘/’ and denotes path from root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/home/</a:t>
            </a:r>
            <a:r>
              <a:rPr lang="en-US" dirty="0" err="1">
                <a:latin typeface="Courier New"/>
                <a:cs typeface="Courier New"/>
              </a:rPr>
              <a:t>geoff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foo.c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i="1" dirty="0">
                <a:latin typeface="+mn-lt"/>
                <a:cs typeface="Courier New"/>
              </a:rPr>
              <a:t>Relative pathname </a:t>
            </a:r>
            <a:r>
              <a:rPr lang="en-US" dirty="0">
                <a:latin typeface="+mn-lt"/>
                <a:cs typeface="Courier New"/>
              </a:rPr>
              <a:t>denotes path from current working directory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../</a:t>
            </a:r>
            <a:r>
              <a:rPr lang="en-US" dirty="0" err="1">
                <a:latin typeface="Courier New"/>
                <a:cs typeface="Courier New"/>
              </a:rPr>
              <a:t>geoff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foo.c</a:t>
            </a:r>
            <a:endParaRPr lang="en-US" dirty="0">
              <a:latin typeface="Courier New"/>
              <a:cs typeface="Courier New"/>
            </a:endParaRP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65645" y="3474422"/>
            <a:ext cx="1813317" cy="347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+mn-lt"/>
                <a:cs typeface="Courier New"/>
              </a:rPr>
              <a:t>cwd</a:t>
            </a:r>
            <a:r>
              <a:rPr lang="en-US" sz="1800" dirty="0">
                <a:latin typeface="+mn-lt"/>
                <a:cs typeface="Courier New"/>
              </a:rPr>
              <a:t>: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urier New"/>
                <a:cs typeface="Courier New"/>
              </a:rPr>
              <a:t>/home/z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697753" y="3352800"/>
            <a:ext cx="8346765" cy="3181934"/>
            <a:chOff x="173752" y="2209800"/>
            <a:chExt cx="8346765" cy="3181934"/>
          </a:xfrm>
        </p:grpSpPr>
        <p:sp>
          <p:nvSpPr>
            <p:cNvPr id="43" name="TextBox 42"/>
            <p:cNvSpPr txBox="1"/>
            <p:nvPr/>
          </p:nvSpPr>
          <p:spPr>
            <a:xfrm>
              <a:off x="3962250" y="2209800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73752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142399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dev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76234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etc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456729" y="29337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home/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94610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usr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3752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bash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142399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tty1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956763" y="35814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group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33249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passwd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67083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geoff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204545" y="35814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  <a:latin typeface="Courier New"/>
                  <a:cs typeface="Courier New"/>
                </a:rPr>
                <a:t>z/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94798" y="3581400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include/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780410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637748" y="4419600"/>
              <a:ext cx="1048685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stdio.h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718694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emacs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875060" y="44196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sys/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628198" y="5071646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unistd.h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61" name="Straight Connector 60"/>
            <p:cNvCxnSpPr>
              <a:stCxn id="43" idx="2"/>
              <a:endCxn id="44" idx="0"/>
            </p:cNvCxnSpPr>
            <p:nvPr/>
          </p:nvCxnSpPr>
          <p:spPr bwMode="auto">
            <a:xfrm flipH="1">
              <a:off x="512948" y="2529888"/>
              <a:ext cx="360335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61"/>
            <p:cNvCxnSpPr>
              <a:stCxn id="43" idx="2"/>
              <a:endCxn id="45" idx="0"/>
            </p:cNvCxnSpPr>
            <p:nvPr/>
          </p:nvCxnSpPr>
          <p:spPr bwMode="auto">
            <a:xfrm flipH="1">
              <a:off x="1481595" y="2529888"/>
              <a:ext cx="2634704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62"/>
            <p:cNvCxnSpPr>
              <a:stCxn id="43" idx="2"/>
              <a:endCxn id="46" idx="0"/>
            </p:cNvCxnSpPr>
            <p:nvPr/>
          </p:nvCxnSpPr>
          <p:spPr bwMode="auto">
            <a:xfrm flipH="1">
              <a:off x="2715430" y="2529888"/>
              <a:ext cx="1400869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Connector 63"/>
            <p:cNvCxnSpPr>
              <a:stCxn id="43" idx="2"/>
              <a:endCxn id="47" idx="0"/>
            </p:cNvCxnSpPr>
            <p:nvPr/>
          </p:nvCxnSpPr>
          <p:spPr bwMode="auto">
            <a:xfrm>
              <a:off x="4116299" y="2529888"/>
              <a:ext cx="74134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Connector 64"/>
            <p:cNvCxnSpPr>
              <a:stCxn id="43" idx="2"/>
              <a:endCxn id="48" idx="0"/>
            </p:cNvCxnSpPr>
            <p:nvPr/>
          </p:nvCxnSpPr>
          <p:spPr bwMode="auto">
            <a:xfrm>
              <a:off x="4116299" y="2529888"/>
              <a:ext cx="3317507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Connector 65"/>
            <p:cNvCxnSpPr>
              <a:stCxn id="47" idx="2"/>
              <a:endCxn id="53" idx="0"/>
            </p:cNvCxnSpPr>
            <p:nvPr/>
          </p:nvCxnSpPr>
          <p:spPr bwMode="auto">
            <a:xfrm flipH="1">
              <a:off x="4429710" y="3253788"/>
              <a:ext cx="42793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Straight Connector 66"/>
            <p:cNvCxnSpPr>
              <a:stCxn id="47" idx="2"/>
              <a:endCxn id="54" idx="0"/>
            </p:cNvCxnSpPr>
            <p:nvPr/>
          </p:nvCxnSpPr>
          <p:spPr bwMode="auto">
            <a:xfrm>
              <a:off x="4857640" y="3253788"/>
              <a:ext cx="562669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Straight Connector 67"/>
            <p:cNvCxnSpPr>
              <a:stCxn id="53" idx="2"/>
            </p:cNvCxnSpPr>
            <p:nvPr/>
          </p:nvCxnSpPr>
          <p:spPr bwMode="auto">
            <a:xfrm>
              <a:off x="4429710" y="3901488"/>
              <a:ext cx="0" cy="5562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Connector 68"/>
            <p:cNvCxnSpPr>
              <a:stCxn id="44" idx="2"/>
              <a:endCxn id="49" idx="0"/>
            </p:cNvCxnSpPr>
            <p:nvPr/>
          </p:nvCxnSpPr>
          <p:spPr bwMode="auto">
            <a:xfrm>
              <a:off x="512948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Connector 69"/>
            <p:cNvCxnSpPr>
              <a:stCxn id="45" idx="2"/>
              <a:endCxn id="50" idx="0"/>
            </p:cNvCxnSpPr>
            <p:nvPr/>
          </p:nvCxnSpPr>
          <p:spPr bwMode="auto">
            <a:xfrm>
              <a:off x="1481595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46" idx="2"/>
              <a:endCxn id="51" idx="0"/>
            </p:cNvCxnSpPr>
            <p:nvPr/>
          </p:nvCxnSpPr>
          <p:spPr bwMode="auto">
            <a:xfrm flipH="1">
              <a:off x="2357674" y="3253788"/>
              <a:ext cx="35775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Straight Connector 71"/>
            <p:cNvCxnSpPr>
              <a:stCxn id="46" idx="2"/>
              <a:endCxn id="52" idx="0"/>
            </p:cNvCxnSpPr>
            <p:nvPr/>
          </p:nvCxnSpPr>
          <p:spPr bwMode="auto">
            <a:xfrm>
              <a:off x="2715430" y="3253788"/>
              <a:ext cx="48044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Straight Connector 72"/>
            <p:cNvCxnSpPr>
              <a:stCxn id="48" idx="2"/>
              <a:endCxn id="55" idx="0"/>
            </p:cNvCxnSpPr>
            <p:nvPr/>
          </p:nvCxnSpPr>
          <p:spPr bwMode="auto">
            <a:xfrm flipH="1">
              <a:off x="6680856" y="3253788"/>
              <a:ext cx="75295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48" idx="2"/>
              <a:endCxn id="56" idx="0"/>
            </p:cNvCxnSpPr>
            <p:nvPr/>
          </p:nvCxnSpPr>
          <p:spPr bwMode="auto">
            <a:xfrm>
              <a:off x="7433806" y="3253788"/>
              <a:ext cx="68580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Connector 74"/>
            <p:cNvCxnSpPr>
              <a:stCxn id="55" idx="2"/>
              <a:endCxn id="57" idx="0"/>
            </p:cNvCxnSpPr>
            <p:nvPr/>
          </p:nvCxnSpPr>
          <p:spPr bwMode="auto">
            <a:xfrm flipH="1">
              <a:off x="6162091" y="3901488"/>
              <a:ext cx="518765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/>
            <p:cNvCxnSpPr>
              <a:stCxn id="55" idx="2"/>
              <a:endCxn id="59" idx="0"/>
            </p:cNvCxnSpPr>
            <p:nvPr/>
          </p:nvCxnSpPr>
          <p:spPr bwMode="auto">
            <a:xfrm>
              <a:off x="6680856" y="3901488"/>
              <a:ext cx="53340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56" idx="2"/>
              <a:endCxn id="58" idx="0"/>
            </p:cNvCxnSpPr>
            <p:nvPr/>
          </p:nvCxnSpPr>
          <p:spPr bwMode="auto">
            <a:xfrm>
              <a:off x="8119606" y="3901488"/>
              <a:ext cx="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Connector 77"/>
            <p:cNvCxnSpPr>
              <a:stCxn id="59" idx="2"/>
            </p:cNvCxnSpPr>
            <p:nvPr/>
          </p:nvCxnSpPr>
          <p:spPr bwMode="auto">
            <a:xfrm>
              <a:off x="7214256" y="4739688"/>
              <a:ext cx="0" cy="3657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TextBox 78"/>
            <p:cNvSpPr txBox="1"/>
            <p:nvPr/>
          </p:nvSpPr>
          <p:spPr>
            <a:xfrm>
              <a:off x="4028799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solidFill>
                    <a:srgbClr val="FF0000"/>
                  </a:solidFill>
                  <a:latin typeface="Courier New"/>
                  <a:cs typeface="Courier New"/>
                </a:rPr>
                <a:t>foo.c</a:t>
              </a:r>
              <a:endParaRPr lang="en-US" sz="1600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461509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Opening Files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429000"/>
            <a:ext cx="11076516" cy="3016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Opening a file tells kernel you are getting ready to access 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Returns small identifying integer </a:t>
            </a:r>
            <a:r>
              <a:rPr lang="en-US" sz="2000" i="1" dirty="0"/>
              <a:t>file descriptor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itchFamily="49" charset="0"/>
              </a:rPr>
              <a:t>fd</a:t>
            </a:r>
            <a:r>
              <a:rPr lang="en-US" sz="1800" dirty="0">
                <a:latin typeface="Courier New" pitchFamily="49" charset="0"/>
              </a:rPr>
              <a:t> == -1</a:t>
            </a:r>
            <a:r>
              <a:rPr lang="en-US" sz="1800" dirty="0"/>
              <a:t> indicates that an error occurred; </a:t>
            </a:r>
            <a:r>
              <a:rPr lang="en-US" sz="1800" dirty="0" err="1">
                <a:latin typeface="Courier New" pitchFamily="49" charset="0"/>
              </a:rPr>
              <a:t>errno</a:t>
            </a:r>
            <a:r>
              <a:rPr lang="en-US" sz="1800" dirty="0"/>
              <a:t> has reason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itchFamily="49" charset="0"/>
              </a:rPr>
              <a:t>strerror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/>
              <a:t>converts to English (Note: use </a:t>
            </a:r>
            <a:r>
              <a:rPr lang="en-US" sz="1800" dirty="0" err="1">
                <a:latin typeface="Courier New" pitchFamily="49" charset="0"/>
              </a:rPr>
              <a:t>strerror_r</a:t>
            </a:r>
            <a:r>
              <a:rPr lang="en-US" sz="1800" dirty="0"/>
              <a:t> for thread safety)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Each process created by a Unix shell begins life with three open files (normally connected to terminal):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/>
              <a:t>0: standard input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/>
              <a:t>1: standard output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/>
              <a:t>2: standard error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447800" y="968276"/>
            <a:ext cx="9220200" cy="230832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#include &lt;</a:t>
            </a:r>
            <a:r>
              <a:rPr lang="en-US" altLang="en-US" sz="1600" dirty="0" err="1">
                <a:latin typeface="Courier New" pitchFamily="49" charset="0"/>
              </a:rPr>
              <a:t>errno.h</a:t>
            </a:r>
            <a:r>
              <a:rPr lang="en-US" altLang="en-US" sz="1600" dirty="0">
                <a:latin typeface="Courier New" pitchFamily="49" charset="0"/>
              </a:rPr>
              <a:t>&gt;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int 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;   /* file descriptor */</a:t>
            </a:r>
          </a:p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 = open("/</a:t>
            </a:r>
            <a:r>
              <a:rPr lang="en-US" altLang="en-US" sz="1600" dirty="0" err="1">
                <a:latin typeface="Courier New" pitchFamily="49" charset="0"/>
              </a:rPr>
              <a:t>etc</a:t>
            </a:r>
            <a:r>
              <a:rPr lang="en-US" altLang="en-US" sz="1600" dirty="0">
                <a:latin typeface="Courier New" pitchFamily="49" charset="0"/>
              </a:rPr>
              <a:t>/hosts", </a:t>
            </a:r>
            <a:r>
              <a:rPr lang="en-US" altLang="en-US" sz="1600" dirty="0" err="1">
                <a:latin typeface="Courier New" pitchFamily="49" charset="0"/>
              </a:rPr>
              <a:t>O_RDONLY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if (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 ==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fprintf</a:t>
            </a:r>
            <a:r>
              <a:rPr lang="en-US" altLang="en-US" sz="1600" dirty="0">
                <a:latin typeface="Courier New" pitchFamily="49" charset="0"/>
              </a:rPr>
              <a:t>(stderr, "Couldn’t open /</a:t>
            </a:r>
            <a:r>
              <a:rPr lang="en-US" altLang="en-US" sz="1600" dirty="0" err="1">
                <a:latin typeface="Courier New" pitchFamily="49" charset="0"/>
              </a:rPr>
              <a:t>etc</a:t>
            </a:r>
            <a:r>
              <a:rPr lang="en-US" altLang="en-US" sz="1600" dirty="0">
                <a:latin typeface="Courier New" pitchFamily="49" charset="0"/>
              </a:rPr>
              <a:t>/hosts: %s", </a:t>
            </a:r>
            <a:r>
              <a:rPr lang="en-US" altLang="en-US" sz="1600" dirty="0" err="1">
                <a:latin typeface="Courier New" pitchFamily="49" charset="0"/>
              </a:rPr>
              <a:t>strerror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errno</a:t>
            </a:r>
            <a:r>
              <a:rPr lang="en-US" altLang="en-US" sz="1600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    exit(1);</a:t>
            </a:r>
          </a:p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Redirecting Files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One of the most powerful ideas in Unix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You can easily redirect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endParaRPr lang="en-US" sz="2000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Courier New" pitchFamily="49" charset="0"/>
              </a:rPr>
              <a:t>./</a:t>
            </a:r>
            <a:r>
              <a:rPr lang="en-US" sz="1800" dirty="0" err="1">
                <a:latin typeface="Courier New" pitchFamily="49" charset="0"/>
              </a:rPr>
              <a:t>echoclient</a:t>
            </a:r>
            <a:r>
              <a:rPr lang="en-US" sz="1800" dirty="0">
                <a:latin typeface="Courier New" pitchFamily="49" charset="0"/>
              </a:rPr>
              <a:t> &lt; /</a:t>
            </a:r>
            <a:r>
              <a:rPr lang="en-US" sz="1800" dirty="0" err="1">
                <a:latin typeface="Courier New" pitchFamily="49" charset="0"/>
              </a:rPr>
              <a:t>etc</a:t>
            </a:r>
            <a:r>
              <a:rPr lang="en-US" sz="1800" dirty="0">
                <a:latin typeface="Courier New" pitchFamily="49" charset="0"/>
              </a:rPr>
              <a:t>/</a:t>
            </a:r>
            <a:r>
              <a:rPr lang="en-US" sz="1800" dirty="0" err="1">
                <a:latin typeface="Courier New" pitchFamily="49" charset="0"/>
              </a:rPr>
              <a:t>passwd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/>
              <a:t>redirects input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knuth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/hosts &gt; ~/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knuthip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cs typeface="Courier New" panose="02070309020205020404" pitchFamily="49" charset="0"/>
              </a:rPr>
              <a:t>redirects output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ls –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2&gt; /dev/null </a:t>
            </a:r>
            <a:r>
              <a:rPr lang="en-US" sz="1800" dirty="0">
                <a:cs typeface="Courier New" panose="02070309020205020404" pitchFamily="49" charset="0"/>
              </a:rPr>
              <a:t>redirects error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You can even hook programs together (“piping”):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find / -name core |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find / -name core –print0 |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xargs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-0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–f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cs typeface="Courier New" panose="02070309020205020404" pitchFamily="49" charset="0"/>
              </a:rPr>
              <a:t>You’re not true Unix expert until you’re good with pipes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Two-command pipes: advanced learner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Three commands: excellent competence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Six or more: scary ninja</a:t>
            </a:r>
            <a:endParaRPr lang="en-US" dirty="0">
              <a:cs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cat foo | bar </a:t>
            </a:r>
            <a:r>
              <a:rPr lang="en-US" sz="1600" dirty="0">
                <a:cs typeface="Courier New" panose="02070309020205020404" pitchFamily="49" charset="0"/>
              </a:rPr>
              <a:t>is </a:t>
            </a:r>
            <a:r>
              <a:rPr lang="en-US" sz="1600" i="1" dirty="0">
                <a:cs typeface="Courier New" panose="02070309020205020404" pitchFamily="49" charset="0"/>
              </a:rPr>
              <a:t>always</a:t>
            </a:r>
            <a:r>
              <a:rPr lang="en-US" sz="1600" dirty="0">
                <a:cs typeface="Courier New" panose="02070309020205020404" pitchFamily="49" charset="0"/>
              </a:rPr>
              <a:t> incorrect (and sign of ignorance)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400" dirty="0">
                <a:cs typeface="Courier New" panose="02070309020205020404" pitchFamily="49" charset="0"/>
              </a:rPr>
              <a:t>Use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bar &lt; foo </a:t>
            </a:r>
            <a:r>
              <a:rPr lang="en-US" sz="1400" dirty="0">
                <a:cs typeface="Courier New" panose="02070309020205020404" pitchFamily="49" charset="0"/>
              </a:rPr>
              <a:t>instead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Don’t let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stackoverflow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fool you!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Closing Files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200400"/>
            <a:ext cx="11076516" cy="32448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Closing a file tells kernel that you’re finished with it</a:t>
            </a:r>
          </a:p>
          <a:p>
            <a:pPr eaLnBrk="1" hangingPunct="1">
              <a:defRPr/>
            </a:pPr>
            <a:r>
              <a:rPr lang="en-US" dirty="0"/>
              <a:t>Closing an already closed file is recipe for disaster in threaded programs (more on this later)</a:t>
            </a:r>
          </a:p>
          <a:p>
            <a:pPr eaLnBrk="1" hangingPunct="1">
              <a:defRPr/>
            </a:pPr>
            <a:r>
              <a:rPr lang="en-US" dirty="0"/>
              <a:t>Some error reports are delayed until close!</a:t>
            </a:r>
          </a:p>
          <a:p>
            <a:pPr eaLnBrk="1" hangingPunct="1">
              <a:defRPr/>
            </a:pPr>
            <a:r>
              <a:rPr lang="en-US" dirty="0"/>
              <a:t>Moral: Always check return codes, even for seemingly benign functions such as </a:t>
            </a:r>
            <a:r>
              <a:rPr lang="en-US" dirty="0">
                <a:latin typeface="Courier New" pitchFamily="49" charset="0"/>
              </a:rPr>
              <a:t>close()</a:t>
            </a:r>
          </a:p>
          <a:p>
            <a:pPr eaLnBrk="1" hangingPunct="1">
              <a:defRPr/>
            </a:pPr>
            <a:r>
              <a:rPr lang="en-US" dirty="0" err="1">
                <a:latin typeface="Courier New" pitchFamily="49" charset="0"/>
              </a:rPr>
              <a:t>perror</a:t>
            </a:r>
            <a:r>
              <a:rPr lang="en-US" dirty="0"/>
              <a:t> is simplified </a:t>
            </a:r>
            <a:r>
              <a:rPr lang="en-US" dirty="0" err="1">
                <a:latin typeface="Courier New" pitchFamily="49" charset="0"/>
              </a:rPr>
              <a:t>strerror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fprintf</a:t>
            </a:r>
            <a:r>
              <a:rPr lang="en-US" dirty="0"/>
              <a:t>; see man page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971800" y="1143000"/>
            <a:ext cx="6324600" cy="1828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int 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;     /* file descriptor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int </a:t>
            </a:r>
            <a:r>
              <a:rPr lang="en-US" altLang="en-US" sz="1600" dirty="0" err="1">
                <a:latin typeface="Courier New" pitchFamily="49" charset="0"/>
              </a:rPr>
              <a:t>retval</a:t>
            </a:r>
            <a:r>
              <a:rPr lang="en-US" altLang="en-US" sz="1600" dirty="0">
                <a:latin typeface="Courier New" pitchFamily="49" charset="0"/>
              </a:rPr>
              <a:t>; /* return value */</a:t>
            </a:r>
          </a:p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if ((</a:t>
            </a:r>
            <a:r>
              <a:rPr lang="en-US" altLang="en-US" sz="1600" dirty="0" err="1">
                <a:latin typeface="Courier New" pitchFamily="49" charset="0"/>
              </a:rPr>
              <a:t>retval</a:t>
            </a:r>
            <a:r>
              <a:rPr lang="en-US" altLang="en-US" sz="1600" dirty="0">
                <a:latin typeface="Courier New" pitchFamily="49" charset="0"/>
              </a:rPr>
              <a:t> = close(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)) ==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</a:t>
            </a:r>
            <a:r>
              <a:rPr lang="en-US" altLang="en-US" sz="1600" dirty="0" err="1">
                <a:latin typeface="Courier New" pitchFamily="49" charset="0"/>
              </a:rPr>
              <a:t>perror</a:t>
            </a:r>
            <a:r>
              <a:rPr lang="en-US" altLang="en-US" sz="1600" dirty="0">
                <a:latin typeface="Courier New" pitchFamily="49" charset="0"/>
              </a:rPr>
              <a:t>("close");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Files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933826"/>
            <a:ext cx="11076516" cy="251142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Reading a file copies bytes from </a:t>
            </a:r>
            <a:r>
              <a:rPr lang="en-US" sz="2000" i="1" dirty="0"/>
              <a:t>current file position</a:t>
            </a:r>
            <a:r>
              <a:rPr lang="en-US" sz="2000" dirty="0"/>
              <a:t> into memory, then </a:t>
            </a:r>
            <a:r>
              <a:rPr lang="en-US" sz="2000" i="1" dirty="0"/>
              <a:t>updates</a:t>
            </a:r>
            <a:r>
              <a:rPr lang="en-US" sz="2000" dirty="0"/>
              <a:t> file position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i="1" dirty="0"/>
              <a:t>You</a:t>
            </a:r>
            <a:r>
              <a:rPr lang="en-US" sz="2000" dirty="0"/>
              <a:t> must provide the memory (buffer)</a:t>
            </a:r>
            <a:endParaRPr lang="en-US" sz="20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Returns number of bytes read from file </a:t>
            </a:r>
            <a:r>
              <a:rPr lang="en-US" sz="2000" dirty="0" err="1">
                <a:latin typeface="Courier New" pitchFamily="49" charset="0"/>
              </a:rPr>
              <a:t>fd</a:t>
            </a:r>
            <a:r>
              <a:rPr lang="en-US" sz="2000" dirty="0"/>
              <a:t> into </a:t>
            </a:r>
            <a:r>
              <a:rPr lang="en-US" sz="2000" dirty="0" err="1">
                <a:latin typeface="Courier New" pitchFamily="49" charset="0"/>
              </a:rPr>
              <a:t>buf</a:t>
            </a:r>
            <a:endParaRPr lang="en-US" sz="2000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itchFamily="49" charset="0"/>
              </a:rPr>
              <a:t>nbytes</a:t>
            </a:r>
            <a:r>
              <a:rPr lang="en-US" sz="1800" dirty="0">
                <a:latin typeface="Courier New" pitchFamily="49" charset="0"/>
              </a:rPr>
              <a:t> == -1</a:t>
            </a:r>
            <a:r>
              <a:rPr lang="en-US" sz="1800" dirty="0"/>
              <a:t> indicates error occurred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0</a:t>
            </a:r>
            <a:r>
              <a:rPr lang="en-US" sz="1800" dirty="0"/>
              <a:t> indicates end of file (</a:t>
            </a:r>
            <a:r>
              <a:rPr lang="en-US" sz="1800" dirty="0" err="1"/>
              <a:t>EOF</a:t>
            </a:r>
            <a:r>
              <a:rPr lang="en-US" sz="18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i="1" dirty="0">
                <a:solidFill>
                  <a:srgbClr val="FF0000"/>
                </a:solidFill>
              </a:rPr>
              <a:t>Short counts</a:t>
            </a:r>
            <a:r>
              <a:rPr lang="en-US" sz="1800" dirty="0"/>
              <a:t> (</a:t>
            </a:r>
            <a:r>
              <a:rPr lang="en-US" sz="1800" dirty="0" err="1">
                <a:latin typeface="Courier New" pitchFamily="49" charset="0"/>
              </a:rPr>
              <a:t>nbytes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/>
              <a:t>) are possible and are not errors!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352801" y="1219201"/>
            <a:ext cx="6321425" cy="25622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char buf[4096];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fd;                /* file descriptor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unsigned int nbytes;   /* number of bytes read */</a:t>
            </a:r>
          </a:p>
          <a:p>
            <a:pPr algn="l">
              <a:lnSpc>
                <a:spcPct val="100000"/>
              </a:lnSpc>
            </a:pPr>
            <a:endParaRPr lang="en-US" alt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/* Open file fd ... 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/* Then read </a:t>
            </a:r>
            <a:r>
              <a:rPr lang="en-US" altLang="en-US" sz="1600">
                <a:solidFill>
                  <a:srgbClr val="FF0000"/>
                </a:solidFill>
                <a:latin typeface="Courier New" pitchFamily="49" charset="0"/>
              </a:rPr>
              <a:t>up to</a:t>
            </a:r>
            <a:r>
              <a:rPr lang="en-US" altLang="en-US" sz="1600">
                <a:latin typeface="Courier New" pitchFamily="49" charset="0"/>
              </a:rPr>
              <a:t> 4096 bytes from file fd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if ((nbytes = read(fd, buf, sizeof buf)) ==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perror("read");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Writing Files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883024"/>
            <a:ext cx="11076516" cy="2562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Writing a file copies bytes from memory to </a:t>
            </a:r>
            <a:r>
              <a:rPr lang="en-US" sz="2000" i="1" dirty="0"/>
              <a:t>current file position</a:t>
            </a:r>
            <a:r>
              <a:rPr lang="en-US" sz="2000" dirty="0"/>
              <a:t>, then </a:t>
            </a:r>
            <a:r>
              <a:rPr lang="en-US" sz="2000" i="1" dirty="0"/>
              <a:t>updates</a:t>
            </a:r>
            <a:r>
              <a:rPr lang="en-US" sz="2000" dirty="0"/>
              <a:t> current file position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Returns number of bytes written from </a:t>
            </a:r>
            <a:r>
              <a:rPr lang="en-US" sz="2000" dirty="0" err="1">
                <a:latin typeface="Courier New" pitchFamily="49" charset="0"/>
              </a:rPr>
              <a:t>buf</a:t>
            </a:r>
            <a:r>
              <a:rPr lang="en-US" sz="2000" dirty="0"/>
              <a:t> to file </a:t>
            </a:r>
            <a:r>
              <a:rPr lang="en-US" sz="2000" dirty="0" err="1">
                <a:latin typeface="Courier New" pitchFamily="49" charset="0"/>
              </a:rPr>
              <a:t>fd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itchFamily="49" charset="0"/>
              </a:rPr>
              <a:t>nbytes</a:t>
            </a:r>
            <a:r>
              <a:rPr lang="en-US" sz="1800" dirty="0">
                <a:latin typeface="Courier New" pitchFamily="49" charset="0"/>
              </a:rPr>
              <a:t> == -1</a:t>
            </a:r>
            <a:r>
              <a:rPr lang="en-US" sz="1800" dirty="0"/>
              <a:t> indicates that an error occurred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nbytes == 0</a:t>
            </a:r>
            <a:r>
              <a:rPr lang="en-US" sz="1800"/>
              <a:t> will never happen</a:t>
            </a:r>
            <a:endParaRPr lang="en-US" sz="1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As </a:t>
            </a:r>
            <a:r>
              <a:rPr lang="en-US" sz="1800" dirty="0"/>
              <a:t>with reads, short counts are possible and are not errors!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/>
              <a:t>This example transfers </a:t>
            </a:r>
            <a:r>
              <a:rPr lang="en-US" sz="2000" i="1" dirty="0"/>
              <a:t>up to </a:t>
            </a:r>
            <a:r>
              <a:rPr lang="en-US" sz="2000" dirty="0"/>
              <a:t>4096 bytes from address </a:t>
            </a:r>
            <a:r>
              <a:rPr lang="en-US" sz="2000" dirty="0" err="1">
                <a:latin typeface="Courier New" pitchFamily="49" charset="0"/>
              </a:rPr>
              <a:t>buf</a:t>
            </a:r>
            <a:r>
              <a:rPr lang="en-US" sz="2000" dirty="0"/>
              <a:t> to file </a:t>
            </a:r>
            <a:r>
              <a:rPr lang="en-US" sz="2000" dirty="0" err="1">
                <a:latin typeface="Courier New" pitchFamily="49" charset="0"/>
              </a:rPr>
              <a:t>fd</a:t>
            </a:r>
            <a:endParaRPr lang="en-US" sz="2000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048000" y="1143001"/>
            <a:ext cx="6688138" cy="25622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char buf[4096];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fd;  	        /* file descriptor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unsigned int nbytes;   /* number of bytes read */</a:t>
            </a:r>
          </a:p>
          <a:p>
            <a:pPr algn="l">
              <a:lnSpc>
                <a:spcPct val="100000"/>
              </a:lnSpc>
            </a:pPr>
            <a:endParaRPr lang="en-US" alt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/* Open the file fd ...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/* Then write </a:t>
            </a:r>
            <a:r>
              <a:rPr lang="en-US" altLang="en-US" sz="1600">
                <a:solidFill>
                  <a:srgbClr val="FF0000"/>
                </a:solidFill>
                <a:latin typeface="Courier New" pitchFamily="49" charset="0"/>
              </a:rPr>
              <a:t>up to</a:t>
            </a:r>
            <a:r>
              <a:rPr lang="en-US" altLang="en-US" sz="1600">
                <a:latin typeface="Courier New" pitchFamily="49" charset="0"/>
              </a:rPr>
              <a:t> 4096 bytes from buf to file fd */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if ((nbytes = write(fd, buf, sizeof buf) ==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perror("write");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Simple Unix I/O 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962400"/>
            <a:ext cx="11076516" cy="24828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(Inefficiently) copies standard input to standard output one byte at a time (basically, this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  <a:r>
              <a:rPr lang="en-US" dirty="0"/>
              <a:t>)</a:t>
            </a:r>
          </a:p>
          <a:p>
            <a:pPr eaLnBrk="1" hangingPunct="1">
              <a:defRPr/>
            </a:pPr>
            <a:r>
              <a:rPr lang="en-US" dirty="0"/>
              <a:t>Note the use of error-handling wrappers for read and write (Appendix B in text)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429000" y="1447800"/>
            <a:ext cx="5153014" cy="230832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#include "</a:t>
            </a:r>
            <a:r>
              <a:rPr lang="en-US" altLang="en-US" sz="1600" dirty="0" err="1">
                <a:latin typeface="Courier New" pitchFamily="49" charset="0"/>
              </a:rPr>
              <a:t>csapp.h</a:t>
            </a:r>
            <a:r>
              <a:rPr lang="en-US" alt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main(void)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c;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while(Read(</a:t>
            </a:r>
            <a:r>
              <a:rPr lang="en-US" altLang="en-US" sz="1600" dirty="0" err="1">
                <a:latin typeface="Courier New" pitchFamily="49" charset="0"/>
              </a:rPr>
              <a:t>STDIN_FILENO</a:t>
            </a:r>
            <a:r>
              <a:rPr lang="en-US" altLang="en-US" sz="1600" dirty="0">
                <a:latin typeface="Courier New" pitchFamily="49" charset="0"/>
              </a:rPr>
              <a:t>, &amp;c, 1) &gt; 0)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Write(</a:t>
            </a:r>
            <a:r>
              <a:rPr lang="en-US" altLang="en-US" sz="1600" dirty="0" err="1">
                <a:latin typeface="Courier New" pitchFamily="49" charset="0"/>
              </a:rPr>
              <a:t>STDOUT_FILENO</a:t>
            </a:r>
            <a:r>
              <a:rPr lang="en-US" altLang="en-US" sz="1600" dirty="0">
                <a:latin typeface="Courier New" pitchFamily="49" charset="0"/>
              </a:rPr>
              <a:t>, &amp;c, 1);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exit(0);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Dealing with Short Counts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Short counts can occur in these situations: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Encountering (end-of-file) </a:t>
            </a:r>
            <a:r>
              <a:rPr lang="en-US" dirty="0" err="1"/>
              <a:t>EOF</a:t>
            </a:r>
            <a:r>
              <a:rPr lang="en-US" dirty="0"/>
              <a:t> on reads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Reading text lines from a terminal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Reading and writing network sockets or Unix pipes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Short counts never occur in these situations: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Reading from disk files, except for </a:t>
            </a:r>
            <a:r>
              <a:rPr lang="en-US" dirty="0" err="1"/>
              <a:t>EOF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Writing to disk files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How should you deal with short counts in your code?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Use the RIO (Robust I/O) package from your textbook’s </a:t>
            </a:r>
            <a:r>
              <a:rPr lang="en-US" dirty="0" err="1">
                <a:latin typeface="Courier New" pitchFamily="49" charset="0"/>
              </a:rPr>
              <a:t>csapp.c</a:t>
            </a:r>
            <a:r>
              <a:rPr lang="en-US" dirty="0"/>
              <a:t> file (Appendix B)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(But note that it handles </a:t>
            </a:r>
            <a:r>
              <a:rPr lang="en-US" dirty="0" err="1"/>
              <a:t>EOF</a:t>
            </a:r>
            <a:r>
              <a:rPr lang="en-US" dirty="0"/>
              <a:t> wrong on terminal)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Use C </a:t>
            </a:r>
            <a:r>
              <a:rPr lang="en-US" dirty="0" err="1"/>
              <a:t>stdio</a:t>
            </a:r>
            <a:r>
              <a:rPr lang="en-US" dirty="0"/>
              <a:t> or C++ streams (also sometimes blows </a:t>
            </a:r>
            <a:r>
              <a:rPr lang="en-US" dirty="0" err="1"/>
              <a:t>EOF</a:t>
            </a:r>
            <a:r>
              <a:rPr lang="en-US" dirty="0"/>
              <a:t>!)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Write your code very, very carefully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Ignore the problem and accept that your code is fragile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“Foolproof” I/O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Low-level I/O is difficult because of short counts and other possible errors</a:t>
            </a:r>
          </a:p>
          <a:p>
            <a:pPr eaLnBrk="1" hangingPunct="1">
              <a:defRPr/>
            </a:pPr>
            <a:r>
              <a:rPr lang="en-US" dirty="0"/>
              <a:t>Textbook provides RIO package, a (fairly) good example of how to encapsulate low-level I/O</a:t>
            </a:r>
          </a:p>
          <a:p>
            <a:pPr eaLnBrk="1" hangingPunct="1">
              <a:defRPr/>
            </a:pPr>
            <a:r>
              <a:rPr lang="en-US" dirty="0"/>
              <a:t>RIO is set of wrappers that provide efficient and robust I/O in applications (e.g., network programs) that are subject to short counts.</a:t>
            </a:r>
          </a:p>
          <a:p>
            <a:pPr eaLnBrk="1" hangingPunct="1">
              <a:defRPr/>
            </a:pPr>
            <a:r>
              <a:rPr lang="en-US" dirty="0"/>
              <a:t>Download from </a:t>
            </a:r>
            <a:r>
              <a:rPr lang="en-US" sz="2000" dirty="0">
                <a:latin typeface="Courier New" pitchFamily="49" charset="0"/>
              </a:rPr>
              <a:t>csapp.cs.cmu.edu/public/ics2/code/</a:t>
            </a:r>
            <a:r>
              <a:rPr lang="en-US" sz="2000" dirty="0" err="1">
                <a:latin typeface="Courier New" pitchFamily="49" charset="0"/>
              </a:rPr>
              <a:t>src</a:t>
            </a:r>
            <a:r>
              <a:rPr lang="en-US" sz="2000" dirty="0">
                <a:latin typeface="Courier New" pitchFamily="49" charset="0"/>
              </a:rPr>
              <a:t>/</a:t>
            </a:r>
            <a:r>
              <a:rPr lang="en-US" sz="2000" dirty="0" err="1">
                <a:latin typeface="Courier New" pitchFamily="49" charset="0"/>
              </a:rPr>
              <a:t>csapp.c</a:t>
            </a:r>
            <a:r>
              <a:rPr lang="en-US" sz="2000" dirty="0">
                <a:latin typeface="Courier New" pitchFamily="49" charset="0"/>
              </a:rPr>
              <a:t> csapp.cs.cmu.edu/public/ics2/code/include/</a:t>
            </a:r>
            <a:r>
              <a:rPr lang="en-US" sz="2000" dirty="0" err="1">
                <a:latin typeface="Courier New" pitchFamily="49" charset="0"/>
              </a:rPr>
              <a:t>csapp.h</a:t>
            </a:r>
            <a:endParaRPr lang="en-US" sz="2000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Implementation of </a:t>
            </a:r>
            <a:r>
              <a:rPr lang="en-US" altLang="en-US">
                <a:latin typeface="Courier New" pitchFamily="49" charset="0"/>
              </a:rPr>
              <a:t>rio_readn</a:t>
            </a:r>
            <a:endParaRPr lang="en-US" altLang="en-US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590800" y="1144587"/>
            <a:ext cx="7067550" cy="51800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/*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* </a:t>
            </a:r>
            <a:r>
              <a:rPr lang="en-US" altLang="en-US" sz="1600" dirty="0" err="1">
                <a:latin typeface="Courier New" pitchFamily="49" charset="0"/>
              </a:rPr>
              <a:t>rio_readn</a:t>
            </a:r>
            <a:r>
              <a:rPr lang="en-US" altLang="en-US" sz="1600" dirty="0">
                <a:latin typeface="Courier New" pitchFamily="49" charset="0"/>
              </a:rPr>
              <a:t> - robustly read n bytes (unbuffered)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*/</a:t>
            </a:r>
          </a:p>
          <a:p>
            <a:pPr algn="l"/>
            <a:r>
              <a:rPr lang="en-US" altLang="en-US" sz="1600" dirty="0" err="1">
                <a:latin typeface="Courier New" pitchFamily="49" charset="0"/>
              </a:rPr>
              <a:t>ssize_t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rio_readn</a:t>
            </a:r>
            <a:r>
              <a:rPr lang="en-US" altLang="en-US" sz="1600" dirty="0">
                <a:latin typeface="Courier New" pitchFamily="49" charset="0"/>
              </a:rPr>
              <a:t>(int 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, void *</a:t>
            </a:r>
            <a:r>
              <a:rPr lang="en-US" altLang="en-US" sz="1600" dirty="0" err="1">
                <a:latin typeface="Courier New" pitchFamily="49" charset="0"/>
              </a:rPr>
              <a:t>usrbuf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size_t</a:t>
            </a:r>
            <a:r>
              <a:rPr lang="en-US" altLang="en-US" sz="1600" dirty="0">
                <a:latin typeface="Courier New" pitchFamily="49" charset="0"/>
              </a:rPr>
              <a:t> n) 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size_t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nleft</a:t>
            </a:r>
            <a:r>
              <a:rPr lang="en-US" altLang="en-US" sz="1600" dirty="0">
                <a:latin typeface="Courier New" pitchFamily="49" charset="0"/>
              </a:rPr>
              <a:t> = n;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ssize_t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nread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*</a:t>
            </a:r>
            <a:r>
              <a:rPr lang="en-US" altLang="en-US" sz="1600" dirty="0" err="1">
                <a:latin typeface="Courier New" pitchFamily="49" charset="0"/>
              </a:rPr>
              <a:t>bufp</a:t>
            </a:r>
            <a:r>
              <a:rPr lang="en-US" altLang="en-US" sz="1600" dirty="0">
                <a:latin typeface="Courier New" pitchFamily="49" charset="0"/>
              </a:rPr>
              <a:t> = </a:t>
            </a:r>
            <a:r>
              <a:rPr lang="en-US" altLang="en-US" sz="1600" dirty="0" err="1">
                <a:latin typeface="Courier New" pitchFamily="49" charset="0"/>
              </a:rPr>
              <a:t>usrbuf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while (</a:t>
            </a:r>
            <a:r>
              <a:rPr lang="en-US" altLang="en-US" sz="1600" dirty="0" err="1">
                <a:latin typeface="Courier New" pitchFamily="49" charset="0"/>
              </a:rPr>
              <a:t>nleft</a:t>
            </a:r>
            <a:r>
              <a:rPr lang="en-US" altLang="en-US" sz="1600" dirty="0">
                <a:latin typeface="Courier New" pitchFamily="49" charset="0"/>
              </a:rPr>
              <a:t> &gt; 0) 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((</a:t>
            </a:r>
            <a:r>
              <a:rPr lang="en-US" altLang="en-US" sz="1600" dirty="0" err="1">
                <a:latin typeface="Courier New" pitchFamily="49" charset="0"/>
              </a:rPr>
              <a:t>nread</a:t>
            </a:r>
            <a:r>
              <a:rPr lang="en-US" altLang="en-US" sz="1600" dirty="0">
                <a:latin typeface="Courier New" pitchFamily="49" charset="0"/>
              </a:rPr>
              <a:t> = read(</a:t>
            </a:r>
            <a:r>
              <a:rPr lang="en-US" altLang="en-US" sz="1600" dirty="0" err="1">
                <a:latin typeface="Courier New" pitchFamily="49" charset="0"/>
              </a:rPr>
              <a:t>fd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bufp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nleft</a:t>
            </a:r>
            <a:r>
              <a:rPr lang="en-US" altLang="en-US" sz="1600" dirty="0">
                <a:latin typeface="Courier New" pitchFamily="49" charset="0"/>
              </a:rPr>
              <a:t>)) == -1) 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if (</a:t>
            </a:r>
            <a:r>
              <a:rPr lang="en-US" altLang="en-US" sz="1600" dirty="0" err="1">
                <a:latin typeface="Courier New" pitchFamily="49" charset="0"/>
              </a:rPr>
              <a:t>errno</a:t>
            </a:r>
            <a:r>
              <a:rPr lang="en-US" altLang="en-US" sz="1600" dirty="0">
                <a:latin typeface="Courier New" pitchFamily="49" charset="0"/>
              </a:rPr>
              <a:t> == EINTR) /* interrupted by signal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                               handler return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	</a:t>
            </a:r>
            <a:r>
              <a:rPr lang="en-US" altLang="en-US" sz="1600" dirty="0" err="1">
                <a:latin typeface="Courier New" pitchFamily="49" charset="0"/>
              </a:rPr>
              <a:t>nread</a:t>
            </a:r>
            <a:r>
              <a:rPr lang="en-US" altLang="en-US" sz="1600" dirty="0">
                <a:latin typeface="Courier New" pitchFamily="49" charset="0"/>
              </a:rPr>
              <a:t> = 0;      /* so call read() again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else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	return -1;      /* </a:t>
            </a:r>
            <a:r>
              <a:rPr lang="en-US" altLang="en-US" sz="1600" dirty="0" err="1">
                <a:latin typeface="Courier New" pitchFamily="49" charset="0"/>
              </a:rPr>
              <a:t>errno</a:t>
            </a:r>
            <a:r>
              <a:rPr lang="en-US" altLang="en-US" sz="1600" dirty="0">
                <a:latin typeface="Courier New" pitchFamily="49" charset="0"/>
              </a:rPr>
              <a:t> set by read() */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else if (</a:t>
            </a:r>
            <a:r>
              <a:rPr lang="en-US" altLang="en-US" sz="1600" dirty="0" err="1">
                <a:latin typeface="Courier New" pitchFamily="49" charset="0"/>
              </a:rPr>
              <a:t>nread</a:t>
            </a:r>
            <a:r>
              <a:rPr lang="en-US" altLang="en-US" sz="1600" dirty="0">
                <a:latin typeface="Courier New" pitchFamily="49" charset="0"/>
              </a:rPr>
              <a:t> == 0)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break;              /* EOF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nleft</a:t>
            </a:r>
            <a:r>
              <a:rPr lang="en-US" altLang="en-US" sz="1600" dirty="0">
                <a:latin typeface="Courier New" pitchFamily="49" charset="0"/>
              </a:rPr>
              <a:t> -= </a:t>
            </a:r>
            <a:r>
              <a:rPr lang="en-US" altLang="en-US" sz="1600" dirty="0" err="1">
                <a:latin typeface="Courier New" pitchFamily="49" charset="0"/>
              </a:rPr>
              <a:t>nread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bufp</a:t>
            </a:r>
            <a:r>
              <a:rPr lang="en-US" altLang="en-US" sz="1600" dirty="0">
                <a:latin typeface="Courier New" pitchFamily="49" charset="0"/>
              </a:rPr>
              <a:t> += </a:t>
            </a:r>
            <a:r>
              <a:rPr lang="en-US" altLang="en-US" sz="1600" dirty="0" err="1">
                <a:latin typeface="Courier New" pitchFamily="49" charset="0"/>
              </a:rPr>
              <a:t>nread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return (n - </a:t>
            </a:r>
            <a:r>
              <a:rPr lang="en-US" altLang="en-US" sz="1600" dirty="0" err="1">
                <a:latin typeface="Courier New" pitchFamily="49" charset="0"/>
              </a:rPr>
              <a:t>nleft</a:t>
            </a:r>
            <a:r>
              <a:rPr lang="en-US" altLang="en-US" sz="1600" dirty="0">
                <a:latin typeface="Courier New" pitchFamily="49" charset="0"/>
              </a:rPr>
              <a:t>);         /* return &gt;= 0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I/O:</a:t>
            </a:r>
            <a:r>
              <a:rPr lang="en-US" altLang="en-US"/>
              <a:t> A Typical Hardware System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8404225" y="289560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main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memory</a:t>
            </a:r>
          </a:p>
        </p:txBody>
      </p:sp>
      <p:sp>
        <p:nvSpPr>
          <p:cNvPr id="4100" name="AutoShape 6"/>
          <p:cNvSpPr>
            <a:spLocks noChangeArrowheads="1"/>
          </p:cNvSpPr>
          <p:nvPr/>
        </p:nvSpPr>
        <p:spPr bwMode="auto">
          <a:xfrm>
            <a:off x="6880225" y="3048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5965825" y="307975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I/O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bridge</a:t>
            </a:r>
          </a:p>
        </p:txBody>
      </p:sp>
      <p:sp>
        <p:nvSpPr>
          <p:cNvPr id="4102" name="AutoShape 8"/>
          <p:cNvSpPr>
            <a:spLocks noChangeArrowheads="1"/>
          </p:cNvSpPr>
          <p:nvPr/>
        </p:nvSpPr>
        <p:spPr bwMode="auto">
          <a:xfrm>
            <a:off x="4508501" y="304800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2608263" y="30797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bus interface</a:t>
            </a:r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3524251" y="17526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3524251" y="19050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6" name="Rectangle 12"/>
          <p:cNvSpPr>
            <a:spLocks noChangeArrowheads="1"/>
          </p:cNvSpPr>
          <p:nvPr/>
        </p:nvSpPr>
        <p:spPr bwMode="auto">
          <a:xfrm>
            <a:off x="3524251" y="20574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>
            <a:off x="3524251" y="22098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3524251" y="23622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9" name="AutoShape 15"/>
          <p:cNvSpPr>
            <a:spLocks noChangeArrowheads="1"/>
          </p:cNvSpPr>
          <p:nvPr/>
        </p:nvSpPr>
        <p:spPr bwMode="auto">
          <a:xfrm>
            <a:off x="4297363" y="1752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0" name="AutoShape 16"/>
          <p:cNvSpPr>
            <a:spLocks noChangeArrowheads="1"/>
          </p:cNvSpPr>
          <p:nvPr/>
        </p:nvSpPr>
        <p:spPr bwMode="auto">
          <a:xfrm flipH="1">
            <a:off x="4208463" y="2133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1" name="Rectangle 17"/>
          <p:cNvSpPr>
            <a:spLocks noChangeArrowheads="1"/>
          </p:cNvSpPr>
          <p:nvPr/>
        </p:nvSpPr>
        <p:spPr bwMode="auto">
          <a:xfrm>
            <a:off x="4741863" y="1600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ALU</a:t>
            </a:r>
          </a:p>
        </p:txBody>
      </p:sp>
      <p:sp>
        <p:nvSpPr>
          <p:cNvPr id="4112" name="Text Box 18"/>
          <p:cNvSpPr txBox="1">
            <a:spLocks noChangeArrowheads="1"/>
          </p:cNvSpPr>
          <p:nvPr/>
        </p:nvSpPr>
        <p:spPr bwMode="auto">
          <a:xfrm>
            <a:off x="3236054" y="1430923"/>
            <a:ext cx="12939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register file</a:t>
            </a:r>
          </a:p>
        </p:txBody>
      </p:sp>
      <p:sp>
        <p:nvSpPr>
          <p:cNvPr id="4113" name="AutoShape 19"/>
          <p:cNvSpPr>
            <a:spLocks noChangeArrowheads="1"/>
          </p:cNvSpPr>
          <p:nvPr/>
        </p:nvSpPr>
        <p:spPr bwMode="auto">
          <a:xfrm>
            <a:off x="3598863" y="2590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4" name="Rectangle 20"/>
          <p:cNvSpPr>
            <a:spLocks noChangeArrowheads="1"/>
          </p:cNvSpPr>
          <p:nvPr/>
        </p:nvSpPr>
        <p:spPr bwMode="auto">
          <a:xfrm>
            <a:off x="2455863" y="13716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5" name="Text Box 21"/>
          <p:cNvSpPr txBox="1">
            <a:spLocks noChangeArrowheads="1"/>
          </p:cNvSpPr>
          <p:nvPr/>
        </p:nvSpPr>
        <p:spPr bwMode="auto">
          <a:xfrm>
            <a:off x="2343150" y="1066800"/>
            <a:ext cx="108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CPU chip</a:t>
            </a:r>
          </a:p>
        </p:txBody>
      </p:sp>
      <p:sp>
        <p:nvSpPr>
          <p:cNvPr id="4116" name="Text Box 22"/>
          <p:cNvSpPr txBox="1">
            <a:spLocks noChangeArrowheads="1"/>
          </p:cNvSpPr>
          <p:nvPr/>
        </p:nvSpPr>
        <p:spPr bwMode="auto">
          <a:xfrm>
            <a:off x="5389563" y="2362200"/>
            <a:ext cx="1301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system bus</a:t>
            </a:r>
          </a:p>
        </p:txBody>
      </p:sp>
      <p:sp>
        <p:nvSpPr>
          <p:cNvPr id="4117" name="Line 23"/>
          <p:cNvSpPr>
            <a:spLocks noChangeShapeType="1"/>
          </p:cNvSpPr>
          <p:nvPr/>
        </p:nvSpPr>
        <p:spPr bwMode="auto">
          <a:xfrm flipH="1">
            <a:off x="5275263" y="2667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Text Box 24"/>
          <p:cNvSpPr txBox="1">
            <a:spLocks noChangeArrowheads="1"/>
          </p:cNvSpPr>
          <p:nvPr/>
        </p:nvSpPr>
        <p:spPr bwMode="auto">
          <a:xfrm>
            <a:off x="6910389" y="2362200"/>
            <a:ext cx="1392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memory bus</a:t>
            </a:r>
          </a:p>
        </p:txBody>
      </p:sp>
      <p:sp>
        <p:nvSpPr>
          <p:cNvPr id="4119" name="Line 25"/>
          <p:cNvSpPr>
            <a:spLocks noChangeShapeType="1"/>
          </p:cNvSpPr>
          <p:nvPr/>
        </p:nvSpPr>
        <p:spPr bwMode="auto">
          <a:xfrm>
            <a:off x="7561263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AutoShape 26"/>
          <p:cNvSpPr>
            <a:spLocks noChangeArrowheads="1"/>
          </p:cNvSpPr>
          <p:nvPr/>
        </p:nvSpPr>
        <p:spPr bwMode="auto">
          <a:xfrm>
            <a:off x="6189663" y="37338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1" name="AutoShape 27"/>
          <p:cNvSpPr>
            <a:spLocks noChangeArrowheads="1"/>
          </p:cNvSpPr>
          <p:nvPr/>
        </p:nvSpPr>
        <p:spPr bwMode="auto">
          <a:xfrm flipV="1">
            <a:off x="729456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2" name="Rectangle 28"/>
          <p:cNvSpPr>
            <a:spLocks noChangeArrowheads="1"/>
          </p:cNvSpPr>
          <p:nvPr/>
        </p:nvSpPr>
        <p:spPr bwMode="auto">
          <a:xfrm>
            <a:off x="6875463" y="5194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disk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controller</a:t>
            </a:r>
          </a:p>
        </p:txBody>
      </p:sp>
      <p:sp>
        <p:nvSpPr>
          <p:cNvPr id="4123" name="AutoShape 29"/>
          <p:cNvSpPr>
            <a:spLocks noChangeArrowheads="1"/>
          </p:cNvSpPr>
          <p:nvPr/>
        </p:nvSpPr>
        <p:spPr bwMode="auto">
          <a:xfrm flipV="1">
            <a:off x="496411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4" name="Rectangle 30"/>
          <p:cNvSpPr>
            <a:spLocks noChangeArrowheads="1"/>
          </p:cNvSpPr>
          <p:nvPr/>
        </p:nvSpPr>
        <p:spPr bwMode="auto">
          <a:xfrm>
            <a:off x="4545013" y="5194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graphics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adapter</a:t>
            </a:r>
          </a:p>
        </p:txBody>
      </p:sp>
      <p:sp>
        <p:nvSpPr>
          <p:cNvPr id="4125" name="AutoShape 31"/>
          <p:cNvSpPr>
            <a:spLocks noChangeArrowheads="1"/>
          </p:cNvSpPr>
          <p:nvPr/>
        </p:nvSpPr>
        <p:spPr bwMode="auto">
          <a:xfrm flipV="1">
            <a:off x="328771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6" name="Rectangle 32"/>
          <p:cNvSpPr>
            <a:spLocks noChangeArrowheads="1"/>
          </p:cNvSpPr>
          <p:nvPr/>
        </p:nvSpPr>
        <p:spPr bwMode="auto">
          <a:xfrm>
            <a:off x="2944813" y="51816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USB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controller</a:t>
            </a:r>
          </a:p>
        </p:txBody>
      </p:sp>
      <p:sp>
        <p:nvSpPr>
          <p:cNvPr id="4127" name="Line 33"/>
          <p:cNvSpPr>
            <a:spLocks noChangeShapeType="1"/>
          </p:cNvSpPr>
          <p:nvPr/>
        </p:nvSpPr>
        <p:spPr bwMode="auto">
          <a:xfrm>
            <a:off x="31734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Line 34"/>
          <p:cNvSpPr>
            <a:spLocks noChangeShapeType="1"/>
          </p:cNvSpPr>
          <p:nvPr/>
        </p:nvSpPr>
        <p:spPr bwMode="auto">
          <a:xfrm>
            <a:off x="39354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9" name="Text Box 35"/>
          <p:cNvSpPr txBox="1">
            <a:spLocks noChangeArrowheads="1"/>
          </p:cNvSpPr>
          <p:nvPr/>
        </p:nvSpPr>
        <p:spPr bwMode="auto">
          <a:xfrm>
            <a:off x="2738439" y="594360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mouse</a:t>
            </a:r>
          </a:p>
        </p:txBody>
      </p:sp>
      <p:sp>
        <p:nvSpPr>
          <p:cNvPr id="4130" name="Text Box 36"/>
          <p:cNvSpPr txBox="1">
            <a:spLocks noChangeArrowheads="1"/>
          </p:cNvSpPr>
          <p:nvPr/>
        </p:nvSpPr>
        <p:spPr bwMode="auto">
          <a:xfrm>
            <a:off x="3414714" y="5943600"/>
            <a:ext cx="1087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keyboard</a:t>
            </a:r>
          </a:p>
        </p:txBody>
      </p:sp>
      <p:sp>
        <p:nvSpPr>
          <p:cNvPr id="4131" name="Line 37"/>
          <p:cNvSpPr>
            <a:spLocks noChangeShapeType="1"/>
          </p:cNvSpPr>
          <p:nvPr/>
        </p:nvSpPr>
        <p:spPr bwMode="auto">
          <a:xfrm>
            <a:off x="52308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Text Box 38"/>
          <p:cNvSpPr txBox="1">
            <a:spLocks noChangeArrowheads="1"/>
          </p:cNvSpPr>
          <p:nvPr/>
        </p:nvSpPr>
        <p:spPr bwMode="auto">
          <a:xfrm>
            <a:off x="4729177" y="5942598"/>
            <a:ext cx="94929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monitor</a:t>
            </a:r>
          </a:p>
        </p:txBody>
      </p:sp>
      <p:sp>
        <p:nvSpPr>
          <p:cNvPr id="4133" name="Line 39"/>
          <p:cNvSpPr>
            <a:spLocks noChangeShapeType="1"/>
          </p:cNvSpPr>
          <p:nvPr/>
        </p:nvSpPr>
        <p:spPr bwMode="auto">
          <a:xfrm>
            <a:off x="7535863" y="5715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4" name="AutoShape 40"/>
          <p:cNvSpPr>
            <a:spLocks noChangeArrowheads="1"/>
          </p:cNvSpPr>
          <p:nvPr/>
        </p:nvSpPr>
        <p:spPr bwMode="auto">
          <a:xfrm>
            <a:off x="7231063" y="60960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disk</a:t>
            </a:r>
          </a:p>
        </p:txBody>
      </p:sp>
      <p:sp>
        <p:nvSpPr>
          <p:cNvPr id="4135" name="AutoShape 41"/>
          <p:cNvSpPr>
            <a:spLocks noChangeArrowheads="1"/>
          </p:cNvSpPr>
          <p:nvPr/>
        </p:nvSpPr>
        <p:spPr bwMode="auto">
          <a:xfrm>
            <a:off x="2379663" y="42545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6" name="Rectangle 42"/>
          <p:cNvSpPr>
            <a:spLocks noChangeArrowheads="1"/>
          </p:cNvSpPr>
          <p:nvPr/>
        </p:nvSpPr>
        <p:spPr bwMode="auto">
          <a:xfrm>
            <a:off x="3455989" y="4424363"/>
            <a:ext cx="166687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7" name="Rectangle 43"/>
          <p:cNvSpPr>
            <a:spLocks noChangeArrowheads="1"/>
          </p:cNvSpPr>
          <p:nvPr/>
        </p:nvSpPr>
        <p:spPr bwMode="auto">
          <a:xfrm>
            <a:off x="5132389" y="4414838"/>
            <a:ext cx="166687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8" name="Rectangle 44"/>
          <p:cNvSpPr>
            <a:spLocks noChangeArrowheads="1"/>
          </p:cNvSpPr>
          <p:nvPr/>
        </p:nvSpPr>
        <p:spPr bwMode="auto">
          <a:xfrm>
            <a:off x="7466014" y="44053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9" name="Text Box 45"/>
          <p:cNvSpPr txBox="1">
            <a:spLocks noChangeArrowheads="1"/>
          </p:cNvSpPr>
          <p:nvPr/>
        </p:nvSpPr>
        <p:spPr bwMode="auto">
          <a:xfrm>
            <a:off x="6050302" y="4558298"/>
            <a:ext cx="88197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I/O bus</a:t>
            </a:r>
          </a:p>
        </p:txBody>
      </p:sp>
      <p:sp>
        <p:nvSpPr>
          <p:cNvPr id="4140" name="Rectangle 46"/>
          <p:cNvSpPr>
            <a:spLocks noChangeArrowheads="1"/>
          </p:cNvSpPr>
          <p:nvPr/>
        </p:nvSpPr>
        <p:spPr bwMode="auto">
          <a:xfrm>
            <a:off x="6356351" y="43434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1" name="Rectangle 47"/>
          <p:cNvSpPr>
            <a:spLocks noChangeArrowheads="1"/>
          </p:cNvSpPr>
          <p:nvPr/>
        </p:nvSpPr>
        <p:spPr bwMode="auto">
          <a:xfrm>
            <a:off x="82470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2" name="Rectangle 48"/>
          <p:cNvSpPr>
            <a:spLocks noChangeArrowheads="1"/>
          </p:cNvSpPr>
          <p:nvPr/>
        </p:nvSpPr>
        <p:spPr bwMode="auto">
          <a:xfrm>
            <a:off x="85518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3" name="Rectangle 49"/>
          <p:cNvSpPr>
            <a:spLocks noChangeArrowheads="1"/>
          </p:cNvSpPr>
          <p:nvPr/>
        </p:nvSpPr>
        <p:spPr bwMode="auto">
          <a:xfrm>
            <a:off x="88566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4" name="Text Box 50"/>
          <p:cNvSpPr txBox="1">
            <a:spLocks noChangeArrowheads="1"/>
          </p:cNvSpPr>
          <p:nvPr/>
        </p:nvSpPr>
        <p:spPr bwMode="auto">
          <a:xfrm>
            <a:off x="8232775" y="4644579"/>
            <a:ext cx="222689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Expansion slots for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other devices such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as network adapters.</a:t>
            </a:r>
          </a:p>
          <a:p>
            <a:pPr algn="l">
              <a:lnSpc>
                <a:spcPct val="100000"/>
              </a:lnSpc>
            </a:pPr>
            <a:endParaRPr lang="en-US" altLang="en-US" sz="160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Where’s the Bug?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Suppose 5 bytes remain in input, 10 requested:</a:t>
            </a:r>
          </a:p>
          <a:p>
            <a:pPr lvl="1" eaLnBrk="1" hangingPunct="1">
              <a:defRPr/>
            </a:pPr>
            <a:r>
              <a:rPr lang="en-US" dirty="0"/>
              <a:t>5 bytes will be read (short count)</a:t>
            </a:r>
          </a:p>
          <a:p>
            <a:pPr lvl="1" eaLnBrk="1" hangingPunct="1">
              <a:defRPr/>
            </a:pPr>
            <a:r>
              <a:rPr lang="en-US" dirty="0"/>
              <a:t>Loop will try to read more, get 0 (</a:t>
            </a:r>
            <a:r>
              <a:rPr lang="en-US" dirty="0" err="1"/>
              <a:t>EOF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Function will return 5 bytes that were read</a:t>
            </a:r>
          </a:p>
          <a:p>
            <a:pPr lvl="1" eaLnBrk="1" hangingPunct="1">
              <a:defRPr/>
            </a:pPr>
            <a:r>
              <a:rPr lang="en-US" dirty="0"/>
              <a:t>On next call, forgets that </a:t>
            </a:r>
            <a:r>
              <a:rPr lang="en-US" dirty="0" err="1"/>
              <a:t>EOF</a:t>
            </a:r>
            <a:r>
              <a:rPr lang="en-US" dirty="0"/>
              <a:t> was hit and tries to read again</a:t>
            </a:r>
          </a:p>
          <a:p>
            <a:pPr lvl="2" eaLnBrk="1" hangingPunct="1">
              <a:defRPr/>
            </a:pPr>
            <a:r>
              <a:rPr lang="en-US" dirty="0"/>
              <a:t>OK on files; </a:t>
            </a:r>
            <a:r>
              <a:rPr lang="en-US" dirty="0" err="1"/>
              <a:t>EOF</a:t>
            </a:r>
            <a:r>
              <a:rPr lang="en-US" dirty="0"/>
              <a:t> will be issued over again</a:t>
            </a:r>
          </a:p>
          <a:p>
            <a:pPr lvl="2" eaLnBrk="1" hangingPunct="1">
              <a:defRPr/>
            </a:pPr>
            <a:r>
              <a:rPr lang="en-US" dirty="0"/>
              <a:t>On terminal, means you have to type Control-D twice</a:t>
            </a:r>
          </a:p>
          <a:p>
            <a:pPr lvl="1" eaLnBrk="1" hangingPunct="1">
              <a:defRPr/>
            </a:pPr>
            <a:r>
              <a:rPr lang="en-US" dirty="0"/>
              <a:t>Cure: need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rio_t</a:t>
            </a:r>
            <a:r>
              <a:rPr lang="en-US" dirty="0"/>
              <a:t> to describe file, and flag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rio_t</a:t>
            </a:r>
            <a:r>
              <a:rPr lang="en-US" dirty="0"/>
              <a:t> that remembers </a:t>
            </a:r>
            <a:r>
              <a:rPr lang="en-US" dirty="0" err="1"/>
              <a:t>EOF</a:t>
            </a:r>
            <a:r>
              <a:rPr lang="en-US" dirty="0"/>
              <a:t> was hit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197225" y="6061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b="0">
              <a:latin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Unbuffered I/O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RIO provides buffered and </a:t>
            </a:r>
            <a:r>
              <a:rPr lang="en-US" dirty="0" err="1"/>
              <a:t>unbuffered</a:t>
            </a:r>
            <a:r>
              <a:rPr lang="en-US" dirty="0"/>
              <a:t> routines</a:t>
            </a:r>
          </a:p>
          <a:p>
            <a:pPr eaLnBrk="1" hangingPunct="1">
              <a:defRPr/>
            </a:pPr>
            <a:r>
              <a:rPr lang="en-US" dirty="0" err="1"/>
              <a:t>Unbuffered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/>
              <a:t>Especially useful for transferring data on network sockets</a:t>
            </a:r>
          </a:p>
          <a:p>
            <a:pPr lvl="1" eaLnBrk="1" hangingPunct="1">
              <a:defRPr/>
            </a:pPr>
            <a:r>
              <a:rPr lang="en-US" dirty="0"/>
              <a:t>Same interface as Unix </a:t>
            </a:r>
            <a:r>
              <a:rPr lang="en-US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rio_readn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returns short count only if it encounters </a:t>
            </a:r>
            <a:r>
              <a:rPr lang="en-US" dirty="0" err="1"/>
              <a:t>EOF</a:t>
            </a:r>
            <a:endParaRPr lang="en-US" dirty="0"/>
          </a:p>
          <a:p>
            <a:pPr lvl="2" eaLnBrk="1" hangingPunct="1">
              <a:defRPr/>
            </a:pPr>
            <a:r>
              <a:rPr lang="en-US" dirty="0"/>
              <a:t>Usually incorrect if reading from terminal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rio_writen</a:t>
            </a:r>
            <a:r>
              <a:rPr lang="en-US" dirty="0"/>
              <a:t> never returns a short count</a:t>
            </a:r>
          </a:p>
          <a:p>
            <a:pPr lvl="1" eaLnBrk="1" hangingPunct="1">
              <a:defRPr/>
            </a:pPr>
            <a:r>
              <a:rPr lang="en-US" dirty="0"/>
              <a:t>Calls to </a:t>
            </a:r>
            <a:r>
              <a:rPr lang="en-US" dirty="0" err="1">
                <a:latin typeface="Courier New" pitchFamily="49" charset="0"/>
              </a:rPr>
              <a:t>rio_readn</a:t>
            </a:r>
            <a:r>
              <a:rPr lang="en-US" dirty="0"/>
              <a:t> and </a:t>
            </a:r>
            <a:r>
              <a:rPr lang="en-US" dirty="0" err="1">
                <a:latin typeface="Courier New" pitchFamily="49" charset="0"/>
              </a:rPr>
              <a:t>rio_writen</a:t>
            </a:r>
            <a:r>
              <a:rPr lang="en-US" dirty="0"/>
              <a:t> can be interleaved arbitrarily on the same descriptor</a:t>
            </a:r>
          </a:p>
          <a:p>
            <a:pPr lvl="1" eaLnBrk="1" hangingPunct="1">
              <a:defRPr/>
            </a:pPr>
            <a:r>
              <a:rPr lang="en-US" dirty="0"/>
              <a:t>Small </a:t>
            </a:r>
            <a:r>
              <a:rPr lang="en-US" dirty="0" err="1"/>
              <a:t>unbuffered</a:t>
            </a:r>
            <a:r>
              <a:rPr lang="en-US" dirty="0"/>
              <a:t> I/</a:t>
            </a:r>
            <a:r>
              <a:rPr lang="en-US" dirty="0" err="1"/>
              <a:t>Os</a:t>
            </a:r>
            <a:r>
              <a:rPr lang="en-US" dirty="0"/>
              <a:t> are horribly inefficient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197225" y="6061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b="0">
              <a:latin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I/O: Motivation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Applications often read/write one character at a time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getc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putc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ungetc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Courier New"/>
                <a:cs typeface="Courier New"/>
              </a:rPr>
              <a:t>gets, </a:t>
            </a:r>
            <a:r>
              <a:rPr lang="en-US" dirty="0" err="1">
                <a:latin typeface="Courier New"/>
                <a:cs typeface="Courier New"/>
              </a:rPr>
              <a:t>fgets</a:t>
            </a:r>
            <a:endParaRPr lang="en-US" dirty="0">
              <a:latin typeface="Courier New"/>
              <a:cs typeface="Courier New"/>
            </a:endParaRPr>
          </a:p>
          <a:p>
            <a:pPr lvl="2"/>
            <a:r>
              <a:rPr lang="en-US" dirty="0"/>
              <a:t>Read line of text one character at a time, stopping at newline</a:t>
            </a:r>
          </a:p>
          <a:p>
            <a:r>
              <a:rPr lang="en-US"/>
              <a:t>Implementing that as </a:t>
            </a:r>
            <a:r>
              <a:rPr lang="en-US" dirty="0"/>
              <a:t>Unix I/O </a:t>
            </a:r>
            <a:r>
              <a:rPr lang="en-US"/>
              <a:t>calls is expensive</a:t>
            </a:r>
            <a:endParaRPr lang="en-US" dirty="0"/>
          </a:p>
          <a:p>
            <a:pPr lvl="1"/>
            <a:r>
              <a:rPr lang="en-US" dirty="0">
                <a:latin typeface="Courier New"/>
                <a:cs typeface="Courier New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write</a:t>
            </a:r>
            <a:r>
              <a:rPr lang="en-US" dirty="0"/>
              <a:t> require Unix kernel calls</a:t>
            </a:r>
          </a:p>
          <a:p>
            <a:pPr lvl="2"/>
            <a:r>
              <a:rPr lang="en-US" dirty="0"/>
              <a:t>&gt; 10,000 </a:t>
            </a:r>
            <a:r>
              <a:rPr lang="en-US"/>
              <a:t>clock cycles </a:t>
            </a:r>
            <a:r>
              <a:rPr lang="en-US" i="1"/>
              <a:t>per character</a:t>
            </a:r>
            <a:endParaRPr lang="en-US" dirty="0"/>
          </a:p>
          <a:p>
            <a:r>
              <a:rPr lang="en-US" dirty="0"/>
              <a:t>Solution: Buffered read</a:t>
            </a:r>
          </a:p>
          <a:p>
            <a:pPr lvl="1"/>
            <a:r>
              <a:rPr lang="en-US" dirty="0"/>
              <a:t>Use Unix </a:t>
            </a:r>
            <a:r>
              <a:rPr lang="en-US" dirty="0">
                <a:latin typeface="Courier New"/>
                <a:cs typeface="Courier New"/>
              </a:rPr>
              <a:t>read </a:t>
            </a:r>
            <a:r>
              <a:rPr lang="en-US" dirty="0"/>
              <a:t>to grab block of bytes</a:t>
            </a:r>
          </a:p>
          <a:p>
            <a:pPr lvl="1"/>
            <a:r>
              <a:rPr lang="en-US" dirty="0"/>
              <a:t>User input functions take one byte at a time from buffer</a:t>
            </a:r>
          </a:p>
          <a:p>
            <a:pPr lvl="2"/>
            <a:r>
              <a:rPr lang="en-US"/>
              <a:t>Automatically refill buffer </a:t>
            </a:r>
            <a:r>
              <a:rPr lang="en-US" dirty="0"/>
              <a:t>when empty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350476" y="580707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988276" y="580707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988276" y="5807076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133601" y="5831299"/>
            <a:ext cx="8423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</p:spTree>
    <p:extLst>
      <p:ext uri="{BB962C8B-B14F-4D97-AF65-F5344CB8AC3E}">
        <p14:creationId xmlns:p14="http://schemas.microsoft.com/office/powerpoint/2010/main" val="31176482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Buffered Input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Buffered:</a:t>
            </a:r>
          </a:p>
          <a:p>
            <a:pPr lvl="1" eaLnBrk="1" hangingPunct="1">
              <a:defRPr/>
            </a:pPr>
            <a:r>
              <a:rPr lang="en-US" i="1" dirty="0"/>
              <a:t>Efficiently</a:t>
            </a:r>
            <a:r>
              <a:rPr lang="en-US" dirty="0"/>
              <a:t> read text lines and binary data from file partially cached in an internal memory buffer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rio_readlineb</a:t>
            </a:r>
            <a:r>
              <a:rPr lang="en-US" dirty="0"/>
              <a:t> reads text line of up to </a:t>
            </a:r>
            <a:r>
              <a:rPr lang="en-US" dirty="0" err="1">
                <a:latin typeface="Courier New" pitchFamily="49" charset="0"/>
              </a:rPr>
              <a:t>maxlen</a:t>
            </a:r>
            <a:r>
              <a:rPr lang="en-US" dirty="0"/>
              <a:t> bytes from file </a:t>
            </a:r>
            <a:r>
              <a:rPr lang="en-US" dirty="0" err="1">
                <a:latin typeface="Courier New" pitchFamily="49" charset="0"/>
              </a:rPr>
              <a:t>fd</a:t>
            </a:r>
            <a:r>
              <a:rPr lang="en-US" dirty="0"/>
              <a:t> and stores it in </a:t>
            </a:r>
            <a:r>
              <a:rPr lang="en-US" dirty="0" err="1">
                <a:latin typeface="Courier New" pitchFamily="49" charset="0"/>
              </a:rPr>
              <a:t>usrbuf</a:t>
            </a:r>
            <a:r>
              <a:rPr lang="en-US" dirty="0"/>
              <a:t>.  Especially useful for reading lines from network sockets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rio_readnb</a:t>
            </a:r>
            <a:r>
              <a:rPr lang="en-US" dirty="0"/>
              <a:t> reads up to </a:t>
            </a:r>
            <a:r>
              <a:rPr lang="en-US" dirty="0">
                <a:latin typeface="Courier New" pitchFamily="49" charset="0"/>
              </a:rPr>
              <a:t>n</a:t>
            </a:r>
            <a:r>
              <a:rPr lang="en-US" dirty="0"/>
              <a:t> bytes from file </a:t>
            </a:r>
            <a:r>
              <a:rPr lang="en-US" dirty="0" err="1">
                <a:latin typeface="Courier New" pitchFamily="49" charset="0"/>
              </a:rPr>
              <a:t>fd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Calls to </a:t>
            </a:r>
            <a:r>
              <a:rPr lang="en-US" dirty="0" err="1">
                <a:latin typeface="Courier New" pitchFamily="49" charset="0"/>
              </a:rPr>
              <a:t>rio_readlineb</a:t>
            </a:r>
            <a:r>
              <a:rPr lang="en-US" dirty="0"/>
              <a:t> and </a:t>
            </a:r>
            <a:r>
              <a:rPr lang="en-US" dirty="0" err="1">
                <a:latin typeface="Courier New" pitchFamily="49" charset="0"/>
              </a:rPr>
              <a:t>rio_readnb</a:t>
            </a:r>
            <a:r>
              <a:rPr lang="en-US" dirty="0"/>
              <a:t> can be interleaved arbitrarily on same descriptor</a:t>
            </a:r>
          </a:p>
          <a:p>
            <a:pPr lvl="2" eaLnBrk="1" hangingPunct="1">
              <a:defRPr/>
            </a:pPr>
            <a:r>
              <a:rPr lang="en-US" dirty="0"/>
              <a:t>Warning: </a:t>
            </a:r>
            <a:r>
              <a:rPr lang="en-US"/>
              <a:t>Don’t intermix calls </a:t>
            </a:r>
            <a:r>
              <a:rPr lang="en-US" dirty="0"/>
              <a:t>to </a:t>
            </a:r>
            <a:r>
              <a:rPr lang="en-US" dirty="0" err="1">
                <a:latin typeface="Courier New" pitchFamily="49" charset="0"/>
              </a:rPr>
              <a:t>rio_readn</a:t>
            </a:r>
            <a:r>
              <a:rPr lang="en-US" dirty="0"/>
              <a:t> with calls to *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 versions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ChangeArrowheads="1"/>
          </p:cNvSpPr>
          <p:nvPr/>
        </p:nvSpPr>
        <p:spPr bwMode="auto">
          <a:xfrm>
            <a:off x="6248400" y="3040063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Implementation</a:t>
            </a:r>
          </a:p>
        </p:txBody>
      </p:sp>
      <p:sp>
        <p:nvSpPr>
          <p:cNvPr id="76288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reading from file</a:t>
            </a:r>
          </a:p>
          <a:p>
            <a:r>
              <a:rPr lang="en-US" dirty="0"/>
              <a:t>File has associated buffer to hold bytes that have been read from file but not yet read by user code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Layered on Unix file:</a:t>
            </a:r>
          </a:p>
        </p:txBody>
      </p:sp>
      <p:sp>
        <p:nvSpPr>
          <p:cNvPr id="762885" name="Rectangle 5"/>
          <p:cNvSpPr>
            <a:spLocks noChangeArrowheads="1"/>
          </p:cNvSpPr>
          <p:nvPr/>
        </p:nvSpPr>
        <p:spPr bwMode="auto">
          <a:xfrm>
            <a:off x="3886200" y="3040063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86" name="Rectangle 6"/>
          <p:cNvSpPr>
            <a:spLocks noChangeArrowheads="1"/>
          </p:cNvSpPr>
          <p:nvPr/>
        </p:nvSpPr>
        <p:spPr bwMode="auto">
          <a:xfrm>
            <a:off x="3886200" y="3040063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7" name="Text Box 7"/>
          <p:cNvSpPr txBox="1">
            <a:spLocks noChangeArrowheads="1"/>
          </p:cNvSpPr>
          <p:nvPr/>
        </p:nvSpPr>
        <p:spPr bwMode="auto">
          <a:xfrm>
            <a:off x="3025037" y="3056538"/>
            <a:ext cx="8423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762888" name="Arc 8"/>
          <p:cNvSpPr>
            <a:spLocks/>
          </p:cNvSpPr>
          <p:nvPr/>
        </p:nvSpPr>
        <p:spPr bwMode="auto">
          <a:xfrm rot="-5400000" flipH="1" flipV="1">
            <a:off x="3502110" y="3437295"/>
            <a:ext cx="304800" cy="4247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9" name="Arc 9"/>
          <p:cNvSpPr>
            <a:spLocks/>
          </p:cNvSpPr>
          <p:nvPr/>
        </p:nvSpPr>
        <p:spPr bwMode="auto">
          <a:xfrm rot="-5400000" flipH="1" flipV="1">
            <a:off x="5788110" y="3513495"/>
            <a:ext cx="457200" cy="4247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0" name="Rectangle 10"/>
          <p:cNvSpPr>
            <a:spLocks noChangeArrowheads="1"/>
          </p:cNvSpPr>
          <p:nvPr/>
        </p:nvSpPr>
        <p:spPr bwMode="auto">
          <a:xfrm>
            <a:off x="2244811" y="3649662"/>
            <a:ext cx="1039813" cy="32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762891" name="Rectangle 11"/>
          <p:cNvSpPr>
            <a:spLocks noChangeArrowheads="1"/>
          </p:cNvSpPr>
          <p:nvPr/>
        </p:nvSpPr>
        <p:spPr bwMode="auto">
          <a:xfrm>
            <a:off x="4226010" y="3802062"/>
            <a:ext cx="1600200" cy="32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762892" name="Line 12"/>
          <p:cNvSpPr>
            <a:spLocks noChangeShapeType="1"/>
          </p:cNvSpPr>
          <p:nvPr/>
        </p:nvSpPr>
        <p:spPr bwMode="auto">
          <a:xfrm flipV="1">
            <a:off x="62484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3" name="Line 13"/>
          <p:cNvSpPr>
            <a:spLocks noChangeShapeType="1"/>
          </p:cNvSpPr>
          <p:nvPr/>
        </p:nvSpPr>
        <p:spPr bwMode="auto">
          <a:xfrm flipV="1">
            <a:off x="86106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4" name="Line 14"/>
          <p:cNvSpPr>
            <a:spLocks noChangeShapeType="1"/>
          </p:cNvSpPr>
          <p:nvPr/>
        </p:nvSpPr>
        <p:spPr bwMode="auto">
          <a:xfrm>
            <a:off x="6248400" y="28114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5" name="Rectangle 15"/>
          <p:cNvSpPr>
            <a:spLocks noChangeArrowheads="1"/>
          </p:cNvSpPr>
          <p:nvPr/>
        </p:nvSpPr>
        <p:spPr bwMode="auto">
          <a:xfrm>
            <a:off x="6781800" y="2659062"/>
            <a:ext cx="1219200" cy="320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  <p:sp>
        <p:nvSpPr>
          <p:cNvPr id="762896" name="Rectangle 16"/>
          <p:cNvSpPr>
            <a:spLocks noChangeArrowheads="1"/>
          </p:cNvSpPr>
          <p:nvPr/>
        </p:nvSpPr>
        <p:spPr bwMode="auto">
          <a:xfrm>
            <a:off x="6629400" y="5452647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97" name="Rectangle 17"/>
          <p:cNvSpPr>
            <a:spLocks noChangeArrowheads="1"/>
          </p:cNvSpPr>
          <p:nvPr/>
        </p:nvSpPr>
        <p:spPr bwMode="auto">
          <a:xfrm>
            <a:off x="4267200" y="5452647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98" name="Rectangle 18"/>
          <p:cNvSpPr>
            <a:spLocks noChangeArrowheads="1"/>
          </p:cNvSpPr>
          <p:nvPr/>
        </p:nvSpPr>
        <p:spPr bwMode="auto">
          <a:xfrm>
            <a:off x="2286000" y="5452647"/>
            <a:ext cx="82296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9" name="Rectangle 19"/>
          <p:cNvSpPr>
            <a:spLocks noChangeArrowheads="1"/>
          </p:cNvSpPr>
          <p:nvPr/>
        </p:nvSpPr>
        <p:spPr bwMode="auto">
          <a:xfrm>
            <a:off x="2286000" y="5452647"/>
            <a:ext cx="19812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not in buffer</a:t>
            </a:r>
          </a:p>
        </p:txBody>
      </p:sp>
      <p:sp>
        <p:nvSpPr>
          <p:cNvPr id="762900" name="Rectangle 20"/>
          <p:cNvSpPr>
            <a:spLocks noChangeArrowheads="1"/>
          </p:cNvSpPr>
          <p:nvPr/>
        </p:nvSpPr>
        <p:spPr bwMode="auto">
          <a:xfrm>
            <a:off x="8991600" y="5452647"/>
            <a:ext cx="15240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unseen</a:t>
            </a:r>
          </a:p>
        </p:txBody>
      </p:sp>
      <p:sp>
        <p:nvSpPr>
          <p:cNvPr id="762901" name="Arc 21"/>
          <p:cNvSpPr>
            <a:spLocks/>
          </p:cNvSpPr>
          <p:nvPr/>
        </p:nvSpPr>
        <p:spPr bwMode="auto">
          <a:xfrm rot="-5400000" flipH="1" flipV="1">
            <a:off x="8531310" y="5926079"/>
            <a:ext cx="457200" cy="4247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2" name="Rectangle 22"/>
          <p:cNvSpPr>
            <a:spLocks noChangeArrowheads="1"/>
          </p:cNvSpPr>
          <p:nvPr/>
        </p:nvSpPr>
        <p:spPr bwMode="auto">
          <a:xfrm>
            <a:off x="5902410" y="6214646"/>
            <a:ext cx="25908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Current File Position</a:t>
            </a:r>
          </a:p>
        </p:txBody>
      </p:sp>
      <p:sp>
        <p:nvSpPr>
          <p:cNvPr id="762903" name="Line 23"/>
          <p:cNvSpPr>
            <a:spLocks noChangeShapeType="1"/>
          </p:cNvSpPr>
          <p:nvPr/>
        </p:nvSpPr>
        <p:spPr bwMode="auto">
          <a:xfrm flipV="1">
            <a:off x="42672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4" name="Line 24"/>
          <p:cNvSpPr>
            <a:spLocks noChangeShapeType="1"/>
          </p:cNvSpPr>
          <p:nvPr/>
        </p:nvSpPr>
        <p:spPr bwMode="auto">
          <a:xfrm flipV="1">
            <a:off x="89916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5" name="Line 25"/>
          <p:cNvSpPr>
            <a:spLocks noChangeShapeType="1"/>
          </p:cNvSpPr>
          <p:nvPr/>
        </p:nvSpPr>
        <p:spPr bwMode="auto">
          <a:xfrm flipV="1">
            <a:off x="4267200" y="5181600"/>
            <a:ext cx="4724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6" name="Rectangle 26"/>
          <p:cNvSpPr>
            <a:spLocks noChangeArrowheads="1"/>
          </p:cNvSpPr>
          <p:nvPr/>
        </p:nvSpPr>
        <p:spPr bwMode="auto">
          <a:xfrm>
            <a:off x="5410200" y="5029200"/>
            <a:ext cx="2667000" cy="3139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Buffered Portion</a:t>
            </a:r>
          </a:p>
        </p:txBody>
      </p:sp>
    </p:spTree>
    <p:extLst>
      <p:ext uri="{BB962C8B-B14F-4D97-AF65-F5344CB8AC3E}">
        <p14:creationId xmlns:p14="http://schemas.microsoft.com/office/powerpoint/2010/main" val="219953939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Declaration</a:t>
            </a:r>
          </a:p>
        </p:txBody>
      </p:sp>
      <p:sp>
        <p:nvSpPr>
          <p:cNvPr id="76493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information contained in 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64934" name="Text Box 6"/>
          <p:cNvSpPr txBox="1">
            <a:spLocks noChangeArrowheads="1"/>
          </p:cNvSpPr>
          <p:nvPr/>
        </p:nvSpPr>
        <p:spPr bwMode="auto">
          <a:xfrm>
            <a:off x="1976438" y="4267201"/>
            <a:ext cx="8539163" cy="14280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rio_fd</a:t>
            </a:r>
            <a:r>
              <a:rPr lang="en-US" sz="1600" dirty="0">
                <a:latin typeface="Courier New" pitchFamily="49" charset="0"/>
              </a:rPr>
              <a:t>;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descriptor for this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rio_cnt</a:t>
            </a:r>
            <a:r>
              <a:rPr lang="en-US" sz="1600" dirty="0">
                <a:latin typeface="Courier New" pitchFamily="49" charset="0"/>
              </a:rPr>
              <a:t>;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unread bytes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rio_bufptr</a:t>
            </a:r>
            <a:r>
              <a:rPr lang="en-US" sz="1600" dirty="0">
                <a:latin typeface="Courier New" pitchFamily="49" charset="0"/>
              </a:rPr>
              <a:t>;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next unread byte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</a:t>
            </a:r>
            <a:r>
              <a:rPr lang="en-US" sz="1600" dirty="0" err="1">
                <a:latin typeface="Courier New" pitchFamily="49" charset="0"/>
              </a:rPr>
              <a:t>rio_buf</a:t>
            </a:r>
            <a:r>
              <a:rPr lang="en-US" sz="1600" dirty="0">
                <a:latin typeface="Courier New" pitchFamily="49" charset="0"/>
              </a:rPr>
              <a:t>[RIO_BUFSIZE];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internal buffer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6248400" y="2430463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886200" y="2430463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3886200" y="2430463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3025037" y="2452994"/>
            <a:ext cx="8423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21" name="Arc 8"/>
          <p:cNvSpPr>
            <a:spLocks/>
          </p:cNvSpPr>
          <p:nvPr/>
        </p:nvSpPr>
        <p:spPr bwMode="auto">
          <a:xfrm rot="16200000" flipH="1" flipV="1">
            <a:off x="3502110" y="2827695"/>
            <a:ext cx="304800" cy="4247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Arc 9"/>
          <p:cNvSpPr>
            <a:spLocks/>
          </p:cNvSpPr>
          <p:nvPr/>
        </p:nvSpPr>
        <p:spPr bwMode="auto">
          <a:xfrm rot="16200000" flipH="1" flipV="1">
            <a:off x="5788110" y="2903895"/>
            <a:ext cx="457200" cy="4247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2244811" y="3040062"/>
            <a:ext cx="1039813" cy="32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4226010" y="3192462"/>
            <a:ext cx="1600200" cy="32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V="1">
            <a:off x="62484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V="1">
            <a:off x="86106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6248400" y="22018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6781800" y="2049462"/>
            <a:ext cx="1219200" cy="320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</p:spTree>
    <p:extLst>
      <p:ext uri="{BB962C8B-B14F-4D97-AF65-F5344CB8AC3E}">
        <p14:creationId xmlns:p14="http://schemas.microsoft.com/office/powerpoint/2010/main" val="211281472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Buffered RIO 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Copying the lines of a text file from standard input to standard output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667001" y="1981200"/>
            <a:ext cx="6076343" cy="386567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#include "</a:t>
            </a:r>
            <a:r>
              <a:rPr lang="en-US" altLang="en-US" sz="1600" dirty="0" err="1">
                <a:latin typeface="Courier New" pitchFamily="49" charset="0"/>
              </a:rPr>
              <a:t>csapp.h</a:t>
            </a:r>
            <a:r>
              <a:rPr lang="en-US" alt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main(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argc</a:t>
            </a:r>
            <a:r>
              <a:rPr lang="en-US" altLang="en-US" sz="1600" dirty="0">
                <a:latin typeface="Courier New" pitchFamily="49" charset="0"/>
              </a:rPr>
              <a:t>, char **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n;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rio_t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rio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[</a:t>
            </a:r>
            <a:r>
              <a:rPr lang="en-US" altLang="en-US" sz="1600" dirty="0" err="1">
                <a:latin typeface="Courier New" pitchFamily="49" charset="0"/>
              </a:rPr>
              <a:t>MAXLINE</a:t>
            </a:r>
            <a:r>
              <a:rPr lang="en-US" altLang="en-US" sz="1600" dirty="0">
                <a:latin typeface="Courier New" pitchFamily="49" charset="0"/>
              </a:rPr>
              <a:t>];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Rio_readinitb</a:t>
            </a:r>
            <a:r>
              <a:rPr lang="en-US" altLang="en-US" sz="1600" dirty="0">
                <a:latin typeface="Courier New" pitchFamily="49" charset="0"/>
              </a:rPr>
              <a:t>(&amp;</a:t>
            </a:r>
            <a:r>
              <a:rPr lang="en-US" altLang="en-US" sz="1600" dirty="0" err="1">
                <a:latin typeface="Courier New" pitchFamily="49" charset="0"/>
              </a:rPr>
              <a:t>rio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STDIN_FILENO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while(1) 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n = </a:t>
            </a:r>
            <a:r>
              <a:rPr lang="en-US" altLang="en-US" sz="1600" dirty="0" err="1">
                <a:latin typeface="Courier New" pitchFamily="49" charset="0"/>
              </a:rPr>
              <a:t>Rio_readlineb</a:t>
            </a:r>
            <a:r>
              <a:rPr lang="en-US" altLang="en-US" sz="1600" dirty="0">
                <a:latin typeface="Courier New" pitchFamily="49" charset="0"/>
              </a:rPr>
              <a:t>(&amp;</a:t>
            </a:r>
            <a:r>
              <a:rPr lang="en-US" altLang="en-US" sz="1600" dirty="0" err="1">
                <a:latin typeface="Courier New" pitchFamily="49" charset="0"/>
              </a:rPr>
              <a:t>rio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sizeof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(n == 0)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break;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Rio_writen</a:t>
            </a:r>
            <a:r>
              <a:rPr lang="en-US" altLang="en-US" sz="1600" dirty="0">
                <a:latin typeface="Courier New" pitchFamily="49" charset="0"/>
              </a:rPr>
              <a:t>(STDOUT_FILENO, </a:t>
            </a:r>
            <a:r>
              <a:rPr lang="en-US" altLang="en-US" sz="1600" dirty="0" err="1">
                <a:latin typeface="Courier New" pitchFamily="49" charset="0"/>
              </a:rPr>
              <a:t>buf</a:t>
            </a:r>
            <a:r>
              <a:rPr lang="en-US" altLang="en-US" sz="1600" dirty="0">
                <a:latin typeface="Courier New" pitchFamily="49" charset="0"/>
              </a:rPr>
              <a:t>, n);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exit(0);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84285710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I/O Choices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Unix I/O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/>
              <a:t>Most general and basic; others are implemented using it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 err="1"/>
              <a:t>Unbuffered</a:t>
            </a:r>
            <a:r>
              <a:rPr lang="en-US" sz="1800" dirty="0"/>
              <a:t>; efficient input requires buffering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/>
              <a:t>Tricky and error-prone; short counts, for example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C-Style “Standard I/O”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/>
              <a:t>Buffered; tricky to use on network sockets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/>
              <a:t>Potential interactions with other I/O on streams and sockets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/>
              <a:t>Not all info is available (see later slide on metadata)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RIO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C++ streams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Roll your own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I/O Choices, continued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Unix I/O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Standard I/O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RIO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/>
              <a:t>Buffered and unbuffered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/>
              <a:t>Nicely packaged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/>
              <a:t>Author’s choice for sockets and pipes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"/>
              <a:defRPr/>
            </a:pPr>
            <a:r>
              <a:rPr lang="en-US" sz="1600" dirty="0"/>
              <a:t>But buffered version has problems dealing with EOF on terminals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/>
              <a:t>Non-standard, but built on Stevens’s work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C++ streams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/>
              <a:t>Standard (sort of)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/>
              <a:t>Very complex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000" dirty="0"/>
              <a:t>Roll your own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/>
              <a:t>Time consuming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"/>
              <a:defRPr/>
            </a:pPr>
            <a:r>
              <a:rPr lang="en-US" sz="1800" dirty="0"/>
              <a:t>Error-prone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400800" y="4343400"/>
            <a:ext cx="40386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defRPr/>
            </a:pPr>
            <a:r>
              <a:rPr lang="en-US" sz="2000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Unix Bible:  W. Richard  Stevens, </a:t>
            </a:r>
            <a:r>
              <a:rPr lang="en-US" sz="2000" b="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Advanced Programming in the Unix Environment,</a:t>
            </a:r>
            <a:r>
              <a:rPr lang="en-US" sz="2000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Addison Wesley, 1993.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the Unix Kernel Represents Open Files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/>
              <a:t>Two descriptors referencing two distinct open files</a:t>
            </a:r>
          </a:p>
          <a:p>
            <a:pPr eaLnBrk="1" hangingPunct="1">
              <a:defRPr/>
            </a:pPr>
            <a:r>
              <a:rPr lang="en-US" sz="2000"/>
              <a:t>Descriptor 1 (stdout) points to terminal, and descriptor 4 points to open disk file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030538" y="35179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030538" y="37465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030538" y="39751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030538" y="42037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030538" y="44323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420938" y="35179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0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420938" y="37465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1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420938" y="39751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2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2420938" y="42037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3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420938" y="44323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4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512026" y="2636551"/>
            <a:ext cx="24432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[one table per process]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570414" y="2590801"/>
            <a:ext cx="26241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Open file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[shared by all processes]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7283450" y="2590801"/>
            <a:ext cx="26241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v-node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[shared by all processes]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5392738" y="3810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5392738" y="41148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392738" y="4419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V="1">
            <a:off x="3429000" y="3505201"/>
            <a:ext cx="19637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V="1">
            <a:off x="6230938" y="5076826"/>
            <a:ext cx="14652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5392738" y="3505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5392738" y="54864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5392738" y="5791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5392738" y="6096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5392738" y="5181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3479800" y="4530725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1752601" y="3933825"/>
            <a:ext cx="823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1752601" y="3705225"/>
            <a:ext cx="823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1858963" y="3476625"/>
            <a:ext cx="717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 flipV="1">
            <a:off x="6310314" y="3489325"/>
            <a:ext cx="13985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7721600" y="34766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7721600" y="43910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7721600" y="37814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7721600" y="40862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7721600" y="50768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7721600" y="59912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7721600" y="53816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7721600" y="56864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5067301" y="3200400"/>
            <a:ext cx="1719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 (terminal)</a:t>
            </a: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5251907" y="4875798"/>
            <a:ext cx="1350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B (disk)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9220200" y="3733801"/>
            <a:ext cx="9144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i="1"/>
              <a:t>Info in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stat</a:t>
            </a:r>
            <a:r>
              <a:rPr lang="en-US" altLang="en-US" sz="1600" i="1"/>
              <a:t> struct</a:t>
            </a:r>
          </a:p>
        </p:txBody>
      </p:sp>
      <p:sp>
        <p:nvSpPr>
          <p:cNvPr id="24619" name="AutoShape 43"/>
          <p:cNvSpPr>
            <a:spLocks/>
          </p:cNvSpPr>
          <p:nvPr/>
        </p:nvSpPr>
        <p:spPr bwMode="auto">
          <a:xfrm>
            <a:off x="8846491" y="3867519"/>
            <a:ext cx="518818" cy="494562"/>
          </a:xfrm>
          <a:prstGeom prst="righ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Abstracting I/O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 level requires complex device commands</a:t>
            </a:r>
          </a:p>
          <a:p>
            <a:pPr lvl="1" eaLnBrk="1" hangingPunct="1">
              <a:defRPr/>
            </a:pPr>
            <a:r>
              <a:rPr lang="en-US" dirty="0"/>
              <a:t>Vary from device to device</a:t>
            </a:r>
          </a:p>
          <a:p>
            <a:pPr lvl="1" eaLnBrk="1" hangingPunct="1">
              <a:defRPr/>
            </a:pPr>
            <a:r>
              <a:rPr lang="en-US" dirty="0"/>
              <a:t>Device models can be very different</a:t>
            </a:r>
          </a:p>
          <a:p>
            <a:pPr lvl="2" eaLnBrk="1" hangingPunct="1">
              <a:defRPr/>
            </a:pPr>
            <a:r>
              <a:rPr lang="en-US" dirty="0"/>
              <a:t>Tape: read or write sequentially, or rewind</a:t>
            </a:r>
          </a:p>
          <a:p>
            <a:pPr lvl="2" eaLnBrk="1" hangingPunct="1">
              <a:defRPr/>
            </a:pPr>
            <a:r>
              <a:rPr lang="en-US" dirty="0"/>
              <a:t>Disk: “random” access at block level</a:t>
            </a:r>
          </a:p>
          <a:p>
            <a:pPr lvl="2" eaLnBrk="1" hangingPunct="1">
              <a:defRPr/>
            </a:pPr>
            <a:r>
              <a:rPr lang="en-US" dirty="0"/>
              <a:t>Terminal: sequential, no rewind, must echo and allow editing</a:t>
            </a:r>
          </a:p>
          <a:p>
            <a:pPr lvl="2" eaLnBrk="1" hangingPunct="1">
              <a:defRPr/>
            </a:pPr>
            <a:r>
              <a:rPr lang="en-US" dirty="0"/>
              <a:t>Video: write-only, with 2-dimensional structure</a:t>
            </a:r>
          </a:p>
          <a:p>
            <a:pPr eaLnBrk="1" hangingPunct="1">
              <a:defRPr/>
            </a:pPr>
            <a:r>
              <a:rPr lang="en-US" dirty="0"/>
              <a:t>Operating system should hide these differences</a:t>
            </a:r>
          </a:p>
          <a:p>
            <a:pPr lvl="1" eaLnBrk="1" hangingPunct="1">
              <a:defRPr/>
            </a:pPr>
            <a:r>
              <a:rPr lang="en-US" dirty="0"/>
              <a:t>“Read” and “write” should work regardless of device</a:t>
            </a:r>
          </a:p>
          <a:p>
            <a:pPr lvl="1" eaLnBrk="1" hangingPunct="1">
              <a:defRPr/>
            </a:pPr>
            <a:r>
              <a:rPr lang="en-US" dirty="0"/>
              <a:t>Sometimes impossible to generalize (e.g., video)</a:t>
            </a:r>
          </a:p>
          <a:p>
            <a:pPr lvl="1" eaLnBrk="1" hangingPunct="1">
              <a:defRPr/>
            </a:pPr>
            <a:r>
              <a:rPr lang="en-US" dirty="0"/>
              <a:t>Still need access to full power of hardware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Sharing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Two distinct descriptors sharing the same disk file through two distinct open file table entries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E.g., Calling </a:t>
            </a:r>
            <a:r>
              <a:rPr lang="en-US" sz="1800">
                <a:latin typeface="Courier New" pitchFamily="49" charset="0"/>
              </a:rPr>
              <a:t>open </a:t>
            </a:r>
            <a:r>
              <a:rPr lang="en-US" sz="1800"/>
              <a:t>twice with the same </a:t>
            </a:r>
            <a:r>
              <a:rPr lang="en-US" sz="1800">
                <a:latin typeface="Courier New" pitchFamily="49" charset="0"/>
              </a:rPr>
              <a:t>filename </a:t>
            </a:r>
            <a:r>
              <a:rPr lang="en-US" sz="1800"/>
              <a:t>argument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95638" y="37750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195638" y="40036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195638" y="42322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195638" y="44608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195638" y="46894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86038" y="37750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0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86038" y="40036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1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2586038" y="42322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2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586038" y="44608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3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586038" y="46894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4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2633663" y="2603500"/>
            <a:ext cx="17319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(one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per process)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5258348" y="2588053"/>
            <a:ext cx="16594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Open file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(shared by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all processes)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7580314" y="2590800"/>
            <a:ext cx="15398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v-node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(shared by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all processes)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5557838" y="40671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5557838" y="43719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5557838" y="46767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V="1">
            <a:off x="3644900" y="3762376"/>
            <a:ext cx="1912938" cy="32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V="1">
            <a:off x="6396039" y="3819525"/>
            <a:ext cx="1436687" cy="177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5557838" y="37623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5557838" y="57435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5557838" y="60483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5557838" y="63531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5557838" y="54387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3644900" y="4787900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flipV="1">
            <a:off x="6475414" y="3752850"/>
            <a:ext cx="1366837" cy="147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7861300" y="3759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7861300" y="4673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7861300" y="4064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7861300" y="43688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5732464" y="3476625"/>
            <a:ext cx="738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5732464" y="5153025"/>
            <a:ext cx="738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B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child process inherits its parent’s open files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ea typeface="+mn-ea"/>
                <a:cs typeface="+mn-cs"/>
              </a:rPr>
              <a:t>Note: situation unchanged by </a:t>
            </a:r>
            <a:r>
              <a:rPr lang="en-US" dirty="0">
                <a:latin typeface="Courier New" pitchFamily="49" charset="0"/>
                <a:ea typeface="+mn-ea"/>
                <a:cs typeface="Courier New" pitchFamily="49" charset="0"/>
              </a:rPr>
              <a:t>exec</a:t>
            </a:r>
            <a:r>
              <a:rPr lang="en-US" dirty="0">
                <a:ea typeface="+mn-ea"/>
                <a:cs typeface="+mn-cs"/>
              </a:rPr>
              <a:t> functions (use </a:t>
            </a:r>
            <a:r>
              <a:rPr lang="en-US" dirty="0" err="1">
                <a:latin typeface="Courier New"/>
                <a:ea typeface="+mn-ea"/>
                <a:cs typeface="Courier New"/>
              </a:rPr>
              <a:t>fcntl</a:t>
            </a:r>
            <a:r>
              <a:rPr lang="en-US" dirty="0">
                <a:ea typeface="+mn-ea"/>
                <a:cs typeface="+mn-cs"/>
              </a:rPr>
              <a:t> to change)</a:t>
            </a:r>
          </a:p>
          <a:p>
            <a:r>
              <a:rPr lang="en-US" i="1" dirty="0">
                <a:solidFill>
                  <a:srgbClr val="C00000"/>
                </a:solidFill>
              </a:rPr>
              <a:t>Before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3352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72477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328E1-30E3-4F22-96A4-87037D410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</a:p>
        </p:txBody>
      </p:sp>
      <p:sp>
        <p:nvSpPr>
          <p:cNvPr id="75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child process inherits its parent’s open files</a:t>
            </a:r>
          </a:p>
          <a:p>
            <a:r>
              <a:rPr lang="en-US" i="1" dirty="0">
                <a:solidFill>
                  <a:srgbClr val="C00000"/>
                </a:solidFill>
              </a:rPr>
              <a:t>After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>
                <a:cs typeface="Courier New"/>
              </a:rPr>
              <a:t> call</a:t>
            </a:r>
            <a:r>
              <a:rPr lang="en-US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parent’s</a:t>
            </a:r>
            <a:r>
              <a:rPr lang="en-US" dirty="0"/>
              <a:t>;</a:t>
            </a:r>
            <a:r>
              <a:rPr lang="en-US" dirty="0">
                <a:latin typeface="+mn-lt"/>
              </a:rPr>
              <a:t> add +1 to each </a:t>
            </a:r>
            <a:r>
              <a:rPr lang="en-US" dirty="0" err="1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3352800" y="4683126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031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3031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3031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3031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3031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2421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2421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2421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2421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2421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2921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Parent</a:t>
            </a: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2913743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3332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3336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7453933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I/O Redirection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Question: How does a shell implement I/O redirection?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bash$ </a:t>
            </a:r>
            <a:r>
              <a:rPr lang="en-US" sz="1800" dirty="0" err="1">
                <a:latin typeface="Courier New" pitchFamily="49" charset="0"/>
              </a:rPr>
              <a:t>ls</a:t>
            </a:r>
            <a:r>
              <a:rPr lang="en-US" sz="1800" dirty="0">
                <a:latin typeface="Courier New" pitchFamily="49" charset="0"/>
              </a:rPr>
              <a:t> &gt; foo.txt</a:t>
            </a:r>
          </a:p>
          <a:p>
            <a:pPr eaLnBrk="1" hangingPunct="1">
              <a:defRPr/>
            </a:pPr>
            <a:r>
              <a:rPr lang="en-US" sz="2000" dirty="0"/>
              <a:t>Answer: By calling the </a:t>
            </a:r>
            <a:r>
              <a:rPr lang="en-US" sz="2000" dirty="0">
                <a:latin typeface="Courier New" pitchFamily="49" charset="0"/>
              </a:rPr>
              <a:t>dup2(</a:t>
            </a:r>
            <a:r>
              <a:rPr lang="en-US" sz="2000" dirty="0" err="1">
                <a:latin typeface="Courier New" pitchFamily="49" charset="0"/>
              </a:rPr>
              <a:t>oldfd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</a:rPr>
              <a:t>newfd</a:t>
            </a:r>
            <a:r>
              <a:rPr lang="en-US" sz="2000" dirty="0">
                <a:latin typeface="Courier New" pitchFamily="49" charset="0"/>
              </a:rPr>
              <a:t>)</a:t>
            </a:r>
            <a:r>
              <a:rPr lang="en-US" sz="2000" dirty="0"/>
              <a:t> function</a:t>
            </a:r>
          </a:p>
          <a:p>
            <a:pPr lvl="1" eaLnBrk="1" hangingPunct="1">
              <a:defRPr/>
            </a:pPr>
            <a:r>
              <a:rPr lang="en-US" sz="1800" dirty="0"/>
              <a:t>Copies (per-process) descriptor table entry </a:t>
            </a:r>
            <a:r>
              <a:rPr lang="en-US" sz="1800" dirty="0" err="1">
                <a:latin typeface="Courier New" pitchFamily="49" charset="0"/>
              </a:rPr>
              <a:t>oldfd</a:t>
            </a:r>
            <a:r>
              <a:rPr lang="en-US" sz="1800" dirty="0"/>
              <a:t> to entry </a:t>
            </a:r>
            <a:r>
              <a:rPr lang="en-US" sz="1800" dirty="0" err="1"/>
              <a:t>n</a:t>
            </a:r>
            <a:r>
              <a:rPr lang="en-US" sz="1800" dirty="0" err="1">
                <a:latin typeface="Courier New" pitchFamily="49" charset="0"/>
              </a:rPr>
              <a:t>ewfd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7652" name="Rectangle 4"/>
          <p:cNvSpPr>
            <a:spLocks noChangeAspect="1" noChangeArrowheads="1"/>
          </p:cNvSpPr>
          <p:nvPr/>
        </p:nvSpPr>
        <p:spPr bwMode="auto">
          <a:xfrm>
            <a:off x="3533776" y="4283075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5"/>
          <p:cNvSpPr>
            <a:spLocks noChangeAspect="1" noChangeArrowheads="1"/>
          </p:cNvSpPr>
          <p:nvPr/>
        </p:nvSpPr>
        <p:spPr bwMode="auto">
          <a:xfrm>
            <a:off x="3533776" y="4627564"/>
            <a:ext cx="919163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a</a:t>
            </a:r>
          </a:p>
        </p:txBody>
      </p:sp>
      <p:sp>
        <p:nvSpPr>
          <p:cNvPr id="27654" name="Rectangle 6"/>
          <p:cNvSpPr>
            <a:spLocks noChangeAspect="1" noChangeArrowheads="1"/>
          </p:cNvSpPr>
          <p:nvPr/>
        </p:nvSpPr>
        <p:spPr bwMode="auto">
          <a:xfrm>
            <a:off x="3533776" y="4972050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55" name="Rectangle 7"/>
          <p:cNvSpPr>
            <a:spLocks noChangeAspect="1" noChangeArrowheads="1"/>
          </p:cNvSpPr>
          <p:nvPr/>
        </p:nvSpPr>
        <p:spPr bwMode="auto">
          <a:xfrm>
            <a:off x="3533776" y="5316539"/>
            <a:ext cx="919163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7656" name="Rectangle 8"/>
          <p:cNvSpPr>
            <a:spLocks noChangeAspect="1" noChangeArrowheads="1"/>
          </p:cNvSpPr>
          <p:nvPr/>
        </p:nvSpPr>
        <p:spPr bwMode="auto">
          <a:xfrm>
            <a:off x="3533776" y="5661025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57" name="Rectangle 9"/>
          <p:cNvSpPr>
            <a:spLocks noChangeAspect="1" noChangeArrowheads="1"/>
          </p:cNvSpPr>
          <p:nvPr/>
        </p:nvSpPr>
        <p:spPr bwMode="auto">
          <a:xfrm>
            <a:off x="2614613" y="4283075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0</a:t>
            </a:r>
          </a:p>
        </p:txBody>
      </p:sp>
      <p:sp>
        <p:nvSpPr>
          <p:cNvPr id="27658" name="Rectangle 10"/>
          <p:cNvSpPr>
            <a:spLocks noChangeAspect="1" noChangeArrowheads="1"/>
          </p:cNvSpPr>
          <p:nvPr/>
        </p:nvSpPr>
        <p:spPr bwMode="auto">
          <a:xfrm>
            <a:off x="2614613" y="4627564"/>
            <a:ext cx="9191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1</a:t>
            </a:r>
          </a:p>
        </p:txBody>
      </p:sp>
      <p:sp>
        <p:nvSpPr>
          <p:cNvPr id="27659" name="Rectangle 11"/>
          <p:cNvSpPr>
            <a:spLocks noChangeAspect="1" noChangeArrowheads="1"/>
          </p:cNvSpPr>
          <p:nvPr/>
        </p:nvSpPr>
        <p:spPr bwMode="auto">
          <a:xfrm>
            <a:off x="2614613" y="4972050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2</a:t>
            </a:r>
          </a:p>
        </p:txBody>
      </p:sp>
      <p:sp>
        <p:nvSpPr>
          <p:cNvPr id="27660" name="Rectangle 12"/>
          <p:cNvSpPr>
            <a:spLocks noChangeAspect="1" noChangeArrowheads="1"/>
          </p:cNvSpPr>
          <p:nvPr/>
        </p:nvSpPr>
        <p:spPr bwMode="auto">
          <a:xfrm>
            <a:off x="2614613" y="5316539"/>
            <a:ext cx="9191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3</a:t>
            </a:r>
          </a:p>
        </p:txBody>
      </p:sp>
      <p:sp>
        <p:nvSpPr>
          <p:cNvPr id="27661" name="Rectangle 13"/>
          <p:cNvSpPr>
            <a:spLocks noChangeAspect="1" noChangeArrowheads="1"/>
          </p:cNvSpPr>
          <p:nvPr/>
        </p:nvSpPr>
        <p:spPr bwMode="auto">
          <a:xfrm>
            <a:off x="2614613" y="5661025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4</a:t>
            </a:r>
          </a:p>
        </p:txBody>
      </p:sp>
      <p:sp>
        <p:nvSpPr>
          <p:cNvPr id="27662" name="Text Box 14"/>
          <p:cNvSpPr txBox="1">
            <a:spLocks noChangeAspect="1" noChangeArrowheads="1"/>
          </p:cNvSpPr>
          <p:nvPr/>
        </p:nvSpPr>
        <p:spPr bwMode="auto">
          <a:xfrm>
            <a:off x="2697164" y="3276600"/>
            <a:ext cx="2181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800"/>
              <a:t>before </a:t>
            </a:r>
            <a:r>
              <a:rPr lang="en-US" altLang="en-US" sz="1800">
                <a:latin typeface="Courier New" pitchFamily="49" charset="0"/>
              </a:rPr>
              <a:t>dup2(4,1)</a:t>
            </a:r>
          </a:p>
        </p:txBody>
      </p:sp>
      <p:sp>
        <p:nvSpPr>
          <p:cNvPr id="27663" name="Rectangle 15"/>
          <p:cNvSpPr>
            <a:spLocks noChangeAspect="1" noChangeArrowheads="1"/>
          </p:cNvSpPr>
          <p:nvPr/>
        </p:nvSpPr>
        <p:spPr bwMode="auto">
          <a:xfrm>
            <a:off x="7773988" y="4283075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64" name="Rectangle 16"/>
          <p:cNvSpPr>
            <a:spLocks noChangeAspect="1" noChangeArrowheads="1"/>
          </p:cNvSpPr>
          <p:nvPr/>
        </p:nvSpPr>
        <p:spPr bwMode="auto">
          <a:xfrm>
            <a:off x="7773988" y="4627564"/>
            <a:ext cx="919162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65" name="Rectangle 17"/>
          <p:cNvSpPr>
            <a:spLocks noChangeAspect="1" noChangeArrowheads="1"/>
          </p:cNvSpPr>
          <p:nvPr/>
        </p:nvSpPr>
        <p:spPr bwMode="auto">
          <a:xfrm>
            <a:off x="7773988" y="4972050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66" name="Rectangle 18"/>
          <p:cNvSpPr>
            <a:spLocks noChangeAspect="1" noChangeArrowheads="1"/>
          </p:cNvSpPr>
          <p:nvPr/>
        </p:nvSpPr>
        <p:spPr bwMode="auto">
          <a:xfrm>
            <a:off x="7773988" y="5316539"/>
            <a:ext cx="919162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7667" name="Rectangle 19"/>
          <p:cNvSpPr>
            <a:spLocks noChangeAspect="1" noChangeArrowheads="1"/>
          </p:cNvSpPr>
          <p:nvPr/>
        </p:nvSpPr>
        <p:spPr bwMode="auto">
          <a:xfrm>
            <a:off x="7773988" y="5661025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68" name="Rectangle 20"/>
          <p:cNvSpPr>
            <a:spLocks noChangeAspect="1" noChangeArrowheads="1"/>
          </p:cNvSpPr>
          <p:nvPr/>
        </p:nvSpPr>
        <p:spPr bwMode="auto">
          <a:xfrm>
            <a:off x="6856414" y="4283075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0</a:t>
            </a:r>
          </a:p>
        </p:txBody>
      </p:sp>
      <p:sp>
        <p:nvSpPr>
          <p:cNvPr id="27669" name="Rectangle 21"/>
          <p:cNvSpPr>
            <a:spLocks noChangeAspect="1" noChangeArrowheads="1"/>
          </p:cNvSpPr>
          <p:nvPr/>
        </p:nvSpPr>
        <p:spPr bwMode="auto">
          <a:xfrm>
            <a:off x="6856414" y="4627564"/>
            <a:ext cx="917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1</a:t>
            </a:r>
          </a:p>
        </p:txBody>
      </p:sp>
      <p:sp>
        <p:nvSpPr>
          <p:cNvPr id="27670" name="Rectangle 22"/>
          <p:cNvSpPr>
            <a:spLocks noChangeAspect="1" noChangeArrowheads="1"/>
          </p:cNvSpPr>
          <p:nvPr/>
        </p:nvSpPr>
        <p:spPr bwMode="auto">
          <a:xfrm>
            <a:off x="6856414" y="4972050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2</a:t>
            </a:r>
          </a:p>
        </p:txBody>
      </p:sp>
      <p:sp>
        <p:nvSpPr>
          <p:cNvPr id="27671" name="Rectangle 23"/>
          <p:cNvSpPr>
            <a:spLocks noChangeAspect="1" noChangeArrowheads="1"/>
          </p:cNvSpPr>
          <p:nvPr/>
        </p:nvSpPr>
        <p:spPr bwMode="auto">
          <a:xfrm>
            <a:off x="6856414" y="5316539"/>
            <a:ext cx="917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3</a:t>
            </a:r>
          </a:p>
        </p:txBody>
      </p:sp>
      <p:sp>
        <p:nvSpPr>
          <p:cNvPr id="27672" name="Rectangle 24"/>
          <p:cNvSpPr>
            <a:spLocks noChangeAspect="1" noChangeArrowheads="1"/>
          </p:cNvSpPr>
          <p:nvPr/>
        </p:nvSpPr>
        <p:spPr bwMode="auto">
          <a:xfrm>
            <a:off x="6856414" y="5661025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4</a:t>
            </a:r>
          </a:p>
        </p:txBody>
      </p:sp>
      <p:sp>
        <p:nvSpPr>
          <p:cNvPr id="27673" name="Text Box 25"/>
          <p:cNvSpPr txBox="1">
            <a:spLocks noChangeAspect="1" noChangeArrowheads="1"/>
          </p:cNvSpPr>
          <p:nvPr/>
        </p:nvSpPr>
        <p:spPr bwMode="auto">
          <a:xfrm>
            <a:off x="7016751" y="3276600"/>
            <a:ext cx="1978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800"/>
              <a:t>after </a:t>
            </a:r>
            <a:r>
              <a:rPr lang="en-US" altLang="en-US" sz="1800">
                <a:latin typeface="Courier New" pitchFamily="49" charset="0"/>
              </a:rPr>
              <a:t>dup2(4,1)</a:t>
            </a:r>
          </a:p>
        </p:txBody>
      </p:sp>
      <p:sp>
        <p:nvSpPr>
          <p:cNvPr id="27674" name="AutoShape 26"/>
          <p:cNvSpPr>
            <a:spLocks noChangeArrowheads="1"/>
          </p:cNvSpPr>
          <p:nvPr/>
        </p:nvSpPr>
        <p:spPr bwMode="auto">
          <a:xfrm>
            <a:off x="5834281" y="4607345"/>
            <a:ext cx="142439" cy="843713"/>
          </a:xfrm>
          <a:prstGeom prst="rightArrow">
            <a:avLst>
              <a:gd name="adj1" fmla="val 50000"/>
              <a:gd name="adj2" fmla="val 70833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>
                <a:latin typeface="Courier New"/>
                <a:cs typeface="Courier New"/>
              </a:rPr>
              <a:t>exec</a:t>
            </a: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352800" y="4683126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B</a:t>
              </a: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02077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 (cont.)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=0</a:t>
            </a: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3352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3352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</a:t>
            </a: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81860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057401" y="2599365"/>
            <a:ext cx="8245475" cy="40163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no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Metadata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/>
              <a:t>Metadata</a:t>
            </a:r>
            <a:r>
              <a:rPr lang="en-US" dirty="0"/>
              <a:t> is data about data, in this case file data.</a:t>
            </a:r>
          </a:p>
          <a:p>
            <a:pPr eaLnBrk="1" hangingPunct="1">
              <a:defRPr/>
            </a:pPr>
            <a:r>
              <a:rPr lang="en-US" dirty="0"/>
              <a:t>Maintained by kernel, accessed by users with the </a:t>
            </a:r>
            <a:r>
              <a:rPr lang="en-US" dirty="0">
                <a:latin typeface="Courier New" pitchFamily="49" charset="0"/>
              </a:rPr>
              <a:t>stat </a:t>
            </a:r>
            <a:r>
              <a:rPr lang="en-US" dirty="0"/>
              <a:t>and </a:t>
            </a:r>
            <a:r>
              <a:rPr lang="en-US" dirty="0" err="1">
                <a:latin typeface="Courier New" pitchFamily="49" charset="0"/>
              </a:rPr>
              <a:t>fstat</a:t>
            </a:r>
            <a:r>
              <a:rPr lang="en-US" dirty="0"/>
              <a:t> functions.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29840" y="3576738"/>
            <a:ext cx="7680960" cy="27432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32888" y="4106887"/>
            <a:ext cx="7680960" cy="45720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32888" y="4778108"/>
            <a:ext cx="7680960" cy="27432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532888" y="5781115"/>
            <a:ext cx="7680960" cy="27432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057401" y="2590801"/>
            <a:ext cx="8331127" cy="403187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/* Metadata returned by the stat and </a:t>
            </a:r>
            <a:r>
              <a:rPr lang="en-US" altLang="en-US" sz="1600" dirty="0" err="1">
                <a:latin typeface="Courier New" pitchFamily="49" charset="0"/>
              </a:rPr>
              <a:t>fstat</a:t>
            </a:r>
            <a:r>
              <a:rPr lang="en-US" altLang="en-US" sz="1600" dirty="0">
                <a:latin typeface="Courier New" pitchFamily="49" charset="0"/>
              </a:rPr>
              <a:t> functions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struct</a:t>
            </a:r>
            <a:r>
              <a:rPr lang="en-US" altLang="en-US" sz="1600" dirty="0">
                <a:latin typeface="Courier New" pitchFamily="49" charset="0"/>
              </a:rPr>
              <a:t> stat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dev_t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st_dev</a:t>
            </a:r>
            <a:r>
              <a:rPr lang="en-US" altLang="en-US" sz="1600" dirty="0">
                <a:latin typeface="Courier New" pitchFamily="49" charset="0"/>
              </a:rPr>
              <a:t>;      /* device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ino_t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st_ino</a:t>
            </a:r>
            <a:r>
              <a:rPr lang="en-US" altLang="en-US" sz="1600" dirty="0">
                <a:latin typeface="Courier New" pitchFamily="49" charset="0"/>
              </a:rPr>
              <a:t>;      /* </a:t>
            </a:r>
            <a:r>
              <a:rPr lang="en-US" altLang="en-US" sz="1600" dirty="0" err="1">
                <a:latin typeface="Courier New" pitchFamily="49" charset="0"/>
              </a:rPr>
              <a:t>inode</a:t>
            </a:r>
            <a:r>
              <a:rPr lang="en-US" alt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mode_t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st_mode</a:t>
            </a:r>
            <a:r>
              <a:rPr lang="en-US" altLang="en-US" sz="1600" dirty="0">
                <a:latin typeface="Courier New" pitchFamily="49" charset="0"/>
              </a:rPr>
              <a:t>;     /* protection and file type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nlink_t</a:t>
            </a:r>
            <a:r>
              <a:rPr lang="en-US" altLang="en-US" sz="1600" dirty="0">
                <a:latin typeface="Courier New" pitchFamily="49" charset="0"/>
              </a:rPr>
              <a:t>       </a:t>
            </a:r>
            <a:r>
              <a:rPr lang="en-US" altLang="en-US" sz="1600" dirty="0" err="1">
                <a:latin typeface="Courier New" pitchFamily="49" charset="0"/>
              </a:rPr>
              <a:t>st_nlink</a:t>
            </a:r>
            <a:r>
              <a:rPr lang="en-US" altLang="en-US" sz="1600" dirty="0">
                <a:latin typeface="Courier New" pitchFamily="49" charset="0"/>
              </a:rPr>
              <a:t>;    /* number of hard links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uid_t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st_uid</a:t>
            </a:r>
            <a:r>
              <a:rPr lang="en-US" altLang="en-US" sz="1600" dirty="0">
                <a:latin typeface="Courier New" pitchFamily="49" charset="0"/>
              </a:rPr>
              <a:t>;      /* user ID of owner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gid_t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st_gid</a:t>
            </a:r>
            <a:r>
              <a:rPr lang="en-US" altLang="en-US" sz="1600" dirty="0">
                <a:latin typeface="Courier New" pitchFamily="49" charset="0"/>
              </a:rPr>
              <a:t>;      /* group ID of owner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dev_t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st_rdev</a:t>
            </a:r>
            <a:r>
              <a:rPr lang="en-US" altLang="en-US" sz="1600" dirty="0">
                <a:latin typeface="Courier New" pitchFamily="49" charset="0"/>
              </a:rPr>
              <a:t>;     /* device type (if </a:t>
            </a:r>
            <a:r>
              <a:rPr lang="en-US" altLang="en-US" sz="1600" dirty="0" err="1">
                <a:latin typeface="Courier New" pitchFamily="49" charset="0"/>
              </a:rPr>
              <a:t>inode</a:t>
            </a:r>
            <a:r>
              <a:rPr lang="en-US" altLang="en-US" sz="1600" dirty="0">
                <a:latin typeface="Courier New" pitchFamily="49" charset="0"/>
              </a:rPr>
              <a:t> device)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off_t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st_size</a:t>
            </a:r>
            <a:r>
              <a:rPr lang="en-US" altLang="en-US" sz="1600" dirty="0">
                <a:latin typeface="Courier New" pitchFamily="49" charset="0"/>
              </a:rPr>
              <a:t>;     /* total size, in bytes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unsigned long </a:t>
            </a:r>
            <a:r>
              <a:rPr lang="en-US" altLang="en-US" sz="1600" dirty="0" err="1">
                <a:latin typeface="Courier New" pitchFamily="49" charset="0"/>
              </a:rPr>
              <a:t>st_blksize</a:t>
            </a:r>
            <a:r>
              <a:rPr lang="en-US" altLang="en-US" sz="1600" dirty="0">
                <a:latin typeface="Courier New" pitchFamily="49" charset="0"/>
              </a:rPr>
              <a:t>;  /* </a:t>
            </a:r>
            <a:r>
              <a:rPr lang="en-US" altLang="en-US" sz="1600" dirty="0" err="1">
                <a:latin typeface="Courier New" pitchFamily="49" charset="0"/>
              </a:rPr>
              <a:t>blocksize</a:t>
            </a:r>
            <a:r>
              <a:rPr lang="en-US" altLang="en-US" sz="1600" dirty="0">
                <a:latin typeface="Courier New" pitchFamily="49" charset="0"/>
              </a:rPr>
              <a:t> for filesystem I/O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unsigned long </a:t>
            </a:r>
            <a:r>
              <a:rPr lang="en-US" altLang="en-US" sz="1600" dirty="0" err="1">
                <a:latin typeface="Courier New" pitchFamily="49" charset="0"/>
              </a:rPr>
              <a:t>st_blocks</a:t>
            </a:r>
            <a:r>
              <a:rPr lang="en-US" altLang="en-US" sz="1600" dirty="0">
                <a:latin typeface="Courier New" pitchFamily="49" charset="0"/>
              </a:rPr>
              <a:t>;   /* number of blocks allocated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st_atime</a:t>
            </a:r>
            <a:r>
              <a:rPr lang="en-US" altLang="en-US" sz="1600" dirty="0">
                <a:latin typeface="Courier New" pitchFamily="49" charset="0"/>
              </a:rPr>
              <a:t>;    /* time of last access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st_mtime</a:t>
            </a:r>
            <a:r>
              <a:rPr lang="en-US" altLang="en-US" sz="1600" dirty="0">
                <a:latin typeface="Courier New" pitchFamily="49" charset="0"/>
              </a:rPr>
              <a:t>;    /* time of last modification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st_ctime</a:t>
            </a:r>
            <a:r>
              <a:rPr lang="en-US" altLang="en-US" sz="1600" dirty="0">
                <a:latin typeface="Courier New" pitchFamily="49" charset="0"/>
              </a:rPr>
              <a:t>;    /* time of last change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 standard library (</a:t>
            </a:r>
            <a:r>
              <a:rPr lang="en-US" dirty="0" err="1">
                <a:latin typeface="Courier New" pitchFamily="49" charset="0"/>
              </a:rPr>
              <a:t>libc.so</a:t>
            </a:r>
            <a:r>
              <a:rPr lang="en-US" dirty="0"/>
              <a:t>) 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K&amp;R</a:t>
            </a:r>
          </a:p>
          <a:p>
            <a:endParaRPr lang="en-US" dirty="0"/>
          </a:p>
          <a:p>
            <a:r>
              <a:rPr lang="en-US" dirty="0"/>
              <a:t>Examples 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8556564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memory</a:t>
            </a:r>
          </a:p>
          <a:p>
            <a:r>
              <a:rPr lang="en-US" dirty="0"/>
              <a:t>C programs begin life with three open streams </a:t>
            </a:r>
            <a:br>
              <a:rPr lang="en-US" dirty="0"/>
            </a:br>
            <a:r>
              <a:rPr lang="en-US" dirty="0"/>
              <a:t>(defined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 (standard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2438400" y="4191000"/>
            <a:ext cx="7164388" cy="1871282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 (descriptor 0)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 (descriptor 2) */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9803321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Buffer flushed to output </a:t>
            </a:r>
            <a:r>
              <a:rPr lang="en-US" dirty="0" err="1"/>
              <a:t>fd</a:t>
            </a:r>
            <a:r>
              <a:rPr lang="en-US" dirty="0"/>
              <a:t> on '\n‘ (if terminal), call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exit</a:t>
            </a:r>
            <a:r>
              <a:rPr lang="en-US" dirty="0">
                <a:latin typeface="+mn-lt"/>
                <a:cs typeface="Courier New" pitchFamily="49" charset="0"/>
              </a:rPr>
              <a:t>,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 return from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 </a:t>
            </a:r>
            <a:endParaRPr lang="en-US" dirty="0"/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4068762" y="1752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41449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46021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49831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54403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58975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63547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68119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72691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4373562" y="21669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4525962" y="19812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4830762" y="23193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4906962" y="22113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6583362" y="33099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5283200" y="24717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6049962" y="30813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5664200" y="2744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6151562" y="30051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5211762" y="25479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5668962" y="27765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5440362" y="41481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5516563" y="4357688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3154363" y="2924175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3459162" y="32416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4183400" y="50434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, 6);</a:t>
            </a:r>
          </a:p>
        </p:txBody>
      </p:sp>
    </p:spTree>
    <p:extLst>
      <p:ext uri="{BB962C8B-B14F-4D97-AF65-F5344CB8AC3E}">
        <p14:creationId xmlns:p14="http://schemas.microsoft.com/office/powerpoint/2010/main" val="249250008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Unix Files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Unix </a:t>
            </a:r>
            <a:r>
              <a:rPr lang="en-US" i="1" dirty="0"/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 eaLnBrk="1" hangingPunct="1">
              <a:defRPr/>
            </a:pPr>
            <a:r>
              <a:rPr lang="en-US" i="1" dirty="0"/>
              <a:t>B</a:t>
            </a:r>
            <a:r>
              <a:rPr lang="en-US" i="1" baseline="-25000" dirty="0"/>
              <a:t>0</a:t>
            </a:r>
            <a:r>
              <a:rPr lang="en-US" i="1" dirty="0"/>
              <a:t>, B</a:t>
            </a:r>
            <a:r>
              <a:rPr lang="en-US" i="1" baseline="-25000" dirty="0"/>
              <a:t>1</a:t>
            </a:r>
            <a:r>
              <a:rPr lang="en-US" i="1" dirty="0"/>
              <a:t>, .... , B</a:t>
            </a:r>
            <a:r>
              <a:rPr lang="en-US" i="1" baseline="-25000" dirty="0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pPr lvl="1" eaLnBrk="1" hangingPunct="1">
              <a:defRPr/>
            </a:pPr>
            <a:endParaRPr lang="en-US" i="1" baseline="-25000" dirty="0"/>
          </a:p>
          <a:p>
            <a:pPr eaLnBrk="1" hangingPunct="1">
              <a:defRPr/>
            </a:pPr>
            <a:r>
              <a:rPr lang="en-US" dirty="0"/>
              <a:t>Cool fact: All I/O devices are represented as files: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/dev/sda1</a:t>
            </a:r>
            <a:r>
              <a:rPr lang="en-US" dirty="0"/>
              <a:t>    (</a:t>
            </a:r>
            <a:r>
              <a:rPr lang="en-US" dirty="0">
                <a:latin typeface="Courier New" pitchFamily="49" charset="0"/>
              </a:rPr>
              <a:t>/boot</a:t>
            </a:r>
            <a:r>
              <a:rPr lang="en-US" dirty="0"/>
              <a:t> disk partition)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dev</a:t>
            </a:r>
            <a:r>
              <a:rPr lang="en-US" dirty="0">
                <a:latin typeface="Courier New" pitchFamily="49" charset="0"/>
              </a:rPr>
              <a:t>/tty2</a:t>
            </a:r>
            <a:r>
              <a:rPr lang="en-US" dirty="0"/>
              <a:t>    (terminal)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Even the kernel is represented as files: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dev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kmem</a:t>
            </a:r>
            <a:r>
              <a:rPr lang="en-US" dirty="0"/>
              <a:t>   (access to kernel memory) 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proc</a:t>
            </a:r>
            <a:r>
              <a:rPr lang="en-US" dirty="0"/>
              <a:t>            (kernel data structures)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/sys</a:t>
            </a:r>
            <a:r>
              <a:rPr lang="en-US" dirty="0">
                <a:cs typeface="Courier New" panose="02070309020205020404" pitchFamily="49" charset="0"/>
              </a:rPr>
              <a:t>              </a:t>
            </a:r>
            <a:r>
              <a:rPr lang="en-US" dirty="0"/>
              <a:t>(device discovery and control)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see this buffering in action for yourself, using the always fascinating Linux </a:t>
            </a:r>
            <a:r>
              <a:rPr lang="en-US" dirty="0" err="1">
                <a:latin typeface="Courier New" pitchFamily="49" charset="0"/>
              </a:rPr>
              <a:t>strace</a:t>
            </a:r>
            <a:r>
              <a:rPr lang="en-US" dirty="0"/>
              <a:t> 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4800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6)               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exit_group(0)                        = 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1981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9710685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Working 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dirty="0"/>
          </a:p>
          <a:p>
            <a:r>
              <a:rPr lang="en-US" dirty="0"/>
              <a:t>Functions you should never use on binary files</a:t>
            </a:r>
          </a:p>
          <a:p>
            <a:pPr lvl="1"/>
            <a:r>
              <a:rPr lang="en-US" dirty="0"/>
              <a:t>Text-oriented I/O such as </a:t>
            </a:r>
            <a:r>
              <a:rPr lang="en-US" b="1" dirty="0" err="1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rio_readlineb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 EOL characters. </a:t>
            </a:r>
          </a:p>
          <a:p>
            <a:pPr lvl="2"/>
            <a:r>
              <a:rPr lang="en-US" dirty="0"/>
              <a:t>Use functions like </a:t>
            </a:r>
            <a:r>
              <a:rPr lang="en-US" b="1" dirty="0" err="1">
                <a:latin typeface="Courier New"/>
                <a:cs typeface="Courier New"/>
              </a:rPr>
              <a:t>rio_readn</a:t>
            </a:r>
            <a:r>
              <a:rPr lang="en-US" dirty="0"/>
              <a:t> or </a:t>
            </a:r>
            <a:r>
              <a:rPr lang="en-US" b="1" dirty="0" err="1">
                <a:latin typeface="Courier New"/>
                <a:cs typeface="Courier New"/>
              </a:rPr>
              <a:t>rio_readnb</a:t>
            </a:r>
            <a:r>
              <a:rPr lang="en-US" dirty="0"/>
              <a:t> instead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strcpy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strcat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 (end of string) as special</a:t>
            </a:r>
          </a:p>
        </p:txBody>
      </p:sp>
    </p:spTree>
    <p:extLst>
      <p:ext uri="{BB962C8B-B14F-4D97-AF65-F5344CB8AC3E}">
        <p14:creationId xmlns:p14="http://schemas.microsoft.com/office/powerpoint/2010/main" val="964173458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Summary:  Goals of Unix I/O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Uniform view</a:t>
            </a:r>
          </a:p>
          <a:p>
            <a:pPr lvl="1" eaLnBrk="1" hangingPunct="1">
              <a:defRPr/>
            </a:pPr>
            <a:r>
              <a:rPr lang="en-US"/>
              <a:t>User doesn’t see actual devices</a:t>
            </a:r>
          </a:p>
          <a:p>
            <a:pPr lvl="1" eaLnBrk="1" hangingPunct="1">
              <a:defRPr/>
            </a:pPr>
            <a:r>
              <a:rPr lang="en-US"/>
              <a:t>Devices and files look alike (to extent possible)</a:t>
            </a:r>
          </a:p>
          <a:p>
            <a:pPr eaLnBrk="1" hangingPunct="1">
              <a:defRPr/>
            </a:pPr>
            <a:r>
              <a:rPr lang="en-US"/>
              <a:t>Uniform drivers across devices</a:t>
            </a:r>
          </a:p>
          <a:p>
            <a:pPr lvl="1" eaLnBrk="1" hangingPunct="1">
              <a:defRPr/>
            </a:pPr>
            <a:r>
              <a:rPr lang="en-US"/>
              <a:t>ATA disk looks same as IDE, EIDE, SCSI, …</a:t>
            </a:r>
          </a:p>
          <a:p>
            <a:pPr lvl="1" eaLnBrk="1" hangingPunct="1">
              <a:defRPr/>
            </a:pPr>
            <a:r>
              <a:rPr lang="en-US"/>
              <a:t>Tape looks pretty much like disk</a:t>
            </a:r>
          </a:p>
          <a:p>
            <a:pPr eaLnBrk="1" hangingPunct="1">
              <a:defRPr/>
            </a:pPr>
            <a:r>
              <a:rPr lang="en-US"/>
              <a:t>Support for many kinds of I/O objects</a:t>
            </a:r>
          </a:p>
          <a:p>
            <a:pPr lvl="1" eaLnBrk="1" hangingPunct="1">
              <a:defRPr/>
            </a:pPr>
            <a:r>
              <a:rPr lang="en-US"/>
              <a:t>Regular files</a:t>
            </a:r>
          </a:p>
          <a:p>
            <a:pPr lvl="1" eaLnBrk="1" hangingPunct="1">
              <a:defRPr/>
            </a:pPr>
            <a:r>
              <a:rPr lang="en-US"/>
              <a:t>Directories</a:t>
            </a:r>
          </a:p>
          <a:p>
            <a:pPr lvl="1" eaLnBrk="1" hangingPunct="1">
              <a:defRPr/>
            </a:pPr>
            <a:r>
              <a:rPr lang="en-US"/>
              <a:t>Pipes and sockets</a:t>
            </a:r>
          </a:p>
          <a:p>
            <a:pPr lvl="1" eaLnBrk="1" hangingPunct="1">
              <a:defRPr/>
            </a:pPr>
            <a:r>
              <a:rPr lang="en-US"/>
              <a:t>Devices</a:t>
            </a:r>
          </a:p>
          <a:p>
            <a:pPr lvl="1" eaLnBrk="1" hangingPunct="1">
              <a:defRPr/>
            </a:pPr>
            <a:r>
              <a:rPr lang="en-US"/>
              <a:t>Even processes and kernel data</a:t>
            </a:r>
          </a:p>
          <a:p>
            <a:pPr lvl="1"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Unix I/O Overview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Elegant mapping of files to devices allows kernel to export a simple interface called Unix I/O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2"/>
                </a:solidFill>
              </a:rPr>
              <a:t>Key Unix idea</a:t>
            </a:r>
            <a:r>
              <a:rPr lang="en-US" dirty="0"/>
              <a:t>: All input and output is handled in a consistent and uniform way</a:t>
            </a:r>
          </a:p>
          <a:p>
            <a:pPr eaLnBrk="1" hangingPunct="1">
              <a:defRPr/>
            </a:pPr>
            <a:r>
              <a:rPr lang="en-US" dirty="0"/>
              <a:t>Basic Unix I/O operations (system calls):  </a:t>
            </a:r>
          </a:p>
          <a:p>
            <a:pPr lvl="1" eaLnBrk="1" hangingPunct="1">
              <a:defRPr/>
            </a:pPr>
            <a:r>
              <a:rPr lang="en-US" dirty="0"/>
              <a:t>Opening and closing files:  </a:t>
            </a:r>
            <a:r>
              <a:rPr lang="en-US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dirty="0">
                <a:latin typeface="Courier New" pitchFamily="49" charset="0"/>
              </a:rPr>
              <a:t>close()</a:t>
            </a:r>
          </a:p>
          <a:p>
            <a:pPr lvl="1" eaLnBrk="1" hangingPunct="1">
              <a:defRPr/>
            </a:pPr>
            <a:r>
              <a:rPr lang="en-US" dirty="0"/>
              <a:t>Reading and writing a file: </a:t>
            </a:r>
            <a:r>
              <a:rPr lang="en-US" dirty="0">
                <a:latin typeface="Courier New" pitchFamily="49" charset="0"/>
              </a:rPr>
              <a:t>read()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write()</a:t>
            </a:r>
          </a:p>
          <a:p>
            <a:pPr lvl="1" eaLnBrk="1" hangingPunct="1">
              <a:defRPr/>
            </a:pPr>
            <a:r>
              <a:rPr lang="en-US" dirty="0"/>
              <a:t>Changing the </a:t>
            </a:r>
            <a:r>
              <a:rPr lang="en-US" i="1" dirty="0"/>
              <a:t>current file position</a:t>
            </a:r>
            <a:r>
              <a:rPr lang="en-US" dirty="0"/>
              <a:t> (seek): </a:t>
            </a:r>
            <a:r>
              <a:rPr lang="en-US" dirty="0" err="1">
                <a:latin typeface="Courier New" pitchFamily="49" charset="0"/>
              </a:rPr>
              <a:t>lseek</a:t>
            </a:r>
            <a:r>
              <a:rPr lang="en-US" dirty="0"/>
              <a:t> (not discussed)</a:t>
            </a:r>
          </a:p>
          <a:p>
            <a:pPr eaLnBrk="1" hangingPunct="1">
              <a:defRPr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04752" y="4990111"/>
            <a:ext cx="4767648" cy="1221357"/>
            <a:chOff x="3048000" y="5561999"/>
            <a:chExt cx="4767648" cy="122135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3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file position = k</a:t>
              </a:r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Types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file has a </a:t>
            </a:r>
            <a:r>
              <a:rPr lang="en-US" i="1" dirty="0"/>
              <a:t>type</a:t>
            </a:r>
            <a:r>
              <a:rPr lang="en-US" dirty="0"/>
              <a:t> indicating its role in the system</a:t>
            </a:r>
          </a:p>
          <a:p>
            <a:pPr lvl="1"/>
            <a:r>
              <a:rPr lang="en-US" i="1" dirty="0"/>
              <a:t>Regular file: </a:t>
            </a:r>
            <a:r>
              <a:rPr lang="en-US" dirty="0"/>
              <a:t>Contains arbitrary data</a:t>
            </a:r>
          </a:p>
          <a:p>
            <a:pPr lvl="1"/>
            <a:r>
              <a:rPr lang="en-US" i="1" dirty="0"/>
              <a:t>Directory:  </a:t>
            </a:r>
            <a:r>
              <a:rPr lang="en-US" dirty="0"/>
              <a:t>Index for a related group of files</a:t>
            </a:r>
          </a:p>
          <a:p>
            <a:pPr lvl="1"/>
            <a:r>
              <a:rPr lang="en-US" i="1" dirty="0"/>
              <a:t>Socket:</a:t>
            </a:r>
            <a:r>
              <a:rPr lang="en-US" dirty="0"/>
              <a:t> For communicating with a process on same or another machine</a:t>
            </a:r>
          </a:p>
          <a:p>
            <a:endParaRPr lang="en-US" dirty="0"/>
          </a:p>
          <a:p>
            <a:r>
              <a:rPr lang="en-US" dirty="0"/>
              <a:t>Other file types beyond our scope</a:t>
            </a:r>
          </a:p>
          <a:p>
            <a:pPr lvl="1"/>
            <a:r>
              <a:rPr lang="en-US" i="1" dirty="0"/>
              <a:t>Named pipes (FIFOs)</a:t>
            </a:r>
          </a:p>
          <a:p>
            <a:pPr lvl="1"/>
            <a:r>
              <a:rPr lang="en-US" i="1" dirty="0"/>
              <a:t>Symbolic links</a:t>
            </a:r>
          </a:p>
          <a:p>
            <a:pPr lvl="1"/>
            <a:r>
              <a:rPr lang="en-US" i="1" dirty="0"/>
              <a:t>Character and block devices</a:t>
            </a:r>
          </a:p>
        </p:txBody>
      </p:sp>
    </p:spTree>
    <p:extLst>
      <p:ext uri="{BB962C8B-B14F-4D97-AF65-F5344CB8AC3E}">
        <p14:creationId xmlns:p14="http://schemas.microsoft.com/office/powerpoint/2010/main" val="423088344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regular file contains arbitrary data</a:t>
            </a:r>
          </a:p>
          <a:p>
            <a:r>
              <a:rPr lang="en-US" dirty="0"/>
              <a:t>Applications often distinguish between </a:t>
            </a:r>
            <a:r>
              <a:rPr lang="en-US" i="1" dirty="0"/>
              <a:t>text files </a:t>
            </a:r>
            <a:r>
              <a:rPr lang="en-US" dirty="0"/>
              <a:t>and </a:t>
            </a:r>
            <a:r>
              <a:rPr lang="en-US" i="1" dirty="0"/>
              <a:t>binary files</a:t>
            </a:r>
          </a:p>
          <a:p>
            <a:pPr lvl="1"/>
            <a:r>
              <a:rPr lang="en-US" dirty="0"/>
              <a:t>Text files are regular files with only ASCII or Unicode characters</a:t>
            </a:r>
          </a:p>
          <a:p>
            <a:pPr lvl="1"/>
            <a:r>
              <a:rPr lang="en-US" dirty="0"/>
              <a:t>Binary files are everything else</a:t>
            </a:r>
          </a:p>
          <a:p>
            <a:pPr lvl="2"/>
            <a:r>
              <a:rPr lang="en-US" dirty="0"/>
              <a:t>e.g., object files, JPEG images</a:t>
            </a:r>
          </a:p>
          <a:p>
            <a:pPr lvl="1"/>
            <a:r>
              <a:rPr lang="en-US" dirty="0"/>
              <a:t>Kernel </a:t>
            </a:r>
            <a:r>
              <a:rPr lang="en-US" dirty="0" err="1"/>
              <a:t>doesn</a:t>
            </a:r>
            <a:r>
              <a:rPr lang="fr-FR" dirty="0"/>
              <a:t>’</a:t>
            </a:r>
            <a:r>
              <a:rPr lang="en-US" dirty="0"/>
              <a:t>t know the difference!</a:t>
            </a:r>
          </a:p>
          <a:p>
            <a:r>
              <a:rPr lang="en-US" dirty="0"/>
              <a:t>Text file is sequence of </a:t>
            </a:r>
            <a:r>
              <a:rPr lang="en-US" i="1" dirty="0"/>
              <a:t>text lines</a:t>
            </a:r>
          </a:p>
          <a:p>
            <a:pPr lvl="1"/>
            <a:r>
              <a:rPr lang="en-US" dirty="0"/>
              <a:t>Text line is sequence of chars terminated by </a:t>
            </a:r>
            <a:r>
              <a:rPr lang="en-US" i="1" dirty="0"/>
              <a:t>newline character  </a:t>
            </a:r>
            <a:r>
              <a:rPr lang="en-US" dirty="0"/>
              <a:t>(‘</a:t>
            </a:r>
            <a:r>
              <a:rPr lang="en-US" dirty="0">
                <a:latin typeface="Courier New"/>
                <a:cs typeface="Courier New"/>
              </a:rPr>
              <a:t>\n</a:t>
            </a:r>
            <a:r>
              <a:rPr lang="en-US" dirty="0"/>
              <a:t>’)	</a:t>
            </a:r>
          </a:p>
          <a:p>
            <a:pPr lvl="2"/>
            <a:r>
              <a:rPr lang="en-US" dirty="0"/>
              <a:t>Newline is 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, same as ASCII line feed character (LF)</a:t>
            </a:r>
          </a:p>
          <a:p>
            <a:pPr lvl="1"/>
            <a:r>
              <a:rPr lang="en-US" dirty="0"/>
              <a:t>Note</a:t>
            </a:r>
            <a:r>
              <a:rPr lang="en-US"/>
              <a:t> that a proper text file always ends with a newline!</a:t>
            </a:r>
            <a:endParaRPr lang="en-US" dirty="0"/>
          </a:p>
          <a:p>
            <a:r>
              <a:rPr lang="en-US"/>
              <a:t>End </a:t>
            </a:r>
            <a:r>
              <a:rPr lang="en-US" dirty="0"/>
              <a:t>of line (EOL) indicators in other systems</a:t>
            </a:r>
          </a:p>
          <a:p>
            <a:pPr lvl="1"/>
            <a:r>
              <a:rPr lang="en-US" dirty="0"/>
              <a:t>Linux and Mac OS: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en-US" dirty="0"/>
              <a:t> (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line feed (LF)</a:t>
            </a:r>
          </a:p>
          <a:p>
            <a:pPr lvl="1"/>
            <a:r>
              <a:rPr lang="en-US" dirty="0"/>
              <a:t>Windows and Internet protocols: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'\r' '\n'</a:t>
            </a:r>
            <a:r>
              <a:rPr lang="en-US" dirty="0"/>
              <a:t> (</a:t>
            </a:r>
            <a:r>
              <a:rPr lang="en-US" dirty="0">
                <a:latin typeface="Courier New"/>
                <a:cs typeface="Courier New"/>
              </a:rPr>
              <a:t>0xd 0xa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Carriage return (CR) followed by line feed (LF)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0777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Directory consists </a:t>
            </a:r>
            <a:r>
              <a:rPr lang="en-US"/>
              <a:t>of </a:t>
            </a:r>
            <a:r>
              <a:rPr lang="en-US" dirty="0"/>
              <a:t>a</a:t>
            </a:r>
            <a:r>
              <a:rPr lang="en-US"/>
              <a:t> dictionary of </a:t>
            </a:r>
            <a:r>
              <a:rPr lang="en-US" i="1" dirty="0"/>
              <a:t>links</a:t>
            </a:r>
          </a:p>
          <a:p>
            <a:pPr lvl="1"/>
            <a:r>
              <a:rPr lang="en-US" dirty="0"/>
              <a:t>Each link maps a </a:t>
            </a:r>
            <a:r>
              <a:rPr lang="en-US" i="1" dirty="0"/>
              <a:t>filenam</a:t>
            </a:r>
            <a:r>
              <a:rPr lang="en-US" dirty="0"/>
              <a:t>e to a file</a:t>
            </a:r>
          </a:p>
          <a:p>
            <a:r>
              <a:rPr lang="en-US" dirty="0"/>
              <a:t>Each directory contains at least two entries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/>
              <a:t> (dot) is  a link to itself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..</a:t>
            </a:r>
            <a:r>
              <a:rPr lang="en-US" dirty="0"/>
              <a:t> (dot dot) is a link to </a:t>
            </a:r>
            <a:r>
              <a:rPr lang="en-US" i="1" dirty="0"/>
              <a:t>the parent directory </a:t>
            </a:r>
            <a:r>
              <a:rPr lang="en-US" dirty="0"/>
              <a:t>in the </a:t>
            </a:r>
            <a:r>
              <a:rPr lang="en-US" i="1" dirty="0"/>
              <a:t>directory hierarchy</a:t>
            </a:r>
            <a:r>
              <a:rPr lang="en-US" dirty="0"/>
              <a:t> (next slide)</a:t>
            </a:r>
          </a:p>
          <a:p>
            <a:r>
              <a:rPr lang="en-US" dirty="0"/>
              <a:t>Commands for manipulating directories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mkdir</a:t>
            </a:r>
            <a:r>
              <a:rPr lang="en-US" dirty="0"/>
              <a:t>: create empty directory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ls</a:t>
            </a:r>
            <a:r>
              <a:rPr lang="en-US" dirty="0"/>
              <a:t>: view directory contents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rmdir</a:t>
            </a:r>
            <a:r>
              <a:rPr lang="en-US" dirty="0"/>
              <a:t>: delete empty directory</a:t>
            </a:r>
          </a:p>
        </p:txBody>
      </p:sp>
    </p:spTree>
    <p:extLst>
      <p:ext uri="{BB962C8B-B14F-4D97-AF65-F5344CB8AC3E}">
        <p14:creationId xmlns:p14="http://schemas.microsoft.com/office/powerpoint/2010/main" val="88895178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Hierarchy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files are organized as a hierarchy anchored by root directory named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/>
              <a:t> (slash)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Kernel maintains </a:t>
            </a:r>
            <a:r>
              <a:rPr lang="en-US" i="1" dirty="0"/>
              <a:t>current working directory (</a:t>
            </a:r>
            <a:r>
              <a:rPr lang="en-US" i="1" dirty="0" err="1"/>
              <a:t>cwd</a:t>
            </a:r>
            <a:r>
              <a:rPr lang="en-US" i="1" dirty="0"/>
              <a:t>) </a:t>
            </a:r>
            <a:r>
              <a:rPr lang="en-US" dirty="0"/>
              <a:t>for each process</a:t>
            </a:r>
          </a:p>
          <a:p>
            <a:pPr lvl="1"/>
            <a:r>
              <a:rPr lang="en-US" dirty="0"/>
              <a:t>Modified using the </a:t>
            </a:r>
            <a:r>
              <a:rPr lang="en-US" dirty="0">
                <a:latin typeface="Courier New"/>
                <a:cs typeface="Courier New"/>
              </a:rPr>
              <a:t>cd</a:t>
            </a:r>
            <a:r>
              <a:rPr lang="en-US" dirty="0"/>
              <a:t> command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697753" y="2133600"/>
            <a:ext cx="8346765" cy="3181934"/>
            <a:chOff x="173752" y="2209800"/>
            <a:chExt cx="8346765" cy="3181934"/>
          </a:xfrm>
        </p:grpSpPr>
        <p:sp>
          <p:nvSpPr>
            <p:cNvPr id="115" name="TextBox 114"/>
            <p:cNvSpPr txBox="1"/>
            <p:nvPr/>
          </p:nvSpPr>
          <p:spPr>
            <a:xfrm>
              <a:off x="3962250" y="2209800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73752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142399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dev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376234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etc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456729" y="29337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home/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094610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usr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73752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bash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142399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tty1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956763" y="35814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group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733249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passwd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967083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geoff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204545" y="35814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z/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094798" y="3581400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include/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780410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637748" y="4419600"/>
              <a:ext cx="1048685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stdio.h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718694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emacs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875060" y="44196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sys/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628198" y="5071646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unistd.h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133" name="Straight Connector 132"/>
            <p:cNvCxnSpPr>
              <a:stCxn id="115" idx="2"/>
              <a:endCxn id="116" idx="0"/>
            </p:cNvCxnSpPr>
            <p:nvPr/>
          </p:nvCxnSpPr>
          <p:spPr bwMode="auto">
            <a:xfrm flipH="1">
              <a:off x="512948" y="2529888"/>
              <a:ext cx="360335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Straight Connector 133"/>
            <p:cNvCxnSpPr>
              <a:stCxn id="115" idx="2"/>
              <a:endCxn id="117" idx="0"/>
            </p:cNvCxnSpPr>
            <p:nvPr/>
          </p:nvCxnSpPr>
          <p:spPr bwMode="auto">
            <a:xfrm flipH="1">
              <a:off x="1481595" y="2529888"/>
              <a:ext cx="2634704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Straight Connector 134"/>
            <p:cNvCxnSpPr>
              <a:stCxn id="115" idx="2"/>
              <a:endCxn id="118" idx="0"/>
            </p:cNvCxnSpPr>
            <p:nvPr/>
          </p:nvCxnSpPr>
          <p:spPr bwMode="auto">
            <a:xfrm flipH="1">
              <a:off x="2715430" y="2529888"/>
              <a:ext cx="1400869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Straight Connector 135"/>
            <p:cNvCxnSpPr>
              <a:stCxn id="115" idx="2"/>
              <a:endCxn id="119" idx="0"/>
            </p:cNvCxnSpPr>
            <p:nvPr/>
          </p:nvCxnSpPr>
          <p:spPr bwMode="auto">
            <a:xfrm>
              <a:off x="4116299" y="2529888"/>
              <a:ext cx="74134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Straight Connector 136"/>
            <p:cNvCxnSpPr>
              <a:stCxn id="115" idx="2"/>
              <a:endCxn id="120" idx="0"/>
            </p:cNvCxnSpPr>
            <p:nvPr/>
          </p:nvCxnSpPr>
          <p:spPr bwMode="auto">
            <a:xfrm>
              <a:off x="4116299" y="2529888"/>
              <a:ext cx="3317507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Straight Connector 137"/>
            <p:cNvCxnSpPr>
              <a:stCxn id="119" idx="2"/>
              <a:endCxn id="125" idx="0"/>
            </p:cNvCxnSpPr>
            <p:nvPr/>
          </p:nvCxnSpPr>
          <p:spPr bwMode="auto">
            <a:xfrm flipH="1">
              <a:off x="4429710" y="3253788"/>
              <a:ext cx="42793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Straight Connector 138"/>
            <p:cNvCxnSpPr>
              <a:stCxn id="119" idx="2"/>
              <a:endCxn id="126" idx="0"/>
            </p:cNvCxnSpPr>
            <p:nvPr/>
          </p:nvCxnSpPr>
          <p:spPr bwMode="auto">
            <a:xfrm>
              <a:off x="4857640" y="3253788"/>
              <a:ext cx="562669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>
              <a:stCxn id="125" idx="2"/>
            </p:cNvCxnSpPr>
            <p:nvPr/>
          </p:nvCxnSpPr>
          <p:spPr bwMode="auto">
            <a:xfrm>
              <a:off x="4429710" y="3901488"/>
              <a:ext cx="0" cy="5562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16" idx="2"/>
              <a:endCxn id="121" idx="0"/>
            </p:cNvCxnSpPr>
            <p:nvPr/>
          </p:nvCxnSpPr>
          <p:spPr bwMode="auto">
            <a:xfrm>
              <a:off x="512948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>
              <a:stCxn id="117" idx="2"/>
              <a:endCxn id="122" idx="0"/>
            </p:cNvCxnSpPr>
            <p:nvPr/>
          </p:nvCxnSpPr>
          <p:spPr bwMode="auto">
            <a:xfrm>
              <a:off x="1481595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>
              <a:stCxn id="118" idx="2"/>
              <a:endCxn id="123" idx="0"/>
            </p:cNvCxnSpPr>
            <p:nvPr/>
          </p:nvCxnSpPr>
          <p:spPr bwMode="auto">
            <a:xfrm flipH="1">
              <a:off x="2357674" y="3253788"/>
              <a:ext cx="35775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>
              <a:stCxn id="118" idx="2"/>
              <a:endCxn id="124" idx="0"/>
            </p:cNvCxnSpPr>
            <p:nvPr/>
          </p:nvCxnSpPr>
          <p:spPr bwMode="auto">
            <a:xfrm>
              <a:off x="2715430" y="3253788"/>
              <a:ext cx="48044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5" name="Straight Connector 144"/>
            <p:cNvCxnSpPr>
              <a:stCxn id="120" idx="2"/>
              <a:endCxn id="127" idx="0"/>
            </p:cNvCxnSpPr>
            <p:nvPr/>
          </p:nvCxnSpPr>
          <p:spPr bwMode="auto">
            <a:xfrm flipH="1">
              <a:off x="6680856" y="3253788"/>
              <a:ext cx="75295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Straight Connector 145"/>
            <p:cNvCxnSpPr>
              <a:stCxn id="120" idx="2"/>
              <a:endCxn id="128" idx="0"/>
            </p:cNvCxnSpPr>
            <p:nvPr/>
          </p:nvCxnSpPr>
          <p:spPr bwMode="auto">
            <a:xfrm>
              <a:off x="7433806" y="3253788"/>
              <a:ext cx="68580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Straight Connector 146"/>
            <p:cNvCxnSpPr>
              <a:stCxn id="127" idx="2"/>
              <a:endCxn id="129" idx="0"/>
            </p:cNvCxnSpPr>
            <p:nvPr/>
          </p:nvCxnSpPr>
          <p:spPr bwMode="auto">
            <a:xfrm flipH="1">
              <a:off x="6162091" y="3901488"/>
              <a:ext cx="518765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8" name="Straight Connector 147"/>
            <p:cNvCxnSpPr>
              <a:stCxn id="127" idx="2"/>
              <a:endCxn id="131" idx="0"/>
            </p:cNvCxnSpPr>
            <p:nvPr/>
          </p:nvCxnSpPr>
          <p:spPr bwMode="auto">
            <a:xfrm>
              <a:off x="6680856" y="3901488"/>
              <a:ext cx="53340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Straight Connector 148"/>
            <p:cNvCxnSpPr>
              <a:stCxn id="128" idx="2"/>
              <a:endCxn id="130" idx="0"/>
            </p:cNvCxnSpPr>
            <p:nvPr/>
          </p:nvCxnSpPr>
          <p:spPr bwMode="auto">
            <a:xfrm>
              <a:off x="8119606" y="3901488"/>
              <a:ext cx="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Straight Connector 149"/>
            <p:cNvCxnSpPr>
              <a:stCxn id="131" idx="2"/>
            </p:cNvCxnSpPr>
            <p:nvPr/>
          </p:nvCxnSpPr>
          <p:spPr bwMode="auto">
            <a:xfrm>
              <a:off x="7214256" y="4739688"/>
              <a:ext cx="0" cy="3657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1" name="TextBox 150"/>
            <p:cNvSpPr txBox="1"/>
            <p:nvPr/>
          </p:nvSpPr>
          <p:spPr>
            <a:xfrm>
              <a:off x="4028799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foo.c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219602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class20_semaphores</Template>
  <TotalTime>8855</TotalTime>
  <Words>3837</Words>
  <Application>Microsoft Office PowerPoint</Application>
  <PresentationFormat>Widescreen</PresentationFormat>
  <Paragraphs>788</Paragraphs>
  <Slides>42</Slides>
  <Notes>35</Notes>
  <HiddenSlides>9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Courier New</vt:lpstr>
      <vt:lpstr>Helvetica</vt:lpstr>
      <vt:lpstr>Wingdings</vt:lpstr>
      <vt:lpstr>class02</vt:lpstr>
      <vt:lpstr>Input and Output </vt:lpstr>
      <vt:lpstr>I/O: A Typical Hardware System</vt:lpstr>
      <vt:lpstr>Abstracting I/O</vt:lpstr>
      <vt:lpstr>Unix Files</vt:lpstr>
      <vt:lpstr>Unix I/O Overview</vt:lpstr>
      <vt:lpstr>File Types </vt:lpstr>
      <vt:lpstr>Regular Files</vt:lpstr>
      <vt:lpstr>Directories </vt:lpstr>
      <vt:lpstr>Directory Hierarchy </vt:lpstr>
      <vt:lpstr>Pathnames </vt:lpstr>
      <vt:lpstr>Opening Files</vt:lpstr>
      <vt:lpstr>Redirecting Files</vt:lpstr>
      <vt:lpstr>Closing Files</vt:lpstr>
      <vt:lpstr>Reading Files</vt:lpstr>
      <vt:lpstr>Writing Files</vt:lpstr>
      <vt:lpstr>Simple Unix I/O Example</vt:lpstr>
      <vt:lpstr>Dealing with Short Counts</vt:lpstr>
      <vt:lpstr>“Foolproof” I/O</vt:lpstr>
      <vt:lpstr>Implementation of rio_readn</vt:lpstr>
      <vt:lpstr>Where’s the Bug?</vt:lpstr>
      <vt:lpstr>Unbuffered I/O</vt:lpstr>
      <vt:lpstr>Buffered I/O: Motivation</vt:lpstr>
      <vt:lpstr>Buffered Input</vt:lpstr>
      <vt:lpstr>Buffered I/O: Implementation</vt:lpstr>
      <vt:lpstr>Buffered I/O: Declaration</vt:lpstr>
      <vt:lpstr>Buffered RIO Example</vt:lpstr>
      <vt:lpstr>I/O Choices</vt:lpstr>
      <vt:lpstr>I/O Choices, continued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File Metadata</vt:lpstr>
      <vt:lpstr>Standard I/O Functions</vt:lpstr>
      <vt:lpstr>Standard I/O Streams</vt:lpstr>
      <vt:lpstr>Buffering in Standard I/O</vt:lpstr>
      <vt:lpstr>Standard I/O Buffering in Action</vt:lpstr>
      <vt:lpstr>Aside: Working with Binary Files</vt:lpstr>
      <vt:lpstr>Summary:  Goals of Unix I/O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105 November 22, 2004</dc:title>
  <dc:creator>Everett Bull</dc:creator>
  <cp:lastModifiedBy>Kuenning</cp:lastModifiedBy>
  <cp:revision>74</cp:revision>
  <cp:lastPrinted>2020-04-01T16:49:47Z</cp:lastPrinted>
  <dcterms:created xsi:type="dcterms:W3CDTF">2004-11-21T22:29:03Z</dcterms:created>
  <dcterms:modified xsi:type="dcterms:W3CDTF">2020-04-01T16:49:50Z</dcterms:modified>
</cp:coreProperties>
</file>