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3"/>
  </p:notesMasterIdLst>
  <p:handoutMasterIdLst>
    <p:handoutMasterId r:id="rId54"/>
  </p:handoutMasterIdLst>
  <p:sldIdLst>
    <p:sldId id="291" r:id="rId2"/>
    <p:sldId id="342" r:id="rId3"/>
    <p:sldId id="343" r:id="rId4"/>
    <p:sldId id="344" r:id="rId5"/>
    <p:sldId id="345" r:id="rId6"/>
    <p:sldId id="346" r:id="rId7"/>
    <p:sldId id="347" r:id="rId8"/>
    <p:sldId id="296" r:id="rId9"/>
    <p:sldId id="348" r:id="rId10"/>
    <p:sldId id="310" r:id="rId11"/>
    <p:sldId id="353" r:id="rId12"/>
    <p:sldId id="349" r:id="rId13"/>
    <p:sldId id="350" r:id="rId14"/>
    <p:sldId id="351" r:id="rId15"/>
    <p:sldId id="352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34" r:id="rId51"/>
    <p:sldId id="335" r:id="rId52"/>
  </p:sldIdLst>
  <p:sldSz cx="12192000" cy="6858000"/>
  <p:notesSz cx="9271000" cy="6985000"/>
  <p:defaultTextStyle>
    <a:defPPr>
      <a:defRPr lang="en-US"/>
    </a:defPPr>
    <a:lvl1pPr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3" userDrawn="1">
          <p15:clr>
            <a:srgbClr val="A4A3A4"/>
          </p15:clr>
        </p15:guide>
        <p15:guide id="2" pos="6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FF00"/>
    <a:srgbClr val="FF0000"/>
    <a:srgbClr val="33CCFF"/>
    <a:srgbClr val="66CCFF"/>
    <a:srgbClr val="FF66CC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492" y="78"/>
      </p:cViewPr>
      <p:guideLst>
        <p:guide orient="horz" pos="1113"/>
        <p:guide pos="6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4-4269-9214-6A01091A92E7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4-4269-9214-6A01091A92E7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4-4269-9214-6A01091A92E7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B4-4269-9214-6A01091A92E7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B4-4269-9214-6A01091A92E7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B4-4269-9214-6A01091A92E7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4-4269-9214-6A01091A92E7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B4-4269-9214-6A01091A92E7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B4-4269-9214-6A01091A92E7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B4-4269-9214-6A01091A92E7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B4-4269-9214-6A01091A92E7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5B4-4269-9214-6A01091A92E7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B4-4269-9214-6A01091A92E7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5B4-4269-9214-6A01091A92E7}"/>
            </c:ext>
          </c:extLst>
        </c:ser>
        <c:bandFmts/>
        <c:axId val="140963840"/>
        <c:axId val="140965760"/>
        <c:axId val="88843136"/>
      </c:surface3DChart>
      <c:catAx>
        <c:axId val="14096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auto val="1"/>
        <c:lblAlgn val="ctr"/>
        <c:lblOffset val="100"/>
        <c:noMultiLvlLbl val="0"/>
      </c:catAx>
      <c:valAx>
        <c:axId val="14096576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3840"/>
        <c:crosses val="autoZero"/>
        <c:crossBetween val="midCat"/>
        <c:majorUnit val="2000"/>
        <c:minorUnit val="500"/>
      </c:valAx>
      <c:serAx>
        <c:axId val="8884313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54500" y="6653213"/>
            <a:ext cx="7635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B19AFE8C-E295-44F3-A8E4-6E9F6CC2B97C}" type="slidenum">
              <a:rPr lang="en-US" altLang="en-US" sz="12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5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02" tIns="44408" rIns="90402" bIns="44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B91B8097-20A9-4045-8458-2F23CB964B87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5234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620280" y="529030"/>
            <a:ext cx="6033508" cy="260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23347" y="529030"/>
            <a:ext cx="6036573" cy="261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5521" y="3318180"/>
            <a:ext cx="6799960" cy="3143856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6638" y="522288"/>
            <a:ext cx="4659312" cy="26209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078493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1193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3482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41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21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183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4437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47989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0863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823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7134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0"/>
            <a:ext cx="1001606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90148B2B-6971-4F3C-8080-2FC9C8D5407D}" type="slidenum">
              <a:rPr lang="en-US" altLang="en-US" sz="1400" b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87425" y="6390247"/>
            <a:ext cx="64055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67" y="122238"/>
            <a:ext cx="85725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Cache Memories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Generic cache-memory 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Direct-mapped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Set-associative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Impact of caches on performance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12926" y="762000"/>
            <a:ext cx="878681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Cache memories </a:t>
            </a:r>
            <a:r>
              <a:rPr lang="en-US" dirty="0"/>
              <a:t>are small, fast SRAM-based memories managed automatically in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 dirty="0"/>
              <a:t>CPU looks first for data in cache, then in main memory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8782050" y="5414552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7408863" y="5551077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6584950" y="5579651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0" anchor="ctr">
            <a:prstTxWarp prst="textNoShape">
              <a:avLst/>
            </a:prstTxWarp>
          </a:bodyPr>
          <a:lstStyle/>
          <a:p>
            <a:pPr algn="ctr">
              <a:lnSpc>
                <a:spcPct val="25000"/>
              </a:lnSpc>
            </a:pPr>
            <a:r>
              <a:rPr lang="en-US" sz="1600" dirty="0"/>
              <a:t>I/O</a:t>
            </a:r>
          </a:p>
          <a:p>
            <a:pPr algn="ctr">
              <a:lnSpc>
                <a:spcPct val="25000"/>
              </a:lnSpc>
            </a:pPr>
            <a:r>
              <a:rPr lang="en-US" sz="1600" dirty="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5272089" y="5551077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2873375" y="5579651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4386263" y="4384264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4386263" y="4522377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4386263" y="4658902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4386263" y="4797015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4386263" y="4933539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5083175" y="4384264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5002213" y="4727165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5483226" y="4247740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4030273" y="4118217"/>
            <a:ext cx="1361271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4452939" y="5139914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2720975" y="4041364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2617096" y="3789604"/>
            <a:ext cx="1095172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6077477" y="4956417"/>
            <a:ext cx="1335623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5962651" y="5208176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7391647" y="4956417"/>
            <a:ext cx="139333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8054975" y="5208176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2873375" y="4481101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Cache </a:t>
            </a:r>
          </a:p>
          <a:p>
            <a:pPr algn="ctr"/>
            <a:r>
              <a:rPr lang="en-US" sz="1200" dirty="0"/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3101976" y="5001802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3965575" y="4528726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24865546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Speeds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Registers: 1 clock (= 400 </a:t>
            </a:r>
            <a:r>
              <a:rPr lang="en-US" dirty="0" err="1">
                <a:solidFill>
                  <a:srgbClr val="000000"/>
                </a:solidFill>
              </a:rPr>
              <a:t>ps</a:t>
            </a:r>
            <a:r>
              <a:rPr lang="en-US" dirty="0">
                <a:solidFill>
                  <a:srgbClr val="000000"/>
                </a:solidFill>
              </a:rPr>
              <a:t> on 2.5 GHz processor) to get 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Level-1 (L1) cache: </a:t>
            </a:r>
            <a:r>
              <a:rPr lang="en-US" dirty="0"/>
              <a:t>3–5 clocks for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L2 cache: 10–20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L3 cache: 20–100 clocks (multiple cores make things slower),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DRAM: 100–300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SSD: 75,000 clocks and up (high variance), 4096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Hard drive: 5,000,000–25,000,000 clocks, 4096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Ouch!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1708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7159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Larger, slower, cheaper memory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466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086600" y="2166312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Smaller, faster, more expensive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memory caches a  subset of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37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57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4" y="2203645"/>
            <a:ext cx="215467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in cache: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287426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5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not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67601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fetched from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521173" y="3395246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19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467601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stored in cache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where b goes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which block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109333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Caching Concepts: </a:t>
            </a:r>
            <a:br>
              <a:rPr lang="en-US" dirty="0"/>
            </a:br>
            <a:r>
              <a:rPr lang="en-US" dirty="0"/>
              <a:t>Types of Cache Misses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Cold (compulsory) miss</a:t>
            </a:r>
          </a:p>
          <a:p>
            <a:pPr lvl="1"/>
            <a:r>
              <a:rPr lang="en-US" dirty="0"/>
              <a:t>Cold misses occur because the cache is empty.</a:t>
            </a:r>
          </a:p>
          <a:p>
            <a:r>
              <a:rPr lang="en-US" dirty="0">
                <a:solidFill>
                  <a:srgbClr val="FF0000"/>
                </a:solidFill>
              </a:rPr>
              <a:t>Conflict miss</a:t>
            </a:r>
          </a:p>
          <a:p>
            <a:pPr lvl="1"/>
            <a:r>
              <a:rPr lang="en-US" dirty="0"/>
              <a:t>Most caches limit blocks at level k+1 to a small subset (sometimes a singleton) of the block positions at level k</a:t>
            </a:r>
          </a:p>
          <a:p>
            <a:pPr lvl="2"/>
            <a:r>
              <a:rPr lang="en-US" dirty="0"/>
              <a:t>E.g. Block </a:t>
            </a:r>
            <a:r>
              <a:rPr lang="en-US" dirty="0" err="1"/>
              <a:t>i</a:t>
            </a:r>
            <a:r>
              <a:rPr lang="en-US" dirty="0"/>
              <a:t> at level k+1 must go in block (</a:t>
            </a:r>
            <a:r>
              <a:rPr lang="en-US" dirty="0" err="1"/>
              <a:t>i</a:t>
            </a:r>
            <a:r>
              <a:rPr lang="en-US" dirty="0"/>
              <a:t> mod 4) at level k</a:t>
            </a:r>
          </a:p>
          <a:p>
            <a:pPr lvl="1"/>
            <a:r>
              <a:rPr lang="en-US" dirty="0"/>
              <a:t>Conflict misses occur when the level k cache is large enough, but multiple data objects all map to the same level k block</a:t>
            </a:r>
          </a:p>
          <a:p>
            <a:pPr lvl="2"/>
            <a:r>
              <a:rPr lang="en-US" dirty="0"/>
              <a:t>E.g. Referencing blocks 0, 8, 0, 8, 0, 8, ... would miss every time</a:t>
            </a:r>
          </a:p>
          <a:p>
            <a:r>
              <a:rPr lang="en-US" dirty="0">
                <a:solidFill>
                  <a:srgbClr val="FF0000"/>
                </a:solidFill>
              </a:rPr>
              <a:t>Capacity miss</a:t>
            </a:r>
          </a:p>
          <a:p>
            <a:pPr lvl="1"/>
            <a:r>
              <a:rPr lang="en-US" dirty="0"/>
              <a:t>Occurs when set of active cache blocks (</a:t>
            </a:r>
            <a:r>
              <a:rPr lang="en-US" dirty="0">
                <a:solidFill>
                  <a:srgbClr val="FF0000"/>
                </a:solidFill>
              </a:rPr>
              <a:t>working set</a:t>
            </a:r>
            <a:r>
              <a:rPr lang="en-US" dirty="0"/>
              <a:t>) is larger than the cache</a:t>
            </a:r>
          </a:p>
        </p:txBody>
      </p:sp>
    </p:spTree>
    <p:extLst>
      <p:ext uri="{BB962C8B-B14F-4D97-AF65-F5344CB8AC3E}">
        <p14:creationId xmlns:p14="http://schemas.microsoft.com/office/powerpoint/2010/main" val="37788276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638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429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3657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3048000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88173" y="1400906"/>
            <a:ext cx="155683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51334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8077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8674000" y="1926207"/>
            <a:ext cx="470000" cy="2882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620000" y="2338584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95766" y="2278351"/>
            <a:ext cx="53572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429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3429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3429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3670825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670825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1690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441674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024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616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75074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109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266479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797469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020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36059" y="6434536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620000" y="5112604"/>
            <a:ext cx="236154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67288" y="6336268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3809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3908968" y="951604"/>
            <a:ext cx="2158411" cy="449302"/>
            <a:chOff x="2806994" y="895332"/>
            <a:chExt cx="2158411" cy="449302"/>
          </a:xfrm>
        </p:grpSpPr>
        <p:sp>
          <p:nvSpPr>
            <p:cNvPr id="7" name="TextBox 6"/>
            <p:cNvSpPr txBox="1"/>
            <p:nvPr/>
          </p:nvSpPr>
          <p:spPr>
            <a:xfrm>
              <a:off x="2806994" y="895332"/>
              <a:ext cx="2158411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Not always power of 2!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3657945" y="1105505"/>
              <a:ext cx="354113" cy="23912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Text Box 1086"/>
          <p:cNvSpPr txBox="1">
            <a:spLocks noChangeArrowheads="1"/>
          </p:cNvSpPr>
          <p:nvPr/>
        </p:nvSpPr>
        <p:spPr bwMode="auto">
          <a:xfrm>
            <a:off x="8360292" y="2984905"/>
            <a:ext cx="2138405" cy="91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Set # ≡ hash code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Tag   ≡ hash key</a:t>
            </a:r>
          </a:p>
        </p:txBody>
      </p:sp>
    </p:spTree>
    <p:extLst>
      <p:ext uri="{BB962C8B-B14F-4D97-AF65-F5344CB8AC3E}">
        <p14:creationId xmlns:p14="http://schemas.microsoft.com/office/powerpoint/2010/main" val="8178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  <p:bldP spid="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24214" y="1344634"/>
            <a:ext cx="191911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</a:t>
            </a:r>
            <a:r>
              <a:rPr lang="en-US" baseline="30000" dirty="0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1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6421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91471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175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89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44811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582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16556" y="6166036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391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09098" y="6442998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365678"/>
            <a:ext cx="48538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4" y="3364469"/>
            <a:ext cx="705257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364469"/>
            <a:ext cx="73866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7994181" y="3292320"/>
            <a:ext cx="563740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6759932" y="2523182"/>
            <a:ext cx="1718477" cy="4614717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54957"/>
            <a:ext cx="2015295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36159" y="560859"/>
            <a:ext cx="2415982" cy="16040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1487583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1" y="3625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412270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62573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40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870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</a:t>
            </a:r>
            <a:r>
              <a:rPr lang="en-US" dirty="0"/>
              <a:t> </a:t>
            </a:r>
            <a:r>
              <a:rPr lang="en-GB" dirty="0"/>
              <a:t>Programs tend to use data and instructions with addresses equal or near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20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013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843056" y="2614412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7626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9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394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940720" y="4186572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9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5854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64657" y="4659868"/>
            <a:ext cx="201792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1" y="5715000"/>
            <a:ext cx="51432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>
                <a:latin typeface="Calibri" pitchFamily="34" charset="0"/>
              </a:rPr>
              <a:t>old line is </a:t>
            </a:r>
            <a:r>
              <a:rPr lang="en-US" i="1" dirty="0">
                <a:latin typeface="Calibri" pitchFamily="34" charset="0"/>
              </a:rPr>
              <a:t>evicted</a:t>
            </a:r>
            <a:r>
              <a:rPr lang="en-US" dirty="0">
                <a:latin typeface="Calibri" pitchFamily="34" charset="0"/>
              </a:rPr>
              <a:t> and replaced</a:t>
            </a:r>
          </a:p>
        </p:txBody>
      </p:sp>
    </p:spTree>
    <p:extLst>
      <p:ext uri="{BB962C8B-B14F-4D97-AF65-F5344CB8AC3E}">
        <p14:creationId xmlns:p14="http://schemas.microsoft.com/office/powerpoint/2010/main" val="61387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735514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bytes (4-bit addresses),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989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108200" y="1295401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2736851" y="1295401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476626" y="1295401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706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3422651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4876801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5026025" y="472440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5503863" y="4724401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6461126" y="4724401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4876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5451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6119813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4876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5451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6119813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4876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5451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6119813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8181976" y="29688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8272464" y="3273624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8181976" y="354806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4876801" y="6096001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8181976" y="38832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8181976" y="41880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191000" y="519489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91000" y="5509949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91000" y="5834734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191000" y="6149791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07707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687987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38933" y="2009336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95465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4241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399" y="4812268"/>
            <a:ext cx="257096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1" y="5562600"/>
            <a:ext cx="6053067" cy="925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64112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5446714" y="5258027"/>
            <a:ext cx="2662237" cy="307520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5446714" y="6075589"/>
            <a:ext cx="2662237" cy="307520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735514" y="1712244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981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2100263" y="1507456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2728913" y="1507456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3468687" y="1507456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2698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3414713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446714" y="5106989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595938" y="4724401"/>
            <a:ext cx="3045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6073776" y="472440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6934201" y="472440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5446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6021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6689726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5446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6021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6689726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5446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6021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6689726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8181976" y="2984699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446714" y="5110164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8272464" y="32766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8181976" y="35814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446714" y="5921376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8181976" y="38862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446714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8272464" y="41910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9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51045" y="522051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51045" y="6031468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125075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hit?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Write-through </a:t>
            </a:r>
            <a:r>
              <a:rPr lang="en-GB" dirty="0"/>
              <a:t>(write immediately to memory)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Write-back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“dirty” bit (line different from memory or not)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miss?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Write-allocate </a:t>
            </a:r>
            <a:r>
              <a:rPr lang="en-GB" dirty="0"/>
              <a:t>(load into cache, update line in cache)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No-write-allocate </a:t>
            </a:r>
            <a:r>
              <a:rPr lang="en-GB" dirty="0"/>
              <a:t>(writes straight to memory, does not load into cache)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1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1752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905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5638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2070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2112964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3048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i</a:t>
            </a:r>
            <a:r>
              <a:rPr lang="en-US" sz="16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2133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2590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2590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3429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8288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803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846764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d</a:t>
            </a:r>
            <a:r>
              <a:rPr lang="en-US" sz="16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781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867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6324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6324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7162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55626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4495800" y="2983468"/>
            <a:ext cx="723900" cy="46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971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6705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2622550" y="4820478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700" dirty="0"/>
              <a:t>L3 unified cache</a:t>
            </a:r>
          </a:p>
          <a:p>
            <a:pPr algn="ctr">
              <a:spcBef>
                <a:spcPts val="0"/>
              </a:spcBef>
            </a:pPr>
            <a:r>
              <a:rPr lang="en-US" sz="1700" dirty="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1752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895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676400" y="1295400"/>
            <a:ext cx="2300630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77200" y="1676401"/>
            <a:ext cx="2514600" cy="353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32 KB, 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 cycles</a:t>
            </a:r>
          </a:p>
          <a:p>
            <a:pPr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 256 KB,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10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8 MB, 16-way,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40-75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Block size</a:t>
            </a:r>
            <a:r>
              <a:rPr lang="en-US" b="0" dirty="0">
                <a:latin typeface="Calibri" pitchFamily="34" charset="0"/>
              </a:rPr>
              <a:t>: 64 bytes for all caches. </a:t>
            </a:r>
          </a:p>
        </p:txBody>
      </p:sp>
    </p:spTree>
    <p:extLst>
      <p:ext uri="{BB962C8B-B14F-4D97-AF65-F5344CB8AC3E}">
        <p14:creationId xmlns:p14="http://schemas.microsoft.com/office/powerpoint/2010/main" val="265861926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</a:t>
            </a:r>
            <a:br>
              <a:rPr lang="en-GB" dirty="0"/>
            </a:br>
            <a:r>
              <a:rPr lang="en-GB" dirty="0"/>
              <a:t>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cycles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</a:t>
            </a:r>
          </a:p>
        </p:txBody>
      </p:sp>
    </p:spTree>
    <p:extLst>
      <p:ext uri="{BB962C8B-B14F-4D97-AF65-F5344CB8AC3E}">
        <p14:creationId xmlns:p14="http://schemas.microsoft.com/office/powerpoint/2010/main" val="428184685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just L1 and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2946142"/>
            <a:ext cx="5697536" cy="2768858"/>
          </a:xfrm>
        </p:spPr>
        <p:txBody>
          <a:bodyPr/>
          <a:lstStyle/>
          <a:p>
            <a:r>
              <a:rPr lang="en-US" dirty="0"/>
              <a:t>Data references</a:t>
            </a:r>
          </a:p>
          <a:p>
            <a:pPr lvl="1"/>
            <a:r>
              <a:rPr lang="en-US" dirty="0"/>
              <a:t>Reference array elements in succession (stride-1 reference pattern).</a:t>
            </a:r>
          </a:p>
          <a:p>
            <a:pPr lvl="1"/>
            <a:r>
              <a:rPr lang="en-US" dirty="0"/>
              <a:t>Reference variable </a:t>
            </a:r>
            <a:r>
              <a:rPr lang="en-US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r>
              <a:rPr lang="en-US" dirty="0"/>
              <a:t>Instruction references</a:t>
            </a:r>
          </a:p>
          <a:p>
            <a:pPr lvl="1"/>
            <a:r>
              <a:rPr lang="en-US" dirty="0"/>
              <a:t>Reference instructions in sequence.</a:t>
            </a:r>
          </a:p>
          <a:p>
            <a:pPr lvl="1"/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3588" y="1468116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10867" y="354092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3096" y="4121858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10867" y="505901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3096" y="5436270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2578717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FF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FF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0876" y="4800601"/>
            <a:ext cx="8518524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Key idea: Our qualitative notion of locality is quantified by our understanding of cache memories</a:t>
            </a:r>
          </a:p>
        </p:txBody>
      </p:sp>
    </p:spTree>
    <p:extLst>
      <p:ext uri="{BB962C8B-B14F-4D97-AF65-F5344CB8AC3E}">
        <p14:creationId xmlns:p14="http://schemas.microsoft.com/office/powerpoint/2010/main" val="245238023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9892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600201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Call </a:t>
            </a:r>
            <a:r>
              <a:rPr lang="en-US" dirty="0">
                <a:latin typeface="Courier New"/>
                <a:cs typeface="Courier New"/>
              </a:rPr>
              <a:t>test()</a:t>
            </a:r>
            <a:r>
              <a:rPr lang="en-US" dirty="0">
                <a:latin typeface="Calibri" pitchFamily="34" charset="0"/>
              </a:rPr>
              <a:t> with many combinations of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and </a:t>
            </a:r>
            <a:r>
              <a:rPr lang="en-US" dirty="0">
                <a:latin typeface="Courier New"/>
                <a:cs typeface="Courier New"/>
              </a:rPr>
              <a:t>stride.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For each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ourier New"/>
                <a:cs typeface="Courier New"/>
              </a:rPr>
              <a:t> and stride: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1. Call test() once to warm up the caches.</a:t>
            </a:r>
          </a:p>
          <a:p>
            <a:pPr>
              <a:spcBef>
                <a:spcPts val="60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urier New"/>
                <a:cs typeface="Courier New"/>
              </a:rPr>
              <a:t>2. Call test()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05400" y="6477001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5360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61072778"/>
              </p:ext>
            </p:extLst>
          </p:nvPr>
        </p:nvGraphicFramePr>
        <p:xfrm>
          <a:off x="1809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851817" y="304800"/>
            <a:ext cx="2108269" cy="1872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Core i7 </a:t>
            </a:r>
            <a:r>
              <a:rPr lang="en-US" dirty="0" err="1"/>
              <a:t>Haswell</a:t>
            </a:r>
            <a:endParaRPr lang="en-US" dirty="0"/>
          </a:p>
          <a:p>
            <a:pPr algn="l"/>
            <a:r>
              <a:rPr lang="en-US" dirty="0"/>
              <a:t>2.1 GHz</a:t>
            </a:r>
          </a:p>
          <a:p>
            <a:pPr algn="l"/>
            <a:r>
              <a:rPr lang="en-US" dirty="0"/>
              <a:t>32 KB L1 d-cache</a:t>
            </a:r>
          </a:p>
          <a:p>
            <a:pPr algn="l"/>
            <a:r>
              <a:rPr lang="en-US" dirty="0"/>
              <a:t>256 KB L2 cache</a:t>
            </a:r>
          </a:p>
          <a:p>
            <a:pPr algn="l"/>
            <a:r>
              <a:rPr lang="en-US" dirty="0"/>
              <a:t>8 MB L3 cache</a:t>
            </a:r>
          </a:p>
          <a:p>
            <a:pPr algn="l"/>
            <a:r>
              <a:rPr lang="en-US" dirty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76552"/>
            <a:ext cx="4495800" cy="2937781"/>
            <a:chOff x="152400" y="2876551"/>
            <a:chExt cx="4495800" cy="2937781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39917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7519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6847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5368690" y="2226217"/>
            <a:ext cx="4689710" cy="3502236"/>
            <a:chOff x="3844690" y="2226217"/>
            <a:chExt cx="4689710" cy="3502236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43161" y="2226217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44690" y="5359121"/>
              <a:ext cx="69762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39078" y="3699361"/>
              <a:ext cx="44114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34074" y="4506906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84307" y="2410883"/>
              <a:ext cx="779261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80225" y="3822472"/>
              <a:ext cx="1283343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75220" y="3822472"/>
              <a:ext cx="2088348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42317" y="3822472"/>
              <a:ext cx="2621251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1581498" y="1371601"/>
            <a:ext cx="3447703" cy="932541"/>
            <a:chOff x="57497" y="1371600"/>
            <a:chExt cx="3447703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7" y="1371600"/>
              <a:ext cx="1353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20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410510" y="1663988"/>
              <a:ext cx="209469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6854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N x N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dirty="0"/>
              <a:t>N reads per source element</a:t>
            </a:r>
          </a:p>
          <a:p>
            <a:pPr lvl="1"/>
            <a:r>
              <a:rPr lang="en-US" dirty="0"/>
              <a:t>N values summed per destination</a:t>
            </a:r>
          </a:p>
          <a:p>
            <a:pPr lvl="2"/>
            <a:r>
              <a:rPr lang="en-US" dirty="0"/>
              <a:t>But may be able to keep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5794376" y="1731057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8686800" y="1237033"/>
            <a:ext cx="1845056" cy="7822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872413" y="1933575"/>
            <a:ext cx="1676400" cy="838808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0" y="4022929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154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Miss-Rate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98621" y="4648200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80976" y="4648200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44750" y="4648200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14800" y="4642214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9400" y="4700538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79853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  <p:extLst>
      <p:ext uri="{BB962C8B-B14F-4D97-AF65-F5344CB8AC3E}">
        <p14:creationId xmlns:p14="http://schemas.microsoft.com/office/powerpoint/2010/main" val="342309404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i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3605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33294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5BEEEBDD-9A4E-4A82-BECE-8DB2DCE5C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E99E157F-69E1-44C9-A7FD-0837A732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18291A9-CAB3-4E97-BA81-EA721B7BC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142F5890-7E52-4F67-994E-E40BDC5EF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D22B2819-645A-464D-BFB5-ECBBC81AB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A26B6632-153F-484F-BB10-E38F47CE1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52" name="Line 10">
            <a:extLst>
              <a:ext uri="{FF2B5EF4-FFF2-40B4-BE49-F238E27FC236}">
                <a16:creationId xmlns:a16="http://schemas.microsoft.com/office/drawing/2014/main" id="{476C77E6-C1FE-4041-98BA-764FE01A4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3" name="Line 11">
            <a:extLst>
              <a:ext uri="{FF2B5EF4-FFF2-40B4-BE49-F238E27FC236}">
                <a16:creationId xmlns:a16="http://schemas.microsoft.com/office/drawing/2014/main" id="{B7D31116-5FEA-4EBA-A9C2-61C930782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7EFCE414-E20D-4B77-BE80-B3231CEF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388DBD03-A7F3-4355-A966-A821E964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CEE9C5F1-0C37-4D7A-B3D3-30070356F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1989CFA1-F592-41DF-83D6-DEC9B8E0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499FC8A0-77B8-43A4-86E7-5D78CE820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59" name="Rectangle 20">
            <a:extLst>
              <a:ext uri="{FF2B5EF4-FFF2-40B4-BE49-F238E27FC236}">
                <a16:creationId xmlns:a16="http://schemas.microsoft.com/office/drawing/2014/main" id="{A3CD33E6-6606-4B6B-817D-509D6608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60" name="Line 21">
            <a:extLst>
              <a:ext uri="{FF2B5EF4-FFF2-40B4-BE49-F238E27FC236}">
                <a16:creationId xmlns:a16="http://schemas.microsoft.com/office/drawing/2014/main" id="{180C178A-2F47-4349-8C64-DBE91D8F8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4E7DAF16-7D7C-4D0D-AD73-DA557BD5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62" name="Line 24">
            <a:extLst>
              <a:ext uri="{FF2B5EF4-FFF2-40B4-BE49-F238E27FC236}">
                <a16:creationId xmlns:a16="http://schemas.microsoft.com/office/drawing/2014/main" id="{C7DD45DA-AB17-4132-90D3-FA48A937F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9922E0BB-66A2-41B4-87F8-45A590A2D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64" name="Line 19">
            <a:extLst>
              <a:ext uri="{FF2B5EF4-FFF2-40B4-BE49-F238E27FC236}">
                <a16:creationId xmlns:a16="http://schemas.microsoft.com/office/drawing/2014/main" id="{F22FD3A1-40A3-4D5D-91F7-8D571BF3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68897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endParaRPr lang="en-US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BB28D3B-1FD5-48A4-9133-51CAFDC08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FC1FC46F-C85B-46FA-97D5-70A326C55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3B0393AD-B65C-48EB-B6DD-C372A0776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A50B3312-2ED3-4A67-B534-0262B08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E479DCE8-2A66-48EC-9A5A-FA09A316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12DDBD3-B4E7-4549-A2FE-3CE2CB91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D2215A98-AD9F-4337-B2DC-54CF5342A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6907AFA9-F6D5-41D1-8A12-85DEF790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A56F585C-B6B3-4145-87B7-A6742E0B9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471BD56C-E642-4253-8B78-670C2C3D5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9B2431E1-DB3D-40EA-8F7B-7A9386D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2C5D9CD8-0E3F-4047-AAC8-99BDF5B89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3C1343AF-16D2-4A06-9277-7F791A3D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40" name="Line 21">
            <a:extLst>
              <a:ext uri="{FF2B5EF4-FFF2-40B4-BE49-F238E27FC236}">
                <a16:creationId xmlns:a16="http://schemas.microsoft.com/office/drawing/2014/main" id="{4B0498EA-CE85-42CE-8764-070B29DD9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B36C2D74-542A-4346-A4F4-0ACD9D88A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A4C4BAF3-C4A5-4AFF-82EE-755DA7C2FF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961F90D0-9840-4E32-B164-87125CD6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D2940506-4060-4124-9F33-E55E851689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CCA8A62A-8BE0-4C2F-BDF1-E72F29107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FB1210BD-011B-4AE1-9BD0-538E2D19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2183149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Estimates of Locality</a:t>
            </a:r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Claim:</a:t>
            </a:r>
            <a:r>
              <a:rPr lang="en-US" dirty="0"/>
              <a:t> Being able to look at code and get a qualitative sense of its locality is a key skill for a professional programmer.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3657601" y="3407141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sum_array_rows(int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7501147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8CA1139C-7AA9-4AAB-A522-0617A856D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DBEC658-BABF-40CA-A568-3CEB74EB3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5017B7E-CEC0-410A-ACC4-A38532AB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ED1FE793-B357-476D-8A74-184CF138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29C26303-2EE5-4864-8CAC-18E61F86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8BB4A292-8673-495C-9260-312AC83B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8B4E6AD7-3BF7-4FE9-B907-747343EAB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E5478AE-52AC-4597-ACB3-C6B247D06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ACD8A3F2-C54F-4852-A848-F24C1532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87482043-A920-45B3-9B47-3E8FC112A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EB1E85B-4F3F-4EF0-8BCA-CFBFE5A9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FFF9F6C4-E988-40E3-91FF-7757163F4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71617DBB-EF2D-4842-AD98-CEE2219C2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C8215C0-C594-4D46-AAD4-8CB95A1DC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80863E9F-7451-47BD-935C-C2EEA1E8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0" name="Line 24">
            <a:extLst>
              <a:ext uri="{FF2B5EF4-FFF2-40B4-BE49-F238E27FC236}">
                <a16:creationId xmlns:a16="http://schemas.microsoft.com/office/drawing/2014/main" id="{1E7F98C9-6407-4624-A971-46C6AF7A3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BB9E9A6D-02D6-4BEE-8285-8B472360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2" name="Line 19">
            <a:extLst>
              <a:ext uri="{FF2B5EF4-FFF2-40B4-BE49-F238E27FC236}">
                <a16:creationId xmlns:a16="http://schemas.microsoft.com/office/drawing/2014/main" id="{3647AD5E-7C66-4CFF-8B9F-EBC80E698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Line 11">
            <a:extLst>
              <a:ext uri="{FF2B5EF4-FFF2-40B4-BE49-F238E27FC236}">
                <a16:creationId xmlns:a16="http://schemas.microsoft.com/office/drawing/2014/main" id="{111864F8-AA43-4236-9509-E644E31C7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E143036-C278-43DF-B6EC-013CFC98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71936007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b[k][j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2FBE089E-2037-47E6-BF3F-0733881B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415D80C-7F92-4CAE-9C5A-A391F21C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93F9644-69BA-4E9A-B3DA-CD2EF88A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EAD75F1-99D1-4672-9196-314FBECC9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6B56F032-F7AC-43F8-BB55-5EE74A95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BB6B816-C55F-4CB1-8043-AC7DF740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AF01A416-5ABA-441E-B196-C36BBABC7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DEBE0313-9256-4A37-94A1-2B670102C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6A4D0127-1A8B-4CE2-A03A-FF9FECF99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5546C7A3-6EB0-4369-97E2-17D0CDE2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570814F3-8F14-457B-A9F1-6EBA3459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713F847A-62F4-42A8-8C86-F9E1C1865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CD702707-39D8-409A-9DC3-5D726174E0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F7C9EF40-C837-45D0-B128-D56A1ED8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41" name="Line 24">
            <a:extLst>
              <a:ext uri="{FF2B5EF4-FFF2-40B4-BE49-F238E27FC236}">
                <a16:creationId xmlns:a16="http://schemas.microsoft.com/office/drawing/2014/main" id="{2917EA55-B86D-4208-B357-726A28991A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764C01B8-B3D7-47F4-81C9-3F2267E7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943E3421-0E79-4034-9EA3-44447FFE6E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6D57EC71-95AD-49EC-BB4D-B9A9B6FF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8D26375E-5619-4F48-A51C-F41BABC9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23A92F09-27BB-4FD3-B971-F99C8AAE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  <p:extLst>
      <p:ext uri="{BB962C8B-B14F-4D97-AF65-F5344CB8AC3E}">
        <p14:creationId xmlns:p14="http://schemas.microsoft.com/office/powerpoint/2010/main" val="75089619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1B4118B8-F89C-45A8-AF16-B665AA44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B3E99B49-BEFE-4AD1-ADDC-1A537C3A6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E16B80F-AC69-4E0D-9286-F0A871D5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CEFE7D1C-F84D-4047-8235-C02DAD727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1612770-15D9-47CB-B698-37F035812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37874782-8941-44F2-80D7-A092997BA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527E515-7E0E-4949-A531-982107B2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19DDFB1C-E5B3-4337-9E5C-07547050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E485A7F0-1DE6-4921-BE07-F865DB1E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B494128B-4A72-43E5-8D75-58ED3F06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B370AC2C-86EE-446F-82D8-453372A18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325F34D1-0176-4516-A04F-E9B5EAF89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7" name="Line 24">
            <a:extLst>
              <a:ext uri="{FF2B5EF4-FFF2-40B4-BE49-F238E27FC236}">
                <a16:creationId xmlns:a16="http://schemas.microsoft.com/office/drawing/2014/main" id="{5983ADDF-5AE1-45ED-8369-D91B708E5D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C3D024BE-8740-444F-BCF1-7EDA0975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39" name="Line 19">
            <a:extLst>
              <a:ext uri="{FF2B5EF4-FFF2-40B4-BE49-F238E27FC236}">
                <a16:creationId xmlns:a16="http://schemas.microsoft.com/office/drawing/2014/main" id="{48A18463-F3FB-40D6-87EA-698EFB3DB5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D6D2E953-F9FF-4AB2-A545-ABE7C7087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0AC2A3B-FE66-4C20-98E3-3E9AAD8D1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2" name="Rectangle 20">
            <a:extLst>
              <a:ext uri="{FF2B5EF4-FFF2-40B4-BE49-F238E27FC236}">
                <a16:creationId xmlns:a16="http://schemas.microsoft.com/office/drawing/2014/main" id="{635FB9BC-6ED8-4DE6-B221-89C4E2B2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</p:spTree>
    <p:extLst>
      <p:ext uri="{BB962C8B-B14F-4D97-AF65-F5344CB8AC3E}">
        <p14:creationId xmlns:p14="http://schemas.microsoft.com/office/powerpoint/2010/main" val="271133078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7010401" y="1371600"/>
            <a:ext cx="2356863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7010401" y="3313113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7010401" y="5184775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2819400" y="1058863"/>
            <a:ext cx="3657600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(k = 0; k &lt; n; k++)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819400" y="3221039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2819400" y="5073651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18009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408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808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522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1560" y="5242573"/>
            <a:ext cx="24077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399" y="3936999"/>
            <a:ext cx="24397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93997" y="49862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023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89782" y="48768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09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23533" y="1413396"/>
            <a:ext cx="6907339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21366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234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34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234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8265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419699" y="4071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449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484" y="3962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49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269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5672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5562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453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5257801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6155843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6400801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426692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360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4068915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3959423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28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3654624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4552666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4797624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525837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for (j = 0; j &lt; n; j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for (k = 0; k &lt; n; k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            c[i1*n + j1] += a[i1*n + k1]*b[k1*n + j1];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08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408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5852173"/>
            <a:ext cx="35779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8196" y="4659868"/>
            <a:ext cx="36099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3997" y="5595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23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9782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667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52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7864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808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5520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4372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4609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908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136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5731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5280917" y="6488668"/>
            <a:ext cx="1627882" cy="2882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6091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8534400" y="4343401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702856" y="598520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13255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5976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5867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38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553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8765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922799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338083" y="5552268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638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423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8534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7987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224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523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7752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8754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582918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8878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012157" y="6493936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40138" y="55607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05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H="1" flipV="1">
            <a:off x="9351434" y="4871534"/>
            <a:ext cx="309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936870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3118" y="373209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48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341689" y="2484438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sum_array_cols(int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6901896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	(plus n</a:t>
            </a:r>
            <a:r>
              <a:rPr lang="en-US" baseline="30000" dirty="0"/>
              <a:t>2</a:t>
            </a:r>
            <a:r>
              <a:rPr lang="en-US" dirty="0"/>
              <a:t>/8 misses for C)</a:t>
            </a:r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301816409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29903916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  <a:r>
              <a:rPr lang="en-US" dirty="0"/>
              <a:t>: Can you permute the loops so that the function scans the 3-d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 with a stride-1 reference pattern (and thus has good spatial locality)?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3465514" y="3033713"/>
            <a:ext cx="5009705" cy="272728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sum_array_3d(int </a:t>
            </a:r>
            <a:r>
              <a:rPr lang="en-US" dirty="0" err="1">
                <a:latin typeface="Courier New" charset="0"/>
              </a:rPr>
              <a:t>a[M][N][N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k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for (k = 0; k &lt; M; k++)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    sum += </a:t>
            </a:r>
            <a:r>
              <a:rPr lang="en-US" dirty="0" err="1">
                <a:latin typeface="Courier New" charset="0"/>
              </a:rPr>
              <a:t>a[k][i][j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88072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Some fundamental and enduring properties of hardware and software:</a:t>
            </a:r>
          </a:p>
          <a:p>
            <a:pPr lvl="1" eaLnBrk="1" hangingPunct="1">
              <a:defRPr/>
            </a:pPr>
            <a:r>
              <a:rPr lang="en-US" dirty="0"/>
              <a:t>Faster storage technologies cost more per byte and have less capacity</a:t>
            </a:r>
          </a:p>
          <a:p>
            <a:pPr lvl="1" eaLnBrk="1" hangingPunct="1">
              <a:defRPr/>
            </a:pPr>
            <a:r>
              <a:rPr lang="en-US" dirty="0"/>
              <a:t>Gap between CPU and main-memory speed is widening</a:t>
            </a:r>
          </a:p>
          <a:p>
            <a:pPr lvl="1" eaLnBrk="1" hangingPunct="1">
              <a:defRPr/>
            </a:pPr>
            <a:r>
              <a:rPr lang="en-US" dirty="0"/>
              <a:t>Well-written programs tend to exhibit good locality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These fundamental properties complement each other beautifully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They suggest an approach for organizing memory and storage systems known as a </a:t>
            </a:r>
            <a:r>
              <a:rPr lang="en-US" dirty="0">
                <a:solidFill>
                  <a:srgbClr val="FF0000"/>
                </a:solidFill>
              </a:rPr>
              <a:t>memory hierarchy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Memory Hierarchy</a:t>
            </a:r>
          </a:p>
        </p:txBody>
      </p:sp>
      <p:sp>
        <p:nvSpPr>
          <p:cNvPr id="36867" name="AutoShape 4"/>
          <p:cNvSpPr>
            <a:spLocks noChangeAspect="1" noChangeArrowheads="1"/>
          </p:cNvSpPr>
          <p:nvPr/>
        </p:nvSpPr>
        <p:spPr bwMode="auto">
          <a:xfrm>
            <a:off x="2671763" y="1009650"/>
            <a:ext cx="6242050" cy="539115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Text Box 5"/>
          <p:cNvSpPr txBox="1">
            <a:spLocks noChangeAspect="1" noChangeArrowheads="1"/>
          </p:cNvSpPr>
          <p:nvPr/>
        </p:nvSpPr>
        <p:spPr bwMode="auto">
          <a:xfrm>
            <a:off x="5294314" y="1565275"/>
            <a:ext cx="1042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1600" dirty="0"/>
              <a:t>registers</a:t>
            </a:r>
          </a:p>
        </p:txBody>
      </p:sp>
      <p:sp>
        <p:nvSpPr>
          <p:cNvPr id="36869" name="Text Box 6"/>
          <p:cNvSpPr txBox="1">
            <a:spLocks noChangeAspect="1" noChangeArrowheads="1"/>
          </p:cNvSpPr>
          <p:nvPr/>
        </p:nvSpPr>
        <p:spPr bwMode="auto">
          <a:xfrm>
            <a:off x="5011738" y="1982789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on-chip L1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sp>
        <p:nvSpPr>
          <p:cNvPr id="36870" name="Text Box 7"/>
          <p:cNvSpPr txBox="1">
            <a:spLocks noChangeAspect="1" noChangeArrowheads="1"/>
          </p:cNvSpPr>
          <p:nvPr/>
        </p:nvSpPr>
        <p:spPr bwMode="auto">
          <a:xfrm>
            <a:off x="5054600" y="3473451"/>
            <a:ext cx="1506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main memory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(DRAM)</a:t>
            </a:r>
          </a:p>
        </p:txBody>
      </p:sp>
      <p:sp>
        <p:nvSpPr>
          <p:cNvPr id="36871" name="Text Box 8"/>
          <p:cNvSpPr txBox="1">
            <a:spLocks noChangeAspect="1" noChangeArrowheads="1"/>
          </p:cNvSpPr>
          <p:nvPr/>
        </p:nvSpPr>
        <p:spPr bwMode="auto">
          <a:xfrm>
            <a:off x="4518025" y="4537076"/>
            <a:ext cx="2509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local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(local disks)</a:t>
            </a:r>
          </a:p>
        </p:txBody>
      </p:sp>
      <p:sp>
        <p:nvSpPr>
          <p:cNvPr id="36872" name="Line 9"/>
          <p:cNvSpPr>
            <a:spLocks noChangeAspect="1" noChangeShapeType="1"/>
          </p:cNvSpPr>
          <p:nvPr/>
        </p:nvSpPr>
        <p:spPr bwMode="auto">
          <a:xfrm>
            <a:off x="5265739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Aspect="1" noChangeShapeType="1"/>
          </p:cNvSpPr>
          <p:nvPr/>
        </p:nvSpPr>
        <p:spPr bwMode="auto">
          <a:xfrm>
            <a:off x="4870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1"/>
          <p:cNvSpPr>
            <a:spLocks noChangeAspect="1" noChangeShapeType="1"/>
          </p:cNvSpPr>
          <p:nvPr/>
        </p:nvSpPr>
        <p:spPr bwMode="auto">
          <a:xfrm>
            <a:off x="4516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Aspect="1" noChangeShapeType="1"/>
          </p:cNvSpPr>
          <p:nvPr/>
        </p:nvSpPr>
        <p:spPr bwMode="auto">
          <a:xfrm>
            <a:off x="1828800" y="387350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3"/>
          <p:cNvSpPr txBox="1">
            <a:spLocks noChangeAspect="1" noChangeArrowheads="1"/>
          </p:cNvSpPr>
          <p:nvPr/>
        </p:nvSpPr>
        <p:spPr bwMode="auto">
          <a:xfrm>
            <a:off x="1787525" y="3752850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Larger,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slower,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cheaper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77" name="Line 14"/>
          <p:cNvSpPr>
            <a:spLocks noChangeAspect="1" noChangeShapeType="1"/>
          </p:cNvSpPr>
          <p:nvPr/>
        </p:nvSpPr>
        <p:spPr bwMode="auto">
          <a:xfrm>
            <a:off x="3900489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15"/>
          <p:cNvSpPr txBox="1">
            <a:spLocks noChangeAspect="1" noChangeArrowheads="1"/>
          </p:cNvSpPr>
          <p:nvPr/>
        </p:nvSpPr>
        <p:spPr bwMode="auto">
          <a:xfrm>
            <a:off x="3871913" y="5637214"/>
            <a:ext cx="3916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remote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(distributed file systems, Web servers)</a:t>
            </a:r>
          </a:p>
        </p:txBody>
      </p:sp>
      <p:grpSp>
        <p:nvGrpSpPr>
          <p:cNvPr id="36879" name="Group 16"/>
          <p:cNvGrpSpPr>
            <a:grpSpLocks noChangeAspect="1"/>
          </p:cNvGrpSpPr>
          <p:nvPr/>
        </p:nvGrpSpPr>
        <p:grpSpPr bwMode="auto">
          <a:xfrm>
            <a:off x="8574089" y="4910139"/>
            <a:ext cx="2200275" cy="852487"/>
            <a:chOff x="4176" y="2648"/>
            <a:chExt cx="1488" cy="576"/>
          </a:xfrm>
        </p:grpSpPr>
        <p:sp>
          <p:nvSpPr>
            <p:cNvPr id="36901" name="AutoShape 17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Text Box 18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Local disks hold files retrieved from disks on remote network servers</a:t>
              </a:r>
            </a:p>
          </p:txBody>
        </p:sp>
      </p:grpSp>
      <p:grpSp>
        <p:nvGrpSpPr>
          <p:cNvPr id="36880" name="Group 19"/>
          <p:cNvGrpSpPr>
            <a:grpSpLocks noChangeAspect="1"/>
          </p:cNvGrpSpPr>
          <p:nvPr/>
        </p:nvGrpSpPr>
        <p:grpSpPr bwMode="auto">
          <a:xfrm>
            <a:off x="8066088" y="3822700"/>
            <a:ext cx="2908300" cy="852488"/>
            <a:chOff x="3696" y="1968"/>
            <a:chExt cx="1968" cy="576"/>
          </a:xfrm>
        </p:grpSpPr>
        <p:sp>
          <p:nvSpPr>
            <p:cNvPr id="36899" name="AutoShape 20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Text Box 21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Main memory holds disk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blocks retrieved from local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disks</a:t>
              </a:r>
            </a:p>
          </p:txBody>
        </p:sp>
      </p:grpSp>
      <p:sp>
        <p:nvSpPr>
          <p:cNvPr id="36881" name="Line 22"/>
          <p:cNvSpPr>
            <a:spLocks noChangeAspect="1" noChangeShapeType="1"/>
          </p:cNvSpPr>
          <p:nvPr/>
        </p:nvSpPr>
        <p:spPr bwMode="auto">
          <a:xfrm>
            <a:off x="3309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3"/>
          <p:cNvSpPr txBox="1">
            <a:spLocks noChangeAspect="1" noChangeArrowheads="1"/>
          </p:cNvSpPr>
          <p:nvPr/>
        </p:nvSpPr>
        <p:spPr bwMode="auto">
          <a:xfrm>
            <a:off x="5049838" y="2647951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off-chip L2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grpSp>
        <p:nvGrpSpPr>
          <p:cNvPr id="36883" name="Group 24"/>
          <p:cNvGrpSpPr>
            <a:grpSpLocks/>
          </p:cNvGrpSpPr>
          <p:nvPr/>
        </p:nvGrpSpPr>
        <p:grpSpPr bwMode="auto">
          <a:xfrm>
            <a:off x="6935789" y="2262188"/>
            <a:ext cx="3011487" cy="615950"/>
            <a:chOff x="2975" y="797"/>
            <a:chExt cx="1897" cy="388"/>
          </a:xfrm>
        </p:grpSpPr>
        <p:sp>
          <p:nvSpPr>
            <p:cNvPr id="36897" name="Text Box 25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L1 cache holds cache lines retrieved from the L2 cache memory</a:t>
              </a:r>
            </a:p>
          </p:txBody>
        </p:sp>
        <p:sp>
          <p:nvSpPr>
            <p:cNvPr id="36898" name="AutoShape 26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4" name="Text Box 27"/>
          <p:cNvSpPr txBox="1">
            <a:spLocks noChangeAspect="1" noChangeArrowheads="1"/>
          </p:cNvSpPr>
          <p:nvPr/>
        </p:nvSpPr>
        <p:spPr bwMode="auto">
          <a:xfrm>
            <a:off x="6745288" y="1619250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solidFill>
                  <a:srgbClr val="FF0000"/>
                </a:solidFill>
              </a:rPr>
              <a:t>CPU registers hold words retrieved from L1 cache</a:t>
            </a:r>
          </a:p>
        </p:txBody>
      </p:sp>
      <p:sp>
        <p:nvSpPr>
          <p:cNvPr id="36885" name="AutoShape 28"/>
          <p:cNvSpPr>
            <a:spLocks noChangeAspect="1"/>
          </p:cNvSpPr>
          <p:nvPr/>
        </p:nvSpPr>
        <p:spPr bwMode="auto">
          <a:xfrm>
            <a:off x="6554788" y="157638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86" name="Group 29"/>
          <p:cNvGrpSpPr>
            <a:grpSpLocks/>
          </p:cNvGrpSpPr>
          <p:nvPr/>
        </p:nvGrpSpPr>
        <p:grpSpPr bwMode="auto">
          <a:xfrm>
            <a:off x="7354888" y="2901951"/>
            <a:ext cx="2862262" cy="614363"/>
            <a:chOff x="3198" y="1200"/>
            <a:chExt cx="1803" cy="387"/>
          </a:xfrm>
        </p:grpSpPr>
        <p:sp>
          <p:nvSpPr>
            <p:cNvPr id="36895" name="Text Box 30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L2 cache holds cache lines retrieved from main memory</a:t>
              </a:r>
            </a:p>
          </p:txBody>
        </p:sp>
        <p:sp>
          <p:nvSpPr>
            <p:cNvPr id="36896" name="AutoShape 31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7" name="Text Box 32"/>
          <p:cNvSpPr txBox="1">
            <a:spLocks noChangeAspect="1" noChangeArrowheads="1"/>
          </p:cNvSpPr>
          <p:nvPr/>
        </p:nvSpPr>
        <p:spPr bwMode="auto">
          <a:xfrm>
            <a:off x="5053013" y="13271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L0:</a:t>
            </a:r>
          </a:p>
        </p:txBody>
      </p:sp>
      <p:sp>
        <p:nvSpPr>
          <p:cNvPr id="36888" name="Text Box 33"/>
          <p:cNvSpPr txBox="1">
            <a:spLocks noChangeAspect="1" noChangeArrowheads="1"/>
          </p:cNvSpPr>
          <p:nvPr/>
        </p:nvSpPr>
        <p:spPr bwMode="auto">
          <a:xfrm>
            <a:off x="4675188" y="20367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L1:</a:t>
            </a:r>
          </a:p>
        </p:txBody>
      </p:sp>
      <p:sp>
        <p:nvSpPr>
          <p:cNvPr id="36889" name="Text Box 34"/>
          <p:cNvSpPr txBox="1">
            <a:spLocks noChangeAspect="1" noChangeArrowheads="1"/>
          </p:cNvSpPr>
          <p:nvPr/>
        </p:nvSpPr>
        <p:spPr bwMode="auto">
          <a:xfrm>
            <a:off x="4237038" y="273367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L2:</a:t>
            </a:r>
          </a:p>
        </p:txBody>
      </p:sp>
      <p:sp>
        <p:nvSpPr>
          <p:cNvPr id="36890" name="Text Box 35"/>
          <p:cNvSpPr txBox="1">
            <a:spLocks noChangeAspect="1" noChangeArrowheads="1"/>
          </p:cNvSpPr>
          <p:nvPr/>
        </p:nvSpPr>
        <p:spPr bwMode="auto">
          <a:xfrm>
            <a:off x="3763963" y="35369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L3:</a:t>
            </a:r>
          </a:p>
        </p:txBody>
      </p:sp>
      <p:sp>
        <p:nvSpPr>
          <p:cNvPr id="36891" name="Text Box 36"/>
          <p:cNvSpPr txBox="1">
            <a:spLocks noChangeAspect="1" noChangeArrowheads="1"/>
          </p:cNvSpPr>
          <p:nvPr/>
        </p:nvSpPr>
        <p:spPr bwMode="auto">
          <a:xfrm>
            <a:off x="3162300" y="46021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L4:</a:t>
            </a:r>
          </a:p>
        </p:txBody>
      </p:sp>
      <p:sp>
        <p:nvSpPr>
          <p:cNvPr id="36892" name="Text Box 37"/>
          <p:cNvSpPr txBox="1">
            <a:spLocks noChangeAspect="1" noChangeArrowheads="1"/>
          </p:cNvSpPr>
          <p:nvPr/>
        </p:nvSpPr>
        <p:spPr bwMode="auto">
          <a:xfrm>
            <a:off x="2522538" y="570071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L5:</a:t>
            </a:r>
          </a:p>
        </p:txBody>
      </p:sp>
      <p:sp>
        <p:nvSpPr>
          <p:cNvPr id="36893" name="Text Box 38"/>
          <p:cNvSpPr txBox="1">
            <a:spLocks noChangeAspect="1" noChangeArrowheads="1"/>
          </p:cNvSpPr>
          <p:nvPr/>
        </p:nvSpPr>
        <p:spPr bwMode="auto">
          <a:xfrm>
            <a:off x="1793875" y="1265238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Smaller,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faster,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costlier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94" name="Line 39"/>
          <p:cNvSpPr>
            <a:spLocks noChangeShapeType="1"/>
          </p:cNvSpPr>
          <p:nvPr/>
        </p:nvSpPr>
        <p:spPr bwMode="auto">
          <a:xfrm flipH="1" flipV="1">
            <a:off x="1843088" y="1074739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Cache:</a:t>
            </a:r>
            <a:r>
              <a:rPr lang="en-US" dirty="0"/>
              <a:t> Smaller, faster storage device that acts as staging area for subset of data in a larger, slower device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Fundamental idea of a memory hierarchy: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For each k, the faster, smaller device at level k serves as cache for larger, slower device at level k+1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Why do memory hierarchies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Programs tend to access data at level k more often than they access data at level k+1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Thus, storage at level k+1 can be slower, and thus larger and cheaper per bit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Big Idea:  </a:t>
            </a:r>
            <a:r>
              <a:rPr lang="en-US" dirty="0"/>
              <a:t>Large pool of memory that costs as little as the cheap storage near the bottom, but serves data to programs at ≈ rate of the fast storage near the top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8068</TotalTime>
  <Pages>20</Pages>
  <Words>4440</Words>
  <Application>Microsoft Office PowerPoint</Application>
  <PresentationFormat>Widescreen</PresentationFormat>
  <Paragraphs>1148</Paragraphs>
  <Slides>51</Slides>
  <Notes>35</Notes>
  <HiddenSlides>9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Arial</vt:lpstr>
      <vt:lpstr>Calibri</vt:lpstr>
      <vt:lpstr>Century Gothic</vt:lpstr>
      <vt:lpstr>Comic Sans MS</vt:lpstr>
      <vt:lpstr>Courier New</vt:lpstr>
      <vt:lpstr>Helvetica</vt:lpstr>
      <vt:lpstr>Menlo-Regular</vt:lpstr>
      <vt:lpstr>Times New Roman</vt:lpstr>
      <vt:lpstr>Wingdings</vt:lpstr>
      <vt:lpstr>Wingdings 2</vt:lpstr>
      <vt:lpstr>class11</vt:lpstr>
      <vt:lpstr>Cache Memories</vt:lpstr>
      <vt:lpstr>Locality</vt:lpstr>
      <vt:lpstr>Locality Example</vt:lpstr>
      <vt:lpstr>Qualitative Estimates of Locality</vt:lpstr>
      <vt:lpstr>Locality Example</vt:lpstr>
      <vt:lpstr>Locality Example</vt:lpstr>
      <vt:lpstr>Memory Hierarchies</vt:lpstr>
      <vt:lpstr>An Example Memory Hierarchy</vt:lpstr>
      <vt:lpstr>Caches</vt:lpstr>
      <vt:lpstr>Cache Memories</vt:lpstr>
      <vt:lpstr>Typical Speeds</vt:lpstr>
      <vt:lpstr>General Cache Concepts</vt:lpstr>
      <vt:lpstr>General Cache Concepts: Hit</vt:lpstr>
      <vt:lpstr>General Cache Concepts: Miss</vt:lpstr>
      <vt:lpstr>General Caching Concepts:  Types of Cache Misses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Set-Associative Cache (Here: E = 2)</vt:lpstr>
      <vt:lpstr>E-way Set-Associative Cache (Here: E = 2)</vt:lpstr>
      <vt:lpstr>2-Way Set-Associative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Cache-Friendly Code</vt:lpstr>
      <vt:lpstr>The Memory Mountain</vt:lpstr>
      <vt:lpstr>Memory Mountain Test Function</vt:lpstr>
      <vt:lpstr>The Memory Mountain</vt:lpstr>
      <vt:lpstr>Matrix-Multiplication Example</vt:lpstr>
      <vt:lpstr>Miss-Rate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Better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Memories</dc:title>
  <dc:subject/>
  <dc:creator>Randal E. Bryant and David R. O'Hallaron</dc:creator>
  <cp:keywords/>
  <dc:description/>
  <cp:lastModifiedBy>Kuenning</cp:lastModifiedBy>
  <cp:revision>349</cp:revision>
  <cp:lastPrinted>2020-04-06T04:56:09Z</cp:lastPrinted>
  <dcterms:created xsi:type="dcterms:W3CDTF">1998-08-11T09:18:51Z</dcterms:created>
  <dcterms:modified xsi:type="dcterms:W3CDTF">2020-06-22T23:44:24Z</dcterms:modified>
</cp:coreProperties>
</file>