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343" r:id="rId2"/>
    <p:sldId id="345" r:id="rId3"/>
    <p:sldId id="346" r:id="rId4"/>
    <p:sldId id="347" r:id="rId5"/>
    <p:sldId id="348" r:id="rId6"/>
    <p:sldId id="448" r:id="rId7"/>
    <p:sldId id="350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2" r:id="rId21"/>
    <p:sldId id="463" r:id="rId22"/>
    <p:sldId id="464" r:id="rId23"/>
    <p:sldId id="465" r:id="rId24"/>
    <p:sldId id="466" r:id="rId25"/>
    <p:sldId id="467" r:id="rId26"/>
    <p:sldId id="461" r:id="rId27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A50021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1" autoAdjust="0"/>
    <p:restoredTop sz="94568" autoAdjust="0"/>
  </p:normalViewPr>
  <p:slideViewPr>
    <p:cSldViewPr>
      <p:cViewPr varScale="1">
        <p:scale>
          <a:sx n="68" d="100"/>
          <a:sy n="68" d="100"/>
        </p:scale>
        <p:origin x="438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6.1138879999999913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30.945739999999919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C29-4C08-B5E1-C4DF01E1A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974272"/>
        <c:axId val="154112768"/>
      </c:scatterChart>
      <c:valAx>
        <c:axId val="153974272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4112768"/>
        <c:crosses val="autoZero"/>
        <c:crossBetween val="midCat"/>
      </c:valAx>
      <c:valAx>
        <c:axId val="154112768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97427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6.1138879999999887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30.945739999999901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7A7-4217-A272-46C6AF94B1DF}"/>
            </c:ext>
          </c:extLst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</c:v>
                </c:pt>
                <c:pt idx="1">
                  <c:v>3.8000000000000002E-5</c:v>
                </c:pt>
                <c:pt idx="2">
                  <c:v>7.7000000000000001E-5</c:v>
                </c:pt>
                <c:pt idx="3">
                  <c:v>1.15E-4</c:v>
                </c:pt>
                <c:pt idx="4">
                  <c:v>1.5300000000000001E-4</c:v>
                </c:pt>
                <c:pt idx="5">
                  <c:v>1.9100000000000001E-4</c:v>
                </c:pt>
                <c:pt idx="6">
                  <c:v>2.2900000000000001E-4</c:v>
                </c:pt>
                <c:pt idx="7">
                  <c:v>2.6699999999999998E-4</c:v>
                </c:pt>
                <c:pt idx="8">
                  <c:v>3.0600000000000001E-4</c:v>
                </c:pt>
                <c:pt idx="9">
                  <c:v>3.4400000000000001E-4</c:v>
                </c:pt>
                <c:pt idx="10">
                  <c:v>3.8200000000000002E-4</c:v>
                </c:pt>
                <c:pt idx="11">
                  <c:v>4.2000000000000002E-4</c:v>
                </c:pt>
                <c:pt idx="12">
                  <c:v>4.5800000000000002E-4</c:v>
                </c:pt>
                <c:pt idx="13">
                  <c:v>4.9700000000000005E-4</c:v>
                </c:pt>
                <c:pt idx="14">
                  <c:v>5.3499999999999999E-4</c:v>
                </c:pt>
                <c:pt idx="15">
                  <c:v>5.7300000000000005E-4</c:v>
                </c:pt>
                <c:pt idx="16">
                  <c:v>6.11E-4</c:v>
                </c:pt>
                <c:pt idx="17">
                  <c:v>6.4899999999999995E-4</c:v>
                </c:pt>
                <c:pt idx="18">
                  <c:v>6.87E-4</c:v>
                </c:pt>
                <c:pt idx="19">
                  <c:v>7.2599999999999997E-4</c:v>
                </c:pt>
                <c:pt idx="20">
                  <c:v>7.6400000000000003E-4</c:v>
                </c:pt>
                <c:pt idx="21">
                  <c:v>8.0199999999999998E-4</c:v>
                </c:pt>
                <c:pt idx="22">
                  <c:v>8.4000000000000003E-4</c:v>
                </c:pt>
                <c:pt idx="23">
                  <c:v>8.7799999999999998E-4</c:v>
                </c:pt>
                <c:pt idx="24">
                  <c:v>9.1699999999999995E-4</c:v>
                </c:pt>
                <c:pt idx="25">
                  <c:v>9.5500000000000001E-4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7A7-4217-A272-46C6AF94B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9631232"/>
        <c:axId val="160233344"/>
      </c:scatterChart>
      <c:valAx>
        <c:axId val="159631232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233344"/>
        <c:crosses val="autoZero"/>
        <c:crossBetween val="midCat"/>
      </c:valAx>
      <c:valAx>
        <c:axId val="160233344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963123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6.3380426983446495E-2"/>
          <c:w val="0.81758957654723097"/>
          <c:h val="0.769954816687794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1188.5999999999999</c:v>
                </c:pt>
                <c:pt idx="4">
                  <c:v>1218</c:v>
                </c:pt>
                <c:pt idx="5">
                  <c:v>2131.5</c:v>
                </c:pt>
                <c:pt idx="6">
                  <c:v>1247.4000000000001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C70-4167-BAB2-68D8E3193A7E}"/>
            </c:ext>
          </c:extLst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2107.4299999999998</c:v>
                </c:pt>
                <c:pt idx="2">
                  <c:v>1449.43</c:v>
                </c:pt>
                <c:pt idx="3">
                  <c:v>1188.03</c:v>
                </c:pt>
                <c:pt idx="4">
                  <c:v>1224.0899999999999</c:v>
                </c:pt>
                <c:pt idx="5">
                  <c:v>2134.4699999999998</c:v>
                </c:pt>
                <c:pt idx="6">
                  <c:v>1242.1199999999999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791.42999999999938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C70-4167-BAB2-68D8E3193A7E}"/>
            </c:ext>
          </c:extLst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1100.4000000000001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623.70000000000005</c:v>
                </c:pt>
                <c:pt idx="11">
                  <c:v>1467.9</c:v>
                </c:pt>
                <c:pt idx="12">
                  <c:v>1209.5999999999999</c:v>
                </c:pt>
                <c:pt idx="13">
                  <c:v>1253.7</c:v>
                </c:pt>
                <c:pt idx="14">
                  <c:v>936.6</c:v>
                </c:pt>
                <c:pt idx="15">
                  <c:v>1173.9000000000001</c:v>
                </c:pt>
                <c:pt idx="16">
                  <c:v>1352.4</c:v>
                </c:pt>
                <c:pt idx="17">
                  <c:v>1150.8</c:v>
                </c:pt>
                <c:pt idx="18">
                  <c:v>1029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1215.9000000000001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1152.9000000000001</c:v>
                </c:pt>
                <c:pt idx="27">
                  <c:v>987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C70-4167-BAB2-68D8E3193A7E}"/>
            </c:ext>
          </c:extLst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940.33999999999912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1211.6199999999999</c:v>
                </c:pt>
                <c:pt idx="13">
                  <c:v>1247.79</c:v>
                </c:pt>
                <c:pt idx="14">
                  <c:v>934.31999999999937</c:v>
                </c:pt>
                <c:pt idx="15">
                  <c:v>1175.45</c:v>
                </c:pt>
                <c:pt idx="16">
                  <c:v>1350.27</c:v>
                </c:pt>
                <c:pt idx="17">
                  <c:v>1157.3599999999999</c:v>
                </c:pt>
                <c:pt idx="18">
                  <c:v>1030.77</c:v>
                </c:pt>
                <c:pt idx="19">
                  <c:v>1464.8</c:v>
                </c:pt>
                <c:pt idx="20">
                  <c:v>1507</c:v>
                </c:pt>
                <c:pt idx="21">
                  <c:v>1042.82</c:v>
                </c:pt>
                <c:pt idx="22">
                  <c:v>1217.6400000000001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723.32999999999936</c:v>
                </c:pt>
                <c:pt idx="29">
                  <c:v>1416.58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C70-4167-BAB2-68D8E3193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6296448"/>
        <c:axId val="216328064"/>
      </c:scatterChart>
      <c:valAx>
        <c:axId val="216296448"/>
        <c:scaling>
          <c:orientation val="minMax"/>
          <c:max val="20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01"/>
              <c:y val="0.90845267580988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6328064"/>
        <c:crosses val="autoZero"/>
        <c:crossBetween val="midCat"/>
      </c:valAx>
      <c:valAx>
        <c:axId val="2163280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2.6058631921824098E-2"/>
              <c:y val="0.389672347294615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629644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4122738" y="6653213"/>
            <a:ext cx="10271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79" tIns="44485" rIns="87379" bIns="44485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B263824A-3C48-49C1-AA8F-B42ED36436B8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413094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7" tIns="44485" rIns="90557" bIns="444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094163" y="6653213"/>
            <a:ext cx="1082675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79" tIns="44485" rIns="87379" bIns="44485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A5A47C74-C64B-4BC6-979E-3009F0E95004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40262" cy="2611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45776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Print notes slides for </a:t>
            </a:r>
            <a:r>
              <a:rPr lang="en-US" altLang="en-US"/>
              <a:t>this lecture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/>
              <a:t>On pass 0,</a:t>
            </a:r>
            <a:r>
              <a:rPr lang="en-US" baseline="0" dirty="0"/>
              <a:t> B[0] is correctly set to 3.  Pass 1 is tricky: B[1] is set to 0, then 3, then 3+itself=6, and finally 6+16=22.  Pass 3 is again OK.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430855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29023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49146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645138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699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014841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120674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4390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8178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359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08773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7218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2139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B4978400-43D5-48A8-AFF6-3C8608E370B8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1521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514601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Code Optimization and Performance</a:t>
            </a:r>
            <a:br>
              <a:rPr lang="en-US" altLang="en-US"/>
            </a:b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1" y="4648201"/>
            <a:ext cx="5718175" cy="709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3250" y="762001"/>
            <a:ext cx="614203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Lower-Case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Time quadruples when double string length</a:t>
            </a:r>
          </a:p>
          <a:p>
            <a:pPr lvl="1" eaLnBrk="1" hangingPunct="1"/>
            <a:r>
              <a:rPr lang="en-US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682118"/>
              </p:ext>
            </p:extLst>
          </p:nvPr>
        </p:nvGraphicFramePr>
        <p:xfrm>
          <a:off x="1993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125161" y="3887295"/>
            <a:ext cx="585545" cy="19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  <p:extLst>
      <p:ext uri="{BB962C8B-B14F-4D97-AF65-F5344CB8AC3E}">
        <p14:creationId xmlns:p14="http://schemas.microsoft.com/office/powerpoint/2010/main" val="397528537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Convert Loop To Goto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988720"/>
            <a:ext cx="11076516" cy="1456529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dirty="0"/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733801" y="1143001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&gt;=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isupper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dirty="0" err="1">
                <a:latin typeface="Courier New" pitchFamily="49" charset="0"/>
              </a:rPr>
              <a:t>tolower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548353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Calling Strlen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114800"/>
            <a:ext cx="11076516" cy="2330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/>
              <a:t>Strlen</a:t>
            </a:r>
            <a:r>
              <a:rPr lang="en-US" sz="2000" dirty="0"/>
              <a:t>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Only way to determine length of string is to scan its entire length, looking for NUL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N calls to </a:t>
            </a:r>
            <a:r>
              <a:rPr lang="en-US" sz="1800" dirty="0" err="1"/>
              <a:t>strlen</a:t>
            </a:r>
            <a:r>
              <a:rPr lang="en-US" sz="1800" dirty="0"/>
              <a:t>, each takes O(N)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Overall O(N</a:t>
            </a:r>
            <a:r>
              <a:rPr lang="en-US" sz="1800" baseline="30000" dirty="0"/>
              <a:t>2</a:t>
            </a:r>
            <a:r>
              <a:rPr lang="en-US" sz="1800" dirty="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733801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0681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886200"/>
            <a:ext cx="11076516" cy="2559050"/>
          </a:xfrm>
        </p:spPr>
        <p:txBody>
          <a:bodyPr/>
          <a:lstStyle/>
          <a:p>
            <a:pPr lvl="1" eaLnBrk="1" hangingPunct="1"/>
            <a:r>
              <a:rPr lang="en-US" dirty="0"/>
              <a:t>Move call to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/>
              <a:t> outside of loop</a:t>
            </a:r>
          </a:p>
          <a:p>
            <a:pPr lvl="1" eaLnBrk="1" hangingPunct="1"/>
            <a:r>
              <a:rPr lang="en-US" dirty="0"/>
              <a:t>Since result does not change from one iteration to another</a:t>
            </a:r>
          </a:p>
          <a:p>
            <a:pPr lvl="1" eaLnBrk="1" hangingPunct="1"/>
            <a:r>
              <a:rPr lang="en-US" dirty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505200" y="1143001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if 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&gt;= 'A' &amp;&amp;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342239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Lower-Case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Time doubles when double string length</a:t>
            </a:r>
          </a:p>
          <a:p>
            <a:pPr lvl="1" eaLnBrk="1" hangingPunct="1"/>
            <a:r>
              <a:rPr lang="en-US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993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28439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000" i="1" dirty="0"/>
              <a:t>Why couldn’t compiler move </a:t>
            </a:r>
            <a:r>
              <a:rPr lang="en-US" sz="2000" dirty="0" err="1">
                <a:latin typeface="Courier New" pitchFamily="49" charset="0"/>
              </a:rPr>
              <a:t>strlen</a:t>
            </a:r>
            <a:r>
              <a:rPr lang="en-US" sz="2000" i="1" dirty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/>
              <a:t>Might alter global state each time called</a:t>
            </a:r>
          </a:p>
          <a:p>
            <a:pPr lvl="1" eaLnBrk="1" hangingPunct="1">
              <a:defRPr/>
            </a:pPr>
            <a:r>
              <a:rPr lang="en-US" sz="1800" dirty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/>
              <a:t>Procedure </a:t>
            </a:r>
            <a:r>
              <a:rPr lang="en-US" sz="1600" dirty="0">
                <a:latin typeface="Courier New" pitchFamily="49" charset="0"/>
              </a:rPr>
              <a:t>lower</a:t>
            </a:r>
            <a:r>
              <a:rPr lang="en-US" sz="1600" dirty="0"/>
              <a:t> could interact with </a:t>
            </a:r>
            <a:r>
              <a:rPr lang="en-US" sz="1600" dirty="0" err="1">
                <a:latin typeface="Courier New" pitchFamily="49" charset="0"/>
              </a:rPr>
              <a:t>strlen</a:t>
            </a:r>
            <a:endParaRPr lang="en-US" sz="16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/>
              <a:t>Compiler treats procedure call as a black box</a:t>
            </a:r>
          </a:p>
          <a:p>
            <a:pPr lvl="1" eaLnBrk="1" hangingPunct="1">
              <a:defRPr/>
            </a:pPr>
            <a:r>
              <a:rPr lang="en-US" sz="1800" dirty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/>
              <a:t>Remedies:</a:t>
            </a:r>
          </a:p>
          <a:p>
            <a:pPr lvl="1" eaLnBrk="1" hangingPunct="1">
              <a:defRPr/>
            </a:pPr>
            <a:r>
              <a:rPr lang="en-US" sz="1800" dirty="0"/>
              <a:t>Use inline functions</a:t>
            </a:r>
          </a:p>
          <a:p>
            <a:pPr lvl="2">
              <a:defRPr/>
            </a:pPr>
            <a:r>
              <a:rPr lang="en-US" dirty="0"/>
              <a:t>GCC does this with –O1</a:t>
            </a:r>
          </a:p>
          <a:p>
            <a:pPr lvl="3">
              <a:defRPr/>
            </a:pPr>
            <a:r>
              <a:rPr lang="en-US" dirty="0"/>
              <a:t>But only within single file</a:t>
            </a:r>
          </a:p>
          <a:p>
            <a:pPr lvl="1" eaLnBrk="1" hangingPunct="1">
              <a:defRPr/>
            </a:pPr>
            <a:r>
              <a:rPr lang="en-US" sz="1800" dirty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781800" y="2971800"/>
            <a:ext cx="4038600" cy="3139321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lencnt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const</a:t>
            </a:r>
            <a:r>
              <a:rPr lang="en-US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s++;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length++;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lencnt</a:t>
            </a:r>
            <a:r>
              <a:rPr lang="en-US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96287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idx="1"/>
          </p:nvPr>
        </p:nvSpPr>
        <p:spPr>
          <a:xfrm>
            <a:off x="387351" y="5566792"/>
            <a:ext cx="11076516" cy="878458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dirty="0">
                <a:latin typeface="Courier New" pitchFamily="49" charset="0"/>
              </a:rPr>
              <a:t>b[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276600" y="3657600"/>
            <a:ext cx="5873402" cy="1667892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.L4: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(%rsi,%rax,8), %xmm0	# FP load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	# FP add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%xmm0, (%rsi,%rax,8)	# FP store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.L4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2057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623186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562600"/>
            <a:ext cx="11076516" cy="882649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dirty="0">
                <a:latin typeface="Courier New" pitchFamily="49" charset="0"/>
              </a:rPr>
              <a:t>b[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2057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2057400" y="3733801"/>
            <a:ext cx="2311400" cy="1813317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4,   8,  16,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double* B = A+3;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7442200" y="42672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7442200" y="38100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7442200" y="47244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7442200" y="5203825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7315200" y="3352801"/>
            <a:ext cx="1256178" cy="34759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Value of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77458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410200"/>
            <a:ext cx="11076516" cy="1035050"/>
          </a:xfrm>
        </p:spPr>
        <p:txBody>
          <a:bodyPr/>
          <a:lstStyle/>
          <a:p>
            <a:pPr lvl="1" eaLnBrk="1" hangingPunct="1"/>
            <a:r>
              <a:rPr lang="en-US" dirty="0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3810000"/>
            <a:ext cx="5638800" cy="128009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.L10: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# FP load + add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057400" y="1143001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872408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Your way of telling compiler not to check for aliasing</a:t>
            </a:r>
          </a:p>
        </p:txBody>
      </p:sp>
    </p:spTree>
    <p:extLst>
      <p:ext uri="{BB962C8B-B14F-4D97-AF65-F5344CB8AC3E}">
        <p14:creationId xmlns:p14="http://schemas.microsoft.com/office/powerpoint/2010/main" val="10047435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Great Reality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i="1"/>
              <a:t>There’s more to performance than</a:t>
            </a:r>
          </a:p>
          <a:p>
            <a:pPr algn="ctr" eaLnBrk="1" hangingPunct="1">
              <a:defRPr/>
            </a:pPr>
            <a:r>
              <a:rPr lang="en-US" i="1"/>
              <a:t>asymptotic complexity</a:t>
            </a:r>
            <a:endParaRPr lang="en-US"/>
          </a:p>
          <a:p>
            <a:pPr eaLnBrk="1" hangingPunct="1">
              <a:defRPr/>
            </a:pPr>
            <a:r>
              <a:rPr lang="en-US"/>
              <a:t>Constant factors matter too!</a:t>
            </a:r>
          </a:p>
          <a:p>
            <a:pPr lvl="1" eaLnBrk="1" hangingPunct="1">
              <a:defRPr/>
            </a:pPr>
            <a:r>
              <a:rPr lang="en-US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/>
              <a:t>Must optimize at multiple levels: </a:t>
            </a:r>
          </a:p>
          <a:p>
            <a:pPr lvl="2" eaLnBrk="1" hangingPunct="1">
              <a:defRPr/>
            </a:pPr>
            <a:r>
              <a:rPr lang="en-US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/>
              <a:t>How programs are compiled and executed</a:t>
            </a:r>
          </a:p>
          <a:p>
            <a:pPr lvl="1" eaLnBrk="1" hangingPunct="1">
              <a:defRPr/>
            </a:pPr>
            <a:r>
              <a:rPr lang="en-US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/>
              <a:t>How to improve performance without destroying code modularity, generality, readability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2" y="247650"/>
            <a:ext cx="10204448" cy="742950"/>
          </a:xfrm>
        </p:spPr>
        <p:txBody>
          <a:bodyPr/>
          <a:lstStyle/>
          <a:p>
            <a:r>
              <a:rPr lang="en-US" dirty="0"/>
              <a:t>Benchmark Example: Data Type for Vectors</a:t>
            </a:r>
          </a:p>
        </p:txBody>
      </p:sp>
      <p:sp>
        <p:nvSpPr>
          <p:cNvPr id="20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429000"/>
            <a:ext cx="11076516" cy="3016250"/>
          </a:xfrm>
        </p:spPr>
        <p:txBody>
          <a:bodyPr/>
          <a:lstStyle/>
          <a:p>
            <a:pPr marL="0" indent="0"/>
            <a:r>
              <a:rPr lang="en-US" dirty="0"/>
              <a:t>Data Types</a:t>
            </a:r>
          </a:p>
          <a:p>
            <a:pPr lvl="1"/>
            <a:r>
              <a:rPr lang="en-US" dirty="0"/>
              <a:t>Use different declarations for </a:t>
            </a:r>
            <a:r>
              <a:rPr lang="en-US" dirty="0" err="1">
                <a:latin typeface="Courier New" pitchFamily="49" charset="0"/>
              </a:rPr>
              <a:t>data_t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 err="1">
                <a:latin typeface="Courier New" pitchFamily="49" charset="0"/>
              </a:rPr>
              <a:t>int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</a:rPr>
              <a:t>long</a:t>
            </a:r>
          </a:p>
          <a:p>
            <a:pPr lvl="1"/>
            <a:r>
              <a:rPr lang="en-US" dirty="0">
                <a:latin typeface="Courier New" pitchFamily="49" charset="0"/>
              </a:rPr>
              <a:t>float</a:t>
            </a:r>
          </a:p>
          <a:p>
            <a:pPr lvl="1"/>
            <a:r>
              <a:rPr lang="en-US" dirty="0">
                <a:latin typeface="Courier New" pitchFamily="49" charset="0"/>
              </a:rPr>
              <a:t>double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038822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171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and store at 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get_vec_element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(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 *v,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 &gt;= v-&gt;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= v-&gt;data[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802735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6324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len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324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data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3820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9780902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7101137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8739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40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415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561378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len-1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8892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0571723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idx="1"/>
          </p:nvPr>
        </p:nvSpPr>
        <p:spPr>
          <a:xfrm>
            <a:off x="963084" y="4168270"/>
            <a:ext cx="11076516" cy="2276979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int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76342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2000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+ and 0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* </a:t>
            </a:r>
            <a:r>
              <a:rPr lang="en-US" dirty="0">
                <a:latin typeface="Courier New" pitchFamily="49" charset="0"/>
              </a:rPr>
              <a:t>and</a:t>
            </a:r>
            <a:r>
              <a:rPr lang="en-US" sz="2000" dirty="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162175" y="1133183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combine1(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get_vec_element</a:t>
            </a:r>
            <a:r>
              <a:rPr lang="en-US" dirty="0">
                <a:latin typeface="Courier New" pitchFamily="49" charset="0"/>
              </a:rPr>
              <a:t>(v,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, 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OP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77200" y="1600201"/>
            <a:ext cx="243840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Compute sum or product of vector elements</a:t>
            </a:r>
          </a:p>
        </p:txBody>
      </p:sp>
    </p:spTree>
    <p:extLst>
      <p:ext uri="{BB962C8B-B14F-4D97-AF65-F5344CB8AC3E}">
        <p14:creationId xmlns:p14="http://schemas.microsoft.com/office/powerpoint/2010/main" val="11969263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Convenient way to express performance of program that operates on vectors or lists</a:t>
            </a:r>
          </a:p>
          <a:p>
            <a:r>
              <a:rPr lang="en-US" sz="2000" dirty="0"/>
              <a:t>Length = n</a:t>
            </a:r>
          </a:p>
          <a:p>
            <a:r>
              <a:rPr lang="en-US" sz="2000" dirty="0"/>
              <a:t>In our case: </a:t>
            </a:r>
            <a:r>
              <a:rPr lang="en-US" sz="2000" dirty="0">
                <a:solidFill>
                  <a:srgbClr val="C00000"/>
                </a:solidFill>
              </a:rPr>
              <a:t>CPE = cycles per OP</a:t>
            </a:r>
            <a:endParaRPr lang="en-US" sz="2000" dirty="0"/>
          </a:p>
          <a:p>
            <a:r>
              <a:rPr lang="en-US" sz="2000" dirty="0"/>
              <a:t>T = CPE*n + Overhead</a:t>
            </a:r>
          </a:p>
          <a:p>
            <a:pPr lvl="1"/>
            <a:r>
              <a:rPr lang="en-US" sz="1600" dirty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013694"/>
              </p:ext>
            </p:extLst>
          </p:nvPr>
        </p:nvGraphicFramePr>
        <p:xfrm>
          <a:off x="3276601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672769" y="4169221"/>
            <a:ext cx="836063" cy="3600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051123" y="5225123"/>
            <a:ext cx="836063" cy="3554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  <p:extLst>
      <p:ext uri="{BB962C8B-B14F-4D97-AF65-F5344CB8AC3E}">
        <p14:creationId xmlns:p14="http://schemas.microsoft.com/office/powerpoint/2010/main" val="375100933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Performance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162175" y="1133183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combine1(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get_vec_element</a:t>
            </a:r>
            <a:r>
              <a:rPr lang="en-US" dirty="0">
                <a:latin typeface="Courier New" pitchFamily="49" charset="0"/>
              </a:rPr>
              <a:t>(v,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, 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OP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0" y="1600200"/>
            <a:ext cx="24384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07973"/>
              </p:ext>
            </p:extLst>
          </p:nvPr>
        </p:nvGraphicFramePr>
        <p:xfrm>
          <a:off x="1920875" y="4267201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09298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7351" y="4531644"/>
            <a:ext cx="11076516" cy="1913605"/>
          </a:xfrm>
        </p:spPr>
        <p:txBody>
          <a:bodyPr/>
          <a:lstStyle/>
          <a:p>
            <a:r>
              <a:rPr lang="en-US" dirty="0"/>
              <a:t>Move </a:t>
            </a:r>
            <a:r>
              <a:rPr lang="en-US" dirty="0" err="1"/>
              <a:t>vec_length</a:t>
            </a:r>
            <a:r>
              <a:rPr lang="en-US" dirty="0"/>
              <a:t> out of loop</a:t>
            </a:r>
          </a:p>
          <a:p>
            <a:r>
              <a:rPr lang="en-US" dirty="0"/>
              <a:t>Avoid bounds check on each cycle</a:t>
            </a:r>
          </a:p>
          <a:p>
            <a:r>
              <a:rPr lang="en-US" dirty="0"/>
              <a:t>Accumulate in temporary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819401" y="1331244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combine4(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length =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*d = </a:t>
            </a:r>
            <a:r>
              <a:rPr lang="en-US" dirty="0" err="1">
                <a:latin typeface="Courier New" pitchFamily="49" charset="0"/>
              </a:rPr>
              <a:t>get_vec_start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length;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t = t OP d[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2859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751" y="5895976"/>
            <a:ext cx="10924115" cy="549274"/>
          </a:xfrm>
        </p:spPr>
        <p:txBody>
          <a:bodyPr/>
          <a:lstStyle/>
          <a:p>
            <a:r>
              <a:rPr lang="en-US" dirty="0"/>
              <a:t>Eliminates sources of overhead in loop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370138" y="1150268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combine4(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length =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*d = </a:t>
            </a:r>
            <a:r>
              <a:rPr lang="en-US" dirty="0" err="1">
                <a:latin typeface="Courier New" pitchFamily="49" charset="0"/>
              </a:rPr>
              <a:t>get_vec_start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length;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t = t OP d[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620645"/>
              </p:ext>
            </p:extLst>
          </p:nvPr>
        </p:nvGraphicFramePr>
        <p:xfrm>
          <a:off x="2078853" y="41910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01501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general understanding of modern processor design</a:t>
            </a:r>
          </a:p>
          <a:p>
            <a:pPr lvl="1"/>
            <a:r>
              <a:rPr lang="en-US" dirty="0"/>
              <a:t>Hardware can execute multiple instructions in parallel</a:t>
            </a:r>
          </a:p>
          <a:p>
            <a:r>
              <a:rPr lang="en-US" dirty="0"/>
              <a:t>Performance limited by data dependencies</a:t>
            </a:r>
          </a:p>
          <a:p>
            <a:r>
              <a:rPr lang="en-US" dirty="0"/>
              <a:t>Simple transformations can yield dramatic performance improvement</a:t>
            </a:r>
          </a:p>
          <a:p>
            <a:pPr lvl="1"/>
            <a:r>
              <a:rPr lang="en-US" dirty="0"/>
              <a:t>Compilers often cannot make these transformations</a:t>
            </a:r>
          </a:p>
          <a:p>
            <a:pPr lvl="1"/>
            <a:r>
              <a:rPr lang="en-US" dirty="0"/>
              <a:t>Lack of </a:t>
            </a:r>
            <a:r>
              <a:rPr lang="en-US" dirty="0" err="1"/>
              <a:t>associativity</a:t>
            </a:r>
            <a:r>
              <a:rPr lang="en-US" dirty="0"/>
              <a:t> and </a:t>
            </a:r>
            <a:r>
              <a:rPr lang="en-US" dirty="0" err="1"/>
              <a:t>distributivity</a:t>
            </a:r>
            <a:r>
              <a:rPr lang="en-US" dirty="0"/>
              <a:t> in floating-point arithmetic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431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Optimizing Compilers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/>
              <a:t>Register allocation</a:t>
            </a:r>
          </a:p>
          <a:p>
            <a:pPr lvl="1" eaLnBrk="1" hangingPunct="1">
              <a:defRPr/>
            </a:pPr>
            <a:r>
              <a:rPr lang="en-US"/>
              <a:t>Code selection and ordering</a:t>
            </a:r>
          </a:p>
          <a:p>
            <a:pPr lvl="1" eaLnBrk="1" hangingPunct="1">
              <a:defRPr/>
            </a:pPr>
            <a:r>
              <a:rPr lang="en-US"/>
              <a:t>Eliminating minor inefficiencies</a:t>
            </a:r>
          </a:p>
          <a:p>
            <a:pPr eaLnBrk="1" hangingPunct="1">
              <a:defRPr/>
            </a:pPr>
            <a:r>
              <a:rPr lang="en-US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/>
              <a:t>But constant factors also matter</a:t>
            </a:r>
          </a:p>
          <a:p>
            <a:pPr eaLnBrk="1" hangingPunct="1">
              <a:defRPr/>
            </a:pPr>
            <a:r>
              <a:rPr lang="en-US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/>
              <a:t>Potential memory aliasing</a:t>
            </a:r>
          </a:p>
          <a:p>
            <a:pPr lvl="1" eaLnBrk="1" hangingPunct="1">
              <a:defRPr/>
            </a:pPr>
            <a:r>
              <a:rPr lang="en-US"/>
              <a:t>Potential procedure side effects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000" dirty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/>
              <a:t>Must not cause any change in program behavior under any possible condition</a:t>
            </a:r>
          </a:p>
          <a:p>
            <a:pPr lvl="1" eaLnBrk="1" hangingPunct="1">
              <a:defRPr/>
            </a:pPr>
            <a:r>
              <a:rPr lang="en-US" sz="1800" dirty="0"/>
              <a:t>Often prevents making optimizations that would only affect behavior under pathological conditions</a:t>
            </a:r>
          </a:p>
          <a:p>
            <a:pPr eaLnBrk="1" hangingPunct="1">
              <a:defRPr/>
            </a:pPr>
            <a:r>
              <a:rPr lang="en-US" sz="2000" dirty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/>
              <a:t>(</a:t>
            </a:r>
            <a:r>
              <a:rPr lang="en-US" sz="1800" dirty="0" err="1"/>
              <a:t>gcc</a:t>
            </a:r>
            <a:r>
              <a:rPr lang="en-US" sz="1800" dirty="0"/>
              <a:t> does quite a bit of </a:t>
            </a:r>
            <a:r>
              <a:rPr lang="en-US" sz="1800" dirty="0" err="1"/>
              <a:t>interprocedural</a:t>
            </a:r>
            <a:r>
              <a:rPr lang="en-US" sz="1800" dirty="0"/>
              <a:t> analysis—but not across files)</a:t>
            </a:r>
          </a:p>
          <a:p>
            <a:pPr eaLnBrk="1" hangingPunct="1">
              <a:defRPr/>
            </a:pPr>
            <a:r>
              <a:rPr lang="en-US" sz="2000" dirty="0"/>
              <a:t>Most analysis is based only on </a:t>
            </a:r>
            <a:r>
              <a:rPr lang="en-US" sz="2000" i="1" dirty="0"/>
              <a:t>static</a:t>
            </a:r>
            <a:r>
              <a:rPr lang="en-US" sz="2000" dirty="0"/>
              <a:t> information</a:t>
            </a:r>
          </a:p>
          <a:p>
            <a:pPr lvl="1" eaLnBrk="1" hangingPunct="1">
              <a:defRPr/>
            </a:pPr>
            <a:r>
              <a:rPr lang="en-US" sz="1800" dirty="0"/>
              <a:t>Compiler has difficulty anticipating run-time inputs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defRPr/>
            </a:pPr>
            <a:r>
              <a:rPr lang="en-US" dirty="0"/>
              <a:t>Optimizations you should do regardless of processor / compiler</a:t>
            </a:r>
          </a:p>
          <a:p>
            <a:pPr eaLnBrk="1" hangingPunct="1">
              <a:defRPr/>
            </a:pPr>
            <a:r>
              <a:rPr lang="en-US" dirty="0"/>
              <a:t>Code Motion</a:t>
            </a:r>
          </a:p>
          <a:p>
            <a:pPr lvl="1" eaLnBrk="1" hangingPunct="1">
              <a:defRPr/>
            </a:pPr>
            <a:r>
              <a:rPr lang="en-US" dirty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/>
              <a:t>Especially moving code out of loop</a:t>
            </a:r>
          </a:p>
          <a:p>
            <a:pPr lvl="2" eaLnBrk="1" hangingPunct="1">
              <a:defRPr/>
            </a:pPr>
            <a:r>
              <a:rPr lang="en-US" dirty="0" err="1"/>
              <a:t>Gcc</a:t>
            </a:r>
            <a:r>
              <a:rPr lang="en-US" dirty="0"/>
              <a:t> often does this for you (so check assembly)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81201" y="3962399"/>
            <a:ext cx="3294063" cy="828432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553201" y="3810000"/>
            <a:ext cx="3294063" cy="13684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>
                <a:latin typeface="Courier New" pitchFamily="49" charset="0"/>
              </a:rPr>
              <a:t>  int ni = n*i;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638800" y="4419599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2895601" y="3514856"/>
            <a:ext cx="7054815" cy="280974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testq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		# Test n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jle</a:t>
            </a:r>
            <a:r>
              <a:rPr lang="en-US" sz="1400" dirty="0">
                <a:latin typeface="Courier New" pitchFamily="49" charset="0"/>
              </a:rPr>
              <a:t>	.L1			# If 0,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done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>
              <a:solidFill>
                <a:srgbClr val="C00000"/>
              </a:solidFill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(%rdi,%rdx,8),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A +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*8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</a:rPr>
              <a:t>	$0, %</a:t>
            </a:r>
            <a:r>
              <a:rPr lang="en-US" sz="1400" dirty="0" err="1">
                <a:latin typeface="Courier New" pitchFamily="49" charset="0"/>
              </a:rPr>
              <a:t>eax</a:t>
            </a:r>
            <a:r>
              <a:rPr lang="en-US" sz="1400" dirty="0">
                <a:latin typeface="Courier New" pitchFamily="49" charset="0"/>
              </a:rPr>
              <a:t>	               	# j = 0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.L3:				      	# loop: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%xmm0    	# t = b[j]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(%rdx,%rax,8)   	# M[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*8 + j*8] = t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	# j++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# </a:t>
            </a:r>
            <a:r>
              <a:rPr lang="en-US" sz="1400" dirty="0" err="1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.L3			# if !=,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.L1:				      	# done: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rep ; ret</a:t>
            </a: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3810000" y="2981456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6781800" y="28194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6781800" y="1457457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 = n*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double 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[j]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1828800" y="1305057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472352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Strength Reduction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altLang="en-US" dirty="0"/>
              <a:t>Replace costly operation with simpler one</a:t>
            </a:r>
          </a:p>
          <a:p>
            <a:pPr lvl="1" eaLnBrk="1" hangingPunct="1"/>
            <a:r>
              <a:rPr lang="en-US" altLang="en-US" dirty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 dirty="0">
                <a:latin typeface="Courier New" pitchFamily="49" charset="0"/>
              </a:rPr>
              <a:t>16*x	</a:t>
            </a:r>
            <a:r>
              <a:rPr lang="en-US" altLang="en-US" dirty="0">
                <a:latin typeface="Courier New" pitchFamily="49" charset="0"/>
                <a:sym typeface="Symbol" pitchFamily="18" charset="2"/>
              </a:rPr>
              <a:t></a:t>
            </a:r>
            <a:r>
              <a:rPr lang="en-US" altLang="en-US" dirty="0">
                <a:latin typeface="Courier New" pitchFamily="49" charset="0"/>
              </a:rPr>
              <a:t>	x &lt;&lt; 4</a:t>
            </a:r>
          </a:p>
          <a:p>
            <a:pPr lvl="2" eaLnBrk="1" hangingPunct="1"/>
            <a:r>
              <a:rPr lang="en-US" altLang="en-US" dirty="0"/>
              <a:t>Utility is machine-dependent</a:t>
            </a:r>
          </a:p>
          <a:p>
            <a:pPr lvl="2" eaLnBrk="1" hangingPunct="1"/>
            <a:r>
              <a:rPr lang="en-US" altLang="en-US" dirty="0"/>
              <a:t>Depends on cost of multiply or divide instruction</a:t>
            </a:r>
          </a:p>
          <a:p>
            <a:pPr lvl="2" eaLnBrk="1" hangingPunct="1"/>
            <a:r>
              <a:rPr lang="en-US" altLang="en-US" dirty="0"/>
              <a:t>On </a:t>
            </a:r>
            <a:r>
              <a:rPr lang="en-US" dirty="0"/>
              <a:t>Intel Nehalem, integer multiply requires 3 CPU cycles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Recognize sequence of products</a:t>
            </a:r>
          </a:p>
          <a:p>
            <a:pPr lvl="1" eaLnBrk="1" hangingPunct="1"/>
            <a:r>
              <a:rPr lang="en-US" altLang="en-US" dirty="0"/>
              <a:t>Again, </a:t>
            </a:r>
            <a:r>
              <a:rPr lang="en-US" altLang="en-US" dirty="0" err="1"/>
              <a:t>gcc</a:t>
            </a:r>
            <a:r>
              <a:rPr lang="en-US" altLang="en-US" dirty="0"/>
              <a:t> often does it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362200" y="4216401"/>
            <a:ext cx="2867772" cy="736099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400800" y="3987800"/>
            <a:ext cx="2897188" cy="1422400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int ni = 0;</a:t>
            </a:r>
            <a:endParaRPr lang="en-US" alt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  ni +=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541963" y="4525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dirty="0"/>
              <a:t>Reuse portions of expressions</a:t>
            </a:r>
          </a:p>
          <a:p>
            <a:pPr lvl="1" eaLnBrk="1" hangingPunct="1"/>
            <a:r>
              <a:rPr lang="en-US" dirty="0" err="1"/>
              <a:t>Gcc</a:t>
            </a:r>
            <a:r>
              <a:rPr lang="en-US" dirty="0"/>
              <a:t> will do this with –O1 and up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057401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943601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987551" y="3716339"/>
            <a:ext cx="335879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*n, (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–1)*n, 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178550" y="3716339"/>
            <a:ext cx="188493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alibri"/>
                <a:cs typeface="Calibri"/>
              </a:rPr>
              <a:t>1 multiplication: 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057400" y="4191001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1(%rsi), %rax  # i+1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-1(%rsi), %r8  # i-1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%rsi   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%rax     # (i+1)*n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%rsi   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%rax     # (i+1)*n+j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%r8      # (i-1)*n+j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943600" y="4191001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	%rcx, %rsi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	%rdx, %rsi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movq	%rsi, %rax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subq	%rcx, %rax  # i*n+j-n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	(%rsi,%rcx), %rcx # i*n+j+n</a:t>
            </a:r>
          </a:p>
        </p:txBody>
      </p:sp>
    </p:spTree>
    <p:extLst>
      <p:ext uri="{BB962C8B-B14F-4D97-AF65-F5344CB8AC3E}">
        <p14:creationId xmlns:p14="http://schemas.microsoft.com/office/powerpoint/2010/main" val="245771847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 #1: Procedure Calls</a:t>
            </a:r>
          </a:p>
        </p:txBody>
      </p:sp>
      <p:sp>
        <p:nvSpPr>
          <p:cNvPr id="65331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Procedure to Convert String to Lower Case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Extracted from </a:t>
            </a:r>
            <a:r>
              <a:rPr lang="en-US" i="1" dirty="0"/>
              <a:t>many</a:t>
            </a:r>
            <a:r>
              <a:rPr lang="en-US" dirty="0"/>
              <a:t> student programs</a:t>
            </a:r>
            <a:endParaRPr lang="en-US" i="1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597275" y="1905000"/>
            <a:ext cx="4732064" cy="2582758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</a:rPr>
              <a:t>ctype.h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if (</a:t>
            </a:r>
            <a:r>
              <a:rPr lang="en-US" dirty="0" err="1">
                <a:latin typeface="Courier New" pitchFamily="49" charset="0"/>
              </a:rPr>
              <a:t>isupper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dirty="0" err="1">
                <a:latin typeface="Courier New" pitchFamily="49" charset="0"/>
              </a:rPr>
              <a:t>tolower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40132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24147</TotalTime>
  <Pages>35</Pages>
  <Words>2309</Words>
  <Application>Microsoft Office PowerPoint</Application>
  <PresentationFormat>Widescreen</PresentationFormat>
  <Paragraphs>449</Paragraphs>
  <Slides>26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class02</vt:lpstr>
      <vt:lpstr>Code Optimization and Performance   </vt:lpstr>
      <vt:lpstr>Great Reality</vt:lpstr>
      <vt:lpstr>Optimizing Compilers</vt:lpstr>
      <vt:lpstr>Limitations of Optimizing Compilers</vt:lpstr>
      <vt:lpstr>Generally Useful Optimizations</vt:lpstr>
      <vt:lpstr>Compiler-Generated Code Motion (-O1)</vt:lpstr>
      <vt:lpstr>Strength Reduction</vt:lpstr>
      <vt:lpstr>Share Common Subexpressions</vt:lpstr>
      <vt:lpstr>Optimization Blocker #1: Procedure Calls</vt:lpstr>
      <vt:lpstr>Lower-Case Conversion Performance</vt:lpstr>
      <vt:lpstr>Convert Loop To Goto Form</vt:lpstr>
      <vt:lpstr>Calling Strlen</vt:lpstr>
      <vt:lpstr>Improving Performance</vt:lpstr>
      <vt:lpstr>Lower-Case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Exploiting Instruction-Level Parallelism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Optimization I</dc:title>
  <dc:subject/>
  <dc:creator>Randal E. Bryant and David R. O'Hallaron</dc:creator>
  <cp:keywords/>
  <dc:description/>
  <cp:lastModifiedBy>Kuenning</cp:lastModifiedBy>
  <cp:revision>175</cp:revision>
  <cp:lastPrinted>2020-04-22T05:08:49Z</cp:lastPrinted>
  <dcterms:created xsi:type="dcterms:W3CDTF">1998-08-11T09:19:24Z</dcterms:created>
  <dcterms:modified xsi:type="dcterms:W3CDTF">2020-06-23T00:17:07Z</dcterms:modified>
  <cp:category/>
</cp:coreProperties>
</file>