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2" r:id="rId12"/>
    <p:sldId id="297" r:id="rId13"/>
    <p:sldId id="288" r:id="rId14"/>
    <p:sldId id="289" r:id="rId15"/>
    <p:sldId id="301" r:id="rId16"/>
    <p:sldId id="300" r:id="rId17"/>
    <p:sldId id="290" r:id="rId18"/>
    <p:sldId id="291" r:id="rId19"/>
    <p:sldId id="292" r:id="rId20"/>
    <p:sldId id="298" r:id="rId21"/>
    <p:sldId id="293" r:id="rId22"/>
    <p:sldId id="294" r:id="rId23"/>
    <p:sldId id="299" r:id="rId24"/>
    <p:sldId id="302" r:id="rId25"/>
    <p:sldId id="303" r:id="rId26"/>
    <p:sldId id="304" r:id="rId27"/>
    <p:sldId id="295" r:id="rId28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EFE28BF-1B5D-4D5E-8F8D-C7FD3A7B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z="1200" b="0" smtClean="0">
                <a:latin typeface="Arial" pitchFamily="34" charset="0"/>
              </a:rPr>
              <a:pPr/>
              <a:t>22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z="1200" b="0" smtClean="0">
                <a:latin typeface="Arial" pitchFamily="34" charset="0"/>
              </a:rPr>
              <a:pPr/>
              <a:t>27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11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z="1200" b="0" smtClean="0">
                <a:latin typeface="Arial" pitchFamily="34" charset="0"/>
              </a:rPr>
              <a:pPr/>
              <a:t>15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z="1200" b="0" smtClean="0">
                <a:latin typeface="Arial" pitchFamily="34" charset="0"/>
              </a:rPr>
              <a:pPr/>
              <a:t>19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itchFamily="34" charset="0"/>
              </a:rPr>
              <a:t>With 4K blocks and 8-byte pointers, triple indirect can address only 0.5 TB.  But 8K and 8-byte gives 8 TB.  Some new FSes have quad indirect blocks.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Design criteria</a:t>
            </a:r>
          </a:p>
          <a:p>
            <a:pPr lvl="1" eaLnBrk="1" hangingPunct="1">
              <a:defRPr/>
            </a:pPr>
            <a:r>
              <a:rPr lang="en-US"/>
              <a:t>History of file systems</a:t>
            </a:r>
          </a:p>
          <a:p>
            <a:pPr lvl="1" eaLnBrk="1" hangingPunct="1">
              <a:defRPr/>
            </a:pPr>
            <a:r>
              <a:rPr lang="en-US"/>
              <a:t>Berkeley Fast File System</a:t>
            </a:r>
          </a:p>
          <a:p>
            <a:pPr lvl="1" eaLnBrk="1" hangingPunct="1">
              <a:defRPr/>
            </a:pPr>
            <a:r>
              <a:rPr lang="en-US"/>
              <a:t>Effect of file systems on programs</a:t>
            </a:r>
          </a:p>
          <a:p>
            <a:pPr lvl="1" eaLnBrk="1" hangingPunct="1"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Block Access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Disks can only read and write complete sectors (blocks)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Not possible to work with individual bytes (or words or…)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usually smaller than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pack structures together to create a block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 treats all data as uninterpreted bytes (one block at a time)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read block into (byte) buffer and then convert into meaningful data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Conversion process is called </a:t>
            </a:r>
            <a:r>
              <a:rPr lang="en-US" i="1" dirty="0"/>
              <a:t>serialization </a:t>
            </a:r>
            <a:r>
              <a:rPr lang="en-US" dirty="0"/>
              <a:t>(for write) and </a:t>
            </a:r>
            <a:r>
              <a:rPr lang="en-US" i="1" dirty="0"/>
              <a:t>deserialization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carefully arranges for this to happen by simple C type-casting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Need to work in units of blocks affects file system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(e.g.) a new file name inherently rewrites other data in same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But block writes are atomic </a:t>
            </a:r>
            <a:r>
              <a:rPr lang="en-US" dirty="0">
                <a:sym typeface="Wingdings" panose="05000000000000000000" pitchFamily="2" charset="2"/>
              </a:rPr>
              <a:t> can update multiple values at once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Aside: Solid-State Disks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SSDs</a:t>
            </a:r>
            <a:r>
              <a:rPr lang="en-US" dirty="0"/>
              <a:t> are divided into </a:t>
            </a:r>
            <a:r>
              <a:rPr lang="en-US" i="1" dirty="0"/>
              <a:t>erase blocks</a:t>
            </a:r>
            <a:r>
              <a:rPr lang="en-US" dirty="0"/>
              <a:t> made up of </a:t>
            </a:r>
            <a:r>
              <a:rPr lang="en-US" i="1" dirty="0"/>
              <a:t>pages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erase block: 128K-512K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Can only change bits from 1 to 0 when writing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is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erase 10</a:t>
            </a:r>
            <a:r>
              <a:rPr lang="en-US" baseline="30000" dirty="0"/>
              <a:t>4</a:t>
            </a:r>
            <a:r>
              <a:rPr lang="en-US" dirty="0"/>
              <a:t> to 10</a:t>
            </a:r>
            <a:r>
              <a:rPr lang="en-US" baseline="30000" dirty="0"/>
              <a:t>6</a:t>
            </a:r>
            <a:r>
              <a:rPr lang="en-US" dirty="0"/>
              <a:t> times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Must pre-plan erases and manage wear-out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Net result: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Writes are 100X slower (and have weird side effects)</a:t>
            </a:r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disks have mechanical delays (and </a:t>
            </a:r>
            <a:r>
              <a:rPr lang="en-US" dirty="0" err="1"/>
              <a:t>SSDs</a:t>
            </a:r>
            <a:r>
              <a:rPr lang="en-US" dirty="0"/>
              <a:t> have their own strange behaviors)</a:t>
            </a:r>
          </a:p>
          <a:p>
            <a:pPr eaLnBrk="1" hangingPunct="1">
              <a:defRPr/>
            </a:pPr>
            <a:r>
              <a:rPr lang="en-US" dirty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/>
              <a:t>Side problems also critical:</a:t>
            </a:r>
          </a:p>
          <a:p>
            <a:pPr lvl="1" eaLnBrk="1" hangingPunct="1">
              <a:defRPr/>
            </a:pPr>
            <a:r>
              <a:rPr lang="en-US" dirty="0"/>
              <a:t>Making things reliable (in face of software and hardware failures)</a:t>
            </a:r>
          </a:p>
          <a:p>
            <a:pPr lvl="2" eaLnBrk="1" hangingPunct="1">
              <a:defRPr/>
            </a:pPr>
            <a:r>
              <a:rPr lang="en-US" dirty="0"/>
              <a:t>People frown on losing data</a:t>
            </a:r>
          </a:p>
          <a:p>
            <a:pPr lvl="1" eaLnBrk="1" hangingPunct="1">
              <a:defRPr/>
            </a:pPr>
            <a:r>
              <a:rPr lang="en-US" dirty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/>
              <a:t>Enforcing security</a:t>
            </a:r>
          </a:p>
          <a:p>
            <a:pPr lvl="2" eaLnBrk="1" hangingPunct="1">
              <a:defRPr/>
            </a:pPr>
            <a:r>
              <a:rPr lang="en-US" dirty="0"/>
              <a:t>System should only share what you </a:t>
            </a:r>
            <a:r>
              <a:rPr lang="en-US" i="1" dirty="0"/>
              <a:t>want</a:t>
            </a:r>
            <a:r>
              <a:rPr lang="en-US" dirty="0"/>
              <a:t> to share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FAT: old Windows and </a:t>
            </a:r>
            <a:r>
              <a:rPr lang="en-US" dirty="0" err="1"/>
              <a:t>MSDOS</a:t>
            </a:r>
            <a:r>
              <a:rPr lang="en-US" dirty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NTFS</a:t>
            </a:r>
            <a:r>
              <a:rPr lang="en-US" dirty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LFS</a:t>
            </a:r>
            <a:r>
              <a:rPr lang="en-US" dirty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ZFS</a:t>
            </a:r>
            <a:r>
              <a:rPr lang="en-US" dirty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EXT2/EXT3/EXT4: Linux standards, variants of </a:t>
            </a:r>
            <a:r>
              <a:rPr lang="en-US" dirty="0" err="1"/>
              <a:t>FFS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BtrFS</a:t>
            </a:r>
            <a:r>
              <a:rPr lang="en-US" dirty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Other OS’s have own file organization:  VMS, </a:t>
            </a:r>
            <a:r>
              <a:rPr lang="en-US" dirty="0" err="1"/>
              <a:t>MVS</a:t>
            </a:r>
            <a:r>
              <a:rPr lang="en-US" dirty="0"/>
              <a:t>, </a:t>
            </a:r>
            <a:r>
              <a:rPr lang="en-US" dirty="0">
                <a:sym typeface="Symbol" pitchFamily="18" charset="2"/>
              </a:rPr>
              <a:t>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Similarities 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(secondary) boot record</a:t>
            </a:r>
          </a:p>
          <a:p>
            <a:pPr eaLnBrk="1" hangingPunct="1">
              <a:defRPr/>
            </a:pPr>
            <a:r>
              <a:rPr lang="en-US" dirty="0"/>
              <a:t>A top-level directory</a:t>
            </a:r>
          </a:p>
          <a:p>
            <a:pPr eaLnBrk="1" hangingPunct="1">
              <a:defRPr/>
            </a:pPr>
            <a:r>
              <a:rPr lang="en-US" dirty="0"/>
              <a:t>Support for hierarchical directories</a:t>
            </a:r>
          </a:p>
          <a:p>
            <a:pPr eaLnBrk="1" hangingPunct="1">
              <a:defRPr/>
            </a:pPr>
            <a:r>
              <a:rPr lang="en-US" dirty="0"/>
              <a:t>Management of free and used space</a:t>
            </a:r>
          </a:p>
          <a:p>
            <a:pPr eaLnBrk="1" hangingPunct="1">
              <a:defRPr/>
            </a:pPr>
            <a:r>
              <a:rPr lang="en-US" dirty="0"/>
              <a:t>Metadata about files (e.g., date &amp; time last modified)</a:t>
            </a:r>
          </a:p>
          <a:p>
            <a:pPr eaLnBrk="1" hangingPunct="1">
              <a:defRPr/>
            </a:pPr>
            <a:r>
              <a:rPr lang="en-US" dirty="0"/>
              <a:t>Protection and security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Differences 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/>
              <a:t>File size and placement</a:t>
            </a:r>
          </a:p>
          <a:p>
            <a:pPr eaLnBrk="1" hangingPunct="1">
              <a:defRPr/>
            </a:pPr>
            <a:r>
              <a:rPr lang="en-US" dirty="0"/>
              <a:t>Speed</a:t>
            </a:r>
          </a:p>
          <a:p>
            <a:pPr eaLnBrk="1" hangingPunct="1">
              <a:defRPr/>
            </a:pPr>
            <a:r>
              <a:rPr lang="en-US" dirty="0"/>
              <a:t>Error recovery</a:t>
            </a:r>
          </a:p>
          <a:p>
            <a:pPr eaLnBrk="1" hangingPunct="1">
              <a:defRPr/>
            </a:pPr>
            <a:r>
              <a:rPr lang="en-US" dirty="0"/>
              <a:t>Metadata details</a:t>
            </a:r>
          </a:p>
          <a:p>
            <a:pPr eaLnBrk="1" hangingPunct="1">
              <a:defRPr/>
            </a:pPr>
            <a:r>
              <a:rPr lang="en-US" dirty="0"/>
              <a:t>Support for special files</a:t>
            </a:r>
          </a:p>
          <a:p>
            <a:pPr eaLnBrk="1" hangingPunct="1">
              <a:defRPr/>
            </a:pPr>
            <a:r>
              <a:rPr lang="en-US" dirty="0"/>
              <a:t>Snapshot support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/>
              <a:t>I-nodes</a:t>
            </a:r>
          </a:p>
          <a:p>
            <a:pPr lvl="1" eaLnBrk="1" hangingPunct="1">
              <a:defRPr/>
            </a:pPr>
            <a:r>
              <a:rPr lang="en-US"/>
              <a:t>Indirect blocks</a:t>
            </a:r>
          </a:p>
          <a:p>
            <a:pPr lvl="1" eaLnBrk="1" hangingPunct="1">
              <a:defRPr/>
            </a:pPr>
            <a:r>
              <a:rPr lang="en-US"/>
              <a:t>Unix directory structure and permissions system</a:t>
            </a:r>
          </a:p>
          <a:p>
            <a:pPr eaLnBrk="1" hangingPunct="1">
              <a:defRPr/>
            </a:pPr>
            <a:r>
              <a:rPr lang="en-US"/>
              <a:t>UFS was simple, elegant, and slow</a:t>
            </a:r>
          </a:p>
          <a:p>
            <a:pPr eaLnBrk="1" hangingPunct="1">
              <a:defRPr/>
            </a:pPr>
            <a:r>
              <a:rPr lang="en-US"/>
              <a:t>Berkeley initiated project to solve the slowness</a:t>
            </a:r>
          </a:p>
          <a:p>
            <a:pPr eaLnBrk="1" hangingPunct="1">
              <a:defRPr/>
            </a:pPr>
            <a:r>
              <a:rPr lang="en-US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/>
              <a:t>In particular, EXT2 through EXT4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Boot block: first few sectors</a:t>
            </a:r>
          </a:p>
          <a:p>
            <a:pPr lvl="1" eaLnBrk="1" hangingPunct="1">
              <a:defRPr/>
            </a:pPr>
            <a:r>
              <a:rPr lang="en-US" dirty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/>
              <a:t>Size of partition (note that this is dangerously redundant)</a:t>
            </a:r>
          </a:p>
          <a:p>
            <a:pPr lvl="1" eaLnBrk="1" hangingPunct="1">
              <a:defRPr/>
            </a:pPr>
            <a:r>
              <a:rPr lang="en-US" sz="1800" dirty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/>
              <a:t>Block size</a:t>
            </a:r>
          </a:p>
          <a:p>
            <a:pPr eaLnBrk="1" hangingPunct="1">
              <a:defRPr/>
            </a:pPr>
            <a:r>
              <a:rPr lang="en-US" dirty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/>
              <a:t>Data blocks</a:t>
            </a:r>
          </a:p>
          <a:p>
            <a:pPr lvl="1" eaLnBrk="1" hangingPunct="1">
              <a:defRPr/>
            </a:pPr>
            <a:r>
              <a:rPr lang="en-US" sz="1800" dirty="0"/>
              <a:t>List of </a:t>
            </a:r>
            <a:r>
              <a:rPr lang="en-US" sz="1800" i="1" dirty="0" err="1"/>
              <a:t>inodes</a:t>
            </a:r>
            <a:endParaRPr lang="en-US" sz="1800" i="1" dirty="0"/>
          </a:p>
          <a:p>
            <a:pPr lvl="1" eaLnBrk="1" hangingPunct="1">
              <a:defRPr/>
            </a:pPr>
            <a:r>
              <a:rPr lang="en-US" sz="1800" dirty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Directory:  file containing variable-length records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/>
              <a:t>Inode</a:t>
            </a:r>
            <a:r>
              <a:rPr lang="en-US" sz="1800" dirty="0"/>
              <a:t>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Located by number, using information from superblock (basically, array)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Integral number of </a:t>
            </a:r>
            <a:r>
              <a:rPr lang="en-US" sz="1800" dirty="0" err="1"/>
              <a:t>inodes</a:t>
            </a:r>
            <a:r>
              <a:rPr lang="en-US" sz="1800" dirty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Time of last </a:t>
            </a:r>
            <a:r>
              <a:rPr lang="en-US" sz="1600" dirty="0" err="1"/>
              <a:t>i</a:t>
            </a:r>
            <a:r>
              <a:rPr lang="en-US" sz="1600" dirty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 for pointers, precisely what’s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/>
              <a:t> data structure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13</a:t>
            </a:r>
            <a:r>
              <a:rPr lang="en-US" sz="1800" baseline="30000" dirty="0"/>
              <a:t>th</a:t>
            </a:r>
            <a:r>
              <a:rPr lang="en-US" sz="1800" dirty="0"/>
              <a:t> points to an </a:t>
            </a:r>
            <a:r>
              <a:rPr lang="en-US" sz="1800" i="1" dirty="0"/>
              <a:t>indirect block</a:t>
            </a:r>
            <a:r>
              <a:rPr lang="en-US" sz="1800" dirty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14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double</a:t>
            </a:r>
            <a:r>
              <a:rPr lang="en-US" sz="1800" dirty="0"/>
              <a:t> indirect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15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triple</a:t>
            </a:r>
            <a:r>
              <a:rPr lang="en-US" sz="1800" dirty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With 4K blocks and 4-byte pointers, the triple indirect block can address 4 terabytes (2</a:t>
            </a:r>
            <a:r>
              <a:rPr lang="en-US" baseline="30000" dirty="0"/>
              <a:t>42</a:t>
            </a:r>
            <a:r>
              <a:rPr lang="en-US" dirty="0"/>
              <a:t> bytes) in one file</a:t>
            </a: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But OS tries to </a:t>
            </a:r>
            <a:r>
              <a:rPr lang="en-US" i="1" dirty="0"/>
              <a:t>cluster</a:t>
            </a:r>
            <a:r>
              <a:rPr lang="en-US" dirty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Corresponding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Their data blocks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File Systems:</a:t>
            </a:r>
            <a:r>
              <a:rPr lang="en-US" altLang="en-US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disk is a sequence of 4096-byte </a:t>
            </a:r>
            <a:r>
              <a:rPr lang="en-US" i="1" dirty="0"/>
              <a:t>sectors</a:t>
            </a:r>
            <a:r>
              <a:rPr lang="en-US" dirty="0"/>
              <a:t> or </a:t>
            </a:r>
            <a:r>
              <a:rPr lang="en-US" i="1" dirty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read or write in block-sized units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First comes </a:t>
            </a:r>
            <a:r>
              <a:rPr lang="en-US" i="1" dirty="0"/>
              <a:t>boot block</a:t>
            </a:r>
            <a:r>
              <a:rPr lang="en-US" dirty="0"/>
              <a:t> and </a:t>
            </a:r>
            <a:r>
              <a:rPr lang="en-US" i="1" dirty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Useful for multiple </a:t>
            </a:r>
            <a:r>
              <a:rPr lang="en-US" dirty="0" err="1"/>
              <a:t>OSes</a:t>
            </a:r>
            <a:r>
              <a:rPr lang="en-US" dirty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/>
              <a:t>File system</a:t>
            </a:r>
            <a:r>
              <a:rPr lang="en-US" dirty="0"/>
              <a:t>: partition structured to hold </a:t>
            </a:r>
            <a:r>
              <a:rPr lang="en-US" i="1" dirty="0"/>
              <a:t>files</a:t>
            </a:r>
            <a:r>
              <a:rPr lang="en-US" dirty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aggregate blocks into </a:t>
            </a:r>
            <a:r>
              <a:rPr lang="en-US" i="1" dirty="0"/>
              <a:t>segments</a:t>
            </a:r>
            <a:r>
              <a:rPr lang="en-US" dirty="0"/>
              <a:t> or </a:t>
            </a:r>
            <a:r>
              <a:rPr lang="en-US" i="1" dirty="0"/>
              <a:t>clusters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Typical size: 8K–128M bytes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Increases efficiency by reducing overhead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may waste space if files are small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If can’t, pick group that has most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Heuristic tries to maximize number of blocks close to each other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/>
              <a:t>FFS</a:t>
            </a:r>
            <a:r>
              <a:rPr lang="en-US" dirty="0"/>
              <a:t> divides blocks into 4-16 </a:t>
            </a:r>
            <a:r>
              <a:rPr lang="en-US" i="1" dirty="0"/>
              <a:t>fragments</a:t>
            </a:r>
          </a:p>
          <a:p>
            <a:pPr lvl="1" eaLnBrk="1" hangingPunct="1">
              <a:defRPr/>
            </a:pPr>
            <a:r>
              <a:rPr lang="en-US" sz="1800" dirty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/>
              <a:t>Complicates OS code</a:t>
            </a:r>
          </a:p>
          <a:p>
            <a:pPr lvl="2" eaLnBrk="1" hangingPunct="1">
              <a:defRPr/>
            </a:pPr>
            <a:r>
              <a:rPr lang="en-US" sz="1600" dirty="0"/>
              <a:t>Didn’t foresee how big disks would get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Caching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Effect of File Systems 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Software can take advantage of </a:t>
            </a:r>
            <a:r>
              <a:rPr lang="en-US" dirty="0" err="1"/>
              <a:t>FFS</a:t>
            </a:r>
            <a:r>
              <a:rPr lang="en-US" dirty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are cheap: use as key/value database where file name is the key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only if value (data) is fairly large, since size increment is 4K units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Create small files before large ones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Inodes</a:t>
            </a:r>
            <a:r>
              <a:rPr lang="en-US" dirty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imply which </a:t>
            </a:r>
            <a:r>
              <a:rPr lang="en-US" dirty="0" err="1"/>
              <a:t>inodes</a:t>
            </a:r>
            <a:r>
              <a:rPr lang="en-US" dirty="0"/>
              <a:t> are allocated or 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free but really allocated will get reused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Allocated </a:t>
            </a:r>
            <a:r>
              <a:rPr lang="en-US" dirty="0" err="1"/>
              <a:t>inode</a:t>
            </a:r>
            <a:r>
              <a:rPr lang="en-US" dirty="0"/>
              <a:t> without directory listing means lost file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directories to find used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Fix all inconsistencies, put lost files in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Huge modern disks </a:t>
            </a:r>
            <a:r>
              <a:rPr lang="en-US" dirty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sym typeface="Symbol"/>
              </a:rPr>
              <a:t>System can’t be used during check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“I plan to allocate block 42, give it to </a:t>
            </a:r>
            <a:r>
              <a:rPr lang="en-US" dirty="0" err="1"/>
              <a:t>inode</a:t>
            </a:r>
            <a:r>
              <a:rPr lang="en-US" dirty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writes are carefully kept in single block </a:t>
            </a:r>
            <a:r>
              <a:rPr lang="en-US" dirty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After making changes, append “I’m done” to journal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Post-crash journal recovery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is sequential and fairly small </a:t>
            </a:r>
            <a:r>
              <a:rPr lang="en-US" dirty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Write an “I’m done” in case of another crash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Summary:  Goals of Unix 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Simple data model</a:t>
            </a:r>
          </a:p>
          <a:p>
            <a:pPr lvl="1" eaLnBrk="1" hangingPunct="1">
              <a:defRPr/>
            </a:pPr>
            <a:r>
              <a:rPr lang="en-US" dirty="0"/>
              <a:t>Hierarchical directory tree</a:t>
            </a:r>
          </a:p>
          <a:p>
            <a:pPr lvl="1" eaLnBrk="1" hangingPunct="1">
              <a:defRPr/>
            </a:pPr>
            <a:r>
              <a:rPr lang="en-US" dirty="0"/>
              <a:t>Uninterpreted  (by OS) sequences of bytes</a:t>
            </a:r>
          </a:p>
          <a:p>
            <a:pPr eaLnBrk="1" hangingPunct="1">
              <a:defRPr/>
            </a:pPr>
            <a:r>
              <a:rPr lang="en-US" dirty="0"/>
              <a:t>Multiuser protection model</a:t>
            </a:r>
          </a:p>
          <a:p>
            <a:pPr eaLnBrk="1" hangingPunct="1">
              <a:defRPr/>
            </a:pPr>
            <a:r>
              <a:rPr lang="en-US" dirty="0"/>
              <a:t>High speed</a:t>
            </a:r>
          </a:p>
          <a:p>
            <a:pPr lvl="1" eaLnBrk="1" hangingPunct="1">
              <a:defRPr/>
            </a:pPr>
            <a:r>
              <a:rPr lang="en-US" dirty="0"/>
              <a:t>Reduce disk latencies by careful layout</a:t>
            </a:r>
          </a:p>
          <a:p>
            <a:pPr lvl="1" eaLnBrk="1" hangingPunct="1">
              <a:defRPr/>
            </a:pPr>
            <a:r>
              <a:rPr lang="en-US" dirty="0"/>
              <a:t>Hide latencies with caching</a:t>
            </a:r>
          </a:p>
          <a:p>
            <a:pPr lvl="1" eaLnBrk="1" hangingPunct="1">
              <a:defRPr/>
            </a:pPr>
            <a:r>
              <a:rPr lang="en-US" dirty="0"/>
              <a:t>Amortize overhead with large transfers</a:t>
            </a:r>
          </a:p>
          <a:p>
            <a:pPr lvl="1" eaLnBrk="1" hangingPunct="1">
              <a:defRPr/>
            </a:pPr>
            <a:r>
              <a:rPr lang="en-US" dirty="0"/>
              <a:t>Sometimes trade off reliability for speed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Disks consist of stacked </a:t>
            </a:r>
            <a:r>
              <a:rPr lang="en-US" dirty="0">
                <a:solidFill>
                  <a:srgbClr val="FF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FF0000"/>
                </a:solidFill>
              </a:rPr>
              <a:t>surfaces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FF0000"/>
                </a:solidFill>
              </a:rPr>
              <a:t>tracks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track consists of </a:t>
            </a:r>
            <a:r>
              <a:rPr lang="en-US" dirty="0">
                <a:solidFill>
                  <a:srgbClr val="FF0000"/>
                </a:solidFill>
              </a:rPr>
              <a:t>sectors</a:t>
            </a:r>
            <a:r>
              <a:rPr lang="en-US" dirty="0"/>
              <a:t> separated by </a:t>
            </a:r>
            <a:r>
              <a:rPr lang="en-US" dirty="0">
                <a:solidFill>
                  <a:srgbClr val="FF0000"/>
                </a:solidFill>
              </a:rPr>
              <a:t>gaps</a:t>
            </a:r>
            <a:endParaRPr lang="en-US" dirty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560764" y="3702051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590800" y="2752726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781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971800" y="3124201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162300" y="3311526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351214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732214" y="3870326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932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059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687638" y="3160714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960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317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7199314" y="3730626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748589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8135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8135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7069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7069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7673976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7907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8364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5621338" y="4215233"/>
            <a:ext cx="1524000" cy="843713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8810626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8621713" y="3617914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8945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  <a:br>
              <a:rPr lang="en-US" altLang="en-US"/>
            </a:br>
            <a:r>
              <a:rPr lang="en-US" altLang="en-US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Aligned tracks form a </a:t>
            </a:r>
            <a:r>
              <a:rPr lang="en-US" dirty="0">
                <a:solidFill>
                  <a:srgbClr val="FF0000"/>
                </a:solidFill>
              </a:rPr>
              <a:t>cylinder </a:t>
            </a:r>
            <a:r>
              <a:rPr lang="en-US" dirty="0">
                <a:solidFill>
                  <a:schemeClr val="tx1"/>
                </a:solidFill>
              </a:rPr>
              <a:t>(this view is outdated)</a:t>
            </a:r>
            <a:endParaRPr lang="en-US" dirty="0"/>
          </a:p>
        </p:txBody>
      </p:sp>
      <p:sp>
        <p:nvSpPr>
          <p:cNvPr id="64" name="Line 4">
            <a:extLst>
              <a:ext uri="{FF2B5EF4-FFF2-40B4-BE49-F238E27FC236}">
                <a16:creationId xmlns:a16="http://schemas.microsoft.com/office/drawing/2014/main" id="{42B85639-6362-42FF-B391-45FD3E6B6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7306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Line 5">
            <a:extLst>
              <a:ext uri="{FF2B5EF4-FFF2-40B4-BE49-F238E27FC236}">
                <a16:creationId xmlns:a16="http://schemas.microsoft.com/office/drawing/2014/main" id="{AB5B501D-B648-4698-A31C-203A87AF9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4314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AutoShape 6">
            <a:extLst>
              <a:ext uri="{FF2B5EF4-FFF2-40B4-BE49-F238E27FC236}">
                <a16:creationId xmlns:a16="http://schemas.microsoft.com/office/drawing/2014/main" id="{69AC0C78-3BF3-423C-A6BE-61ADEB44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4264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Oval 7">
            <a:extLst>
              <a:ext uri="{FF2B5EF4-FFF2-40B4-BE49-F238E27FC236}">
                <a16:creationId xmlns:a16="http://schemas.microsoft.com/office/drawing/2014/main" id="{6FBFA953-7EED-43EF-B241-66EDC142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0735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995B45A1-E194-4D1F-9E66-9D52E661C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1591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B9EDCA96-D332-491D-A8C9-303160BB3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27590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70" name="Text Box 10">
            <a:extLst>
              <a:ext uri="{FF2B5EF4-FFF2-40B4-BE49-F238E27FC236}">
                <a16:creationId xmlns:a16="http://schemas.microsoft.com/office/drawing/2014/main" id="{8D30BC83-0DEE-42B3-8D6D-45512CCF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1051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71" name="Text Box 11">
            <a:extLst>
              <a:ext uri="{FF2B5EF4-FFF2-40B4-BE49-F238E27FC236}">
                <a16:creationId xmlns:a16="http://schemas.microsoft.com/office/drawing/2014/main" id="{91B17349-7325-4F2A-A1FA-B676516A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3305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72" name="Text Box 12">
            <a:extLst>
              <a:ext uri="{FF2B5EF4-FFF2-40B4-BE49-F238E27FC236}">
                <a16:creationId xmlns:a16="http://schemas.microsoft.com/office/drawing/2014/main" id="{E5D3534E-AE91-440B-AAC5-CC58BE63C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6766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73" name="Text Box 13">
            <a:extLst>
              <a:ext uri="{FF2B5EF4-FFF2-40B4-BE49-F238E27FC236}">
                <a16:creationId xmlns:a16="http://schemas.microsoft.com/office/drawing/2014/main" id="{C6F1EBB7-1316-4646-BC17-FBDE8741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9147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74" name="Text Box 14">
            <a:extLst>
              <a:ext uri="{FF2B5EF4-FFF2-40B4-BE49-F238E27FC236}">
                <a16:creationId xmlns:a16="http://schemas.microsoft.com/office/drawing/2014/main" id="{9E636A4C-790C-49EB-9F87-7817E9A3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42608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75" name="Line 15">
            <a:extLst>
              <a:ext uri="{FF2B5EF4-FFF2-40B4-BE49-F238E27FC236}">
                <a16:creationId xmlns:a16="http://schemas.microsoft.com/office/drawing/2014/main" id="{10661563-7176-459D-8B2A-686F6D3DD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4073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Oval 16">
            <a:extLst>
              <a:ext uri="{FF2B5EF4-FFF2-40B4-BE49-F238E27FC236}">
                <a16:creationId xmlns:a16="http://schemas.microsoft.com/office/drawing/2014/main" id="{FD08F368-56C2-4629-82EE-B294B0E60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42259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7" name="AutoShape 17">
            <a:extLst>
              <a:ext uri="{FF2B5EF4-FFF2-40B4-BE49-F238E27FC236}">
                <a16:creationId xmlns:a16="http://schemas.microsoft.com/office/drawing/2014/main" id="{05E1B1E3-C53F-4F5C-940F-8A08490FB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692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8" name="Oval 18">
            <a:extLst>
              <a:ext uri="{FF2B5EF4-FFF2-40B4-BE49-F238E27FC236}">
                <a16:creationId xmlns:a16="http://schemas.microsoft.com/office/drawing/2014/main" id="{787D5B9B-7B0F-4DCA-9B74-DBF4558B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63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9" name="Oval 19">
            <a:extLst>
              <a:ext uri="{FF2B5EF4-FFF2-40B4-BE49-F238E27FC236}">
                <a16:creationId xmlns:a16="http://schemas.microsoft.com/office/drawing/2014/main" id="{D768CE47-7AD5-4AB4-B7F6-7FB9C7A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6544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0" name="AutoShape 20">
            <a:extLst>
              <a:ext uri="{FF2B5EF4-FFF2-40B4-BE49-F238E27FC236}">
                <a16:creationId xmlns:a16="http://schemas.microsoft.com/office/drawing/2014/main" id="{586697A1-702E-418F-9898-83256A0B0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121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" name="Oval 21">
            <a:extLst>
              <a:ext uri="{FF2B5EF4-FFF2-40B4-BE49-F238E27FC236}">
                <a16:creationId xmlns:a16="http://schemas.microsoft.com/office/drawing/2014/main" id="{FCFE955E-3CC0-481C-8FFA-B9D7B7AEF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29178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" name="Oval 22">
            <a:extLst>
              <a:ext uri="{FF2B5EF4-FFF2-40B4-BE49-F238E27FC236}">
                <a16:creationId xmlns:a16="http://schemas.microsoft.com/office/drawing/2014/main" id="{A95969DD-C3CD-4B64-8335-18757980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044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3" name="AutoShape 23">
            <a:extLst>
              <a:ext uri="{FF2B5EF4-FFF2-40B4-BE49-F238E27FC236}">
                <a16:creationId xmlns:a16="http://schemas.microsoft.com/office/drawing/2014/main" id="{8A3A51AC-4C3B-4E84-82F2-25876823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25241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4" name="Line 24">
            <a:extLst>
              <a:ext uri="{FF2B5EF4-FFF2-40B4-BE49-F238E27FC236}">
                <a16:creationId xmlns:a16="http://schemas.microsoft.com/office/drawing/2014/main" id="{268AC623-D9E3-4CC5-8FA7-3D38BE51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2917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Line 25">
            <a:extLst>
              <a:ext uri="{FF2B5EF4-FFF2-40B4-BE49-F238E27FC236}">
                <a16:creationId xmlns:a16="http://schemas.microsoft.com/office/drawing/2014/main" id="{C467A5CB-EBC6-4A0E-AE9A-67793D930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34893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Line 26">
            <a:extLst>
              <a:ext uri="{FF2B5EF4-FFF2-40B4-BE49-F238E27FC236}">
                <a16:creationId xmlns:a16="http://schemas.microsoft.com/office/drawing/2014/main" id="{959FEDB3-7439-4DA4-9744-72B39784F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175" y="31210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" name="Line 27">
            <a:extLst>
              <a:ext uri="{FF2B5EF4-FFF2-40B4-BE49-F238E27FC236}">
                <a16:creationId xmlns:a16="http://schemas.microsoft.com/office/drawing/2014/main" id="{4BDC0E21-848C-44AD-BDAD-6EA663289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275" y="31337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" name="Text Box 28">
            <a:extLst>
              <a:ext uri="{FF2B5EF4-FFF2-40B4-BE49-F238E27FC236}">
                <a16:creationId xmlns:a16="http://schemas.microsoft.com/office/drawing/2014/main" id="{F2730BF5-D73E-4180-976C-88012B24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413" y="21272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89" name="Line 29">
            <a:extLst>
              <a:ext uri="{FF2B5EF4-FFF2-40B4-BE49-F238E27FC236}">
                <a16:creationId xmlns:a16="http://schemas.microsoft.com/office/drawing/2014/main" id="{70602BB9-33DB-475F-B118-DAC2E701FC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0475" y="25241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" name="Text Box 30">
            <a:extLst>
              <a:ext uri="{FF2B5EF4-FFF2-40B4-BE49-F238E27FC236}">
                <a16:creationId xmlns:a16="http://schemas.microsoft.com/office/drawing/2014/main" id="{34D02A23-0452-49FC-B1D5-F8D06BCA3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8450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91" name="Text Box 31">
            <a:extLst>
              <a:ext uri="{FF2B5EF4-FFF2-40B4-BE49-F238E27FC236}">
                <a16:creationId xmlns:a16="http://schemas.microsoft.com/office/drawing/2014/main" id="{435383B2-59B7-44F2-A67B-74486A95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29527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92" name="Text Box 32">
            <a:extLst>
              <a:ext uri="{FF2B5EF4-FFF2-40B4-BE49-F238E27FC236}">
                <a16:creationId xmlns:a16="http://schemas.microsoft.com/office/drawing/2014/main" id="{8C51DB3A-30C9-4C91-8A85-4D2AECA3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3511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8CA19118-AA83-4257-87F6-ACD83B3F5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4121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sp>
        <p:nvSpPr>
          <p:cNvPr id="60" name="Oval 4">
            <a:extLst>
              <a:ext uri="{FF2B5EF4-FFF2-40B4-BE49-F238E27FC236}">
                <a16:creationId xmlns:a16="http://schemas.microsoft.com/office/drawing/2014/main" id="{A68E935C-CB99-4F02-AE4F-2962CE6A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B13B3EC8-522B-4F9E-8097-D7495EA5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64D5CAE1-AC4C-4D25-AA5C-400AE60A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059020CF-36CE-4548-BA1E-FAE5979E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4" name="Oval 9">
            <a:extLst>
              <a:ext uri="{FF2B5EF4-FFF2-40B4-BE49-F238E27FC236}">
                <a16:creationId xmlns:a16="http://schemas.microsoft.com/office/drawing/2014/main" id="{E1221D02-0105-408C-9B46-494E7E4C8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5" name="Oval 10">
            <a:extLst>
              <a:ext uri="{FF2B5EF4-FFF2-40B4-BE49-F238E27FC236}">
                <a16:creationId xmlns:a16="http://schemas.microsoft.com/office/drawing/2014/main" id="{F889EB6F-676C-4908-BB4E-D5E9E8A9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3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6" name="Oval 11">
            <a:extLst>
              <a:ext uri="{FF2B5EF4-FFF2-40B4-BE49-F238E27FC236}">
                <a16:creationId xmlns:a16="http://schemas.microsoft.com/office/drawing/2014/main" id="{CE9F9F58-84E4-4138-BFFB-C9CF19EB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Arc 13">
            <a:extLst>
              <a:ext uri="{FF2B5EF4-FFF2-40B4-BE49-F238E27FC236}">
                <a16:creationId xmlns:a16="http://schemas.microsoft.com/office/drawing/2014/main" id="{27A11943-8C66-44E6-97C7-F089448C41EE}"/>
              </a:ext>
            </a:extLst>
          </p:cNvPr>
          <p:cNvSpPr>
            <a:spLocks/>
          </p:cNvSpPr>
          <p:nvPr/>
        </p:nvSpPr>
        <p:spPr bwMode="auto">
          <a:xfrm rot="-1879939">
            <a:off x="31861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14">
            <a:extLst>
              <a:ext uri="{FF2B5EF4-FFF2-40B4-BE49-F238E27FC236}">
                <a16:creationId xmlns:a16="http://schemas.microsoft.com/office/drawing/2014/main" id="{88861306-97B4-4DA9-B5AC-5BA1FF4A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69" name="Oval 32">
            <a:extLst>
              <a:ext uri="{FF2B5EF4-FFF2-40B4-BE49-F238E27FC236}">
                <a16:creationId xmlns:a16="http://schemas.microsoft.com/office/drawing/2014/main" id="{A2CA42CE-028F-4CE3-BEA4-7F3F4EAA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70" name="Group 98">
            <a:extLst>
              <a:ext uri="{FF2B5EF4-FFF2-40B4-BE49-F238E27FC236}">
                <a16:creationId xmlns:a16="http://schemas.microsoft.com/office/drawing/2014/main" id="{18537290-87FF-40AF-885A-561A88759604}"/>
              </a:ext>
            </a:extLst>
          </p:cNvPr>
          <p:cNvGrpSpPr>
            <a:grpSpLocks/>
          </p:cNvGrpSpPr>
          <p:nvPr/>
        </p:nvGrpSpPr>
        <p:grpSpPr bwMode="auto">
          <a:xfrm>
            <a:off x="5765800" y="1787525"/>
            <a:ext cx="4140200" cy="3629025"/>
            <a:chOff x="2768" y="1126"/>
            <a:chExt cx="2608" cy="2286"/>
          </a:xfrm>
        </p:grpSpPr>
        <p:grpSp>
          <p:nvGrpSpPr>
            <p:cNvPr id="71" name="Group 67">
              <a:extLst>
                <a:ext uri="{FF2B5EF4-FFF2-40B4-BE49-F238E27FC236}">
                  <a16:creationId xmlns:a16="http://schemas.microsoft.com/office/drawing/2014/main" id="{F3A95D6F-8137-4AD0-8682-A2153AE63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000F6F5-9845-49E2-892B-8A5C9BD6B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/>
                  <a:t>By moving radially, arm can position read/write head over any track</a:t>
                </a:r>
              </a:p>
            </p:txBody>
          </p:sp>
          <p:sp>
            <p:nvSpPr>
              <p:cNvPr id="74" name="Arc 16">
                <a:extLst>
                  <a:ext uri="{FF2B5EF4-FFF2-40B4-BE49-F238E27FC236}">
                    <a16:creationId xmlns:a16="http://schemas.microsoft.com/office/drawing/2014/main" id="{56FAB2B0-E003-4D84-A0EE-09820F7CEA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" name="Rectangle 15">
              <a:extLst>
                <a:ext uri="{FF2B5EF4-FFF2-40B4-BE49-F238E27FC236}">
                  <a16:creationId xmlns:a16="http://schemas.microsoft.com/office/drawing/2014/main" id="{73770498-772E-4332-8389-853D17C33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834456C0-3ED8-41D7-867B-30E1E1939D6F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3209925"/>
            <a:ext cx="2205037" cy="850900"/>
            <a:chOff x="2701" y="2022"/>
            <a:chExt cx="1389" cy="536"/>
          </a:xfrm>
        </p:grpSpPr>
        <p:grpSp>
          <p:nvGrpSpPr>
            <p:cNvPr id="76" name="Group 23">
              <a:extLst>
                <a:ext uri="{FF2B5EF4-FFF2-40B4-BE49-F238E27FC236}">
                  <a16:creationId xmlns:a16="http://schemas.microsoft.com/office/drawing/2014/main" id="{25B7F280-CFE4-464E-B326-CD50BD490F8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8" name="Oval 24">
                <a:extLst>
                  <a:ext uri="{FF2B5EF4-FFF2-40B4-BE49-F238E27FC236}">
                    <a16:creationId xmlns:a16="http://schemas.microsoft.com/office/drawing/2014/main" id="{D3AA402F-B2CC-4C26-9F02-6BDDA70EE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Rectangle 25">
                <a:extLst>
                  <a:ext uri="{FF2B5EF4-FFF2-40B4-BE49-F238E27FC236}">
                    <a16:creationId xmlns:a16="http://schemas.microsoft.com/office/drawing/2014/main" id="{199EE767-F006-49AB-9F98-F21BFAE2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7" name="Oval 26">
              <a:extLst>
                <a:ext uri="{FF2B5EF4-FFF2-40B4-BE49-F238E27FC236}">
                  <a16:creationId xmlns:a16="http://schemas.microsoft.com/office/drawing/2014/main" id="{F09CD5D9-2213-440F-84E0-A593682E75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0" name="Group 47">
            <a:extLst>
              <a:ext uri="{FF2B5EF4-FFF2-40B4-BE49-F238E27FC236}">
                <a16:creationId xmlns:a16="http://schemas.microsoft.com/office/drawing/2014/main" id="{85EAE07C-DCC8-430C-824E-506F7C061C4D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3275"/>
            <a:ext cx="2205037" cy="850900"/>
            <a:chOff x="2701" y="2022"/>
            <a:chExt cx="1389" cy="536"/>
          </a:xfrm>
        </p:grpSpPr>
        <p:grpSp>
          <p:nvGrpSpPr>
            <p:cNvPr id="81" name="Group 48">
              <a:extLst>
                <a:ext uri="{FF2B5EF4-FFF2-40B4-BE49-F238E27FC236}">
                  <a16:creationId xmlns:a16="http://schemas.microsoft.com/office/drawing/2014/main" id="{79517310-FF26-491B-8E88-F8D2C17138D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3" name="Oval 49">
                <a:extLst>
                  <a:ext uri="{FF2B5EF4-FFF2-40B4-BE49-F238E27FC236}">
                    <a16:creationId xmlns:a16="http://schemas.microsoft.com/office/drawing/2014/main" id="{95193137-6474-42B4-BB0A-D3871812E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4" name="Rectangle 50">
                <a:extLst>
                  <a:ext uri="{FF2B5EF4-FFF2-40B4-BE49-F238E27FC236}">
                    <a16:creationId xmlns:a16="http://schemas.microsoft.com/office/drawing/2014/main" id="{7B43F519-E2D7-432A-91DA-97C325F6B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2" name="Oval 51">
              <a:extLst>
                <a:ext uri="{FF2B5EF4-FFF2-40B4-BE49-F238E27FC236}">
                  <a16:creationId xmlns:a16="http://schemas.microsoft.com/office/drawing/2014/main" id="{20C08B3A-464D-42CE-9676-16C554FFA9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5" name="Group 62">
            <a:extLst>
              <a:ext uri="{FF2B5EF4-FFF2-40B4-BE49-F238E27FC236}">
                <a16:creationId xmlns:a16="http://schemas.microsoft.com/office/drawing/2014/main" id="{2F142FDE-892B-4BC6-8E8A-B50303ECC603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83238" y="2960688"/>
            <a:ext cx="2205037" cy="850900"/>
            <a:chOff x="2701" y="2022"/>
            <a:chExt cx="1389" cy="536"/>
          </a:xfrm>
        </p:grpSpPr>
        <p:grpSp>
          <p:nvGrpSpPr>
            <p:cNvPr id="86" name="Group 63">
              <a:extLst>
                <a:ext uri="{FF2B5EF4-FFF2-40B4-BE49-F238E27FC236}">
                  <a16:creationId xmlns:a16="http://schemas.microsoft.com/office/drawing/2014/main" id="{35FB32DC-81CA-4A42-B637-91F7A0E4DDF1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8" name="Oval 64">
                <a:extLst>
                  <a:ext uri="{FF2B5EF4-FFF2-40B4-BE49-F238E27FC236}">
                    <a16:creationId xmlns:a16="http://schemas.microsoft.com/office/drawing/2014/main" id="{E7A3567D-7A17-461F-8ADA-1C45A57A5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9" name="Rectangle 65">
                <a:extLst>
                  <a:ext uri="{FF2B5EF4-FFF2-40B4-BE49-F238E27FC236}">
                    <a16:creationId xmlns:a16="http://schemas.microsoft.com/office/drawing/2014/main" id="{C926D523-2ACB-4E3A-AFE6-4A9486884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7" name="Oval 66">
              <a:extLst>
                <a:ext uri="{FF2B5EF4-FFF2-40B4-BE49-F238E27FC236}">
                  <a16:creationId xmlns:a16="http://schemas.microsoft.com/office/drawing/2014/main" id="{6A4167EB-ADF9-4E3B-AD4E-D83E69DD4B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0" name="Oval 29">
            <a:extLst>
              <a:ext uri="{FF2B5EF4-FFF2-40B4-BE49-F238E27FC236}">
                <a16:creationId xmlns:a16="http://schemas.microsoft.com/office/drawing/2014/main" id="{A518A371-C30A-4576-97EF-A5A1CBF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1" name="Group 68">
            <a:extLst>
              <a:ext uri="{FF2B5EF4-FFF2-40B4-BE49-F238E27FC236}">
                <a16:creationId xmlns:a16="http://schemas.microsoft.com/office/drawing/2014/main" id="{17F2E84B-8B2A-41B3-847C-B895332BD088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2" name="Group 69">
              <a:extLst>
                <a:ext uri="{FF2B5EF4-FFF2-40B4-BE49-F238E27FC236}">
                  <a16:creationId xmlns:a16="http://schemas.microsoft.com/office/drawing/2014/main" id="{A743FF43-6526-4B58-859E-039FA821EDD0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4" name="Oval 70">
                <a:extLst>
                  <a:ext uri="{FF2B5EF4-FFF2-40B4-BE49-F238E27FC236}">
                    <a16:creationId xmlns:a16="http://schemas.microsoft.com/office/drawing/2014/main" id="{C1D95F96-5FE6-4CFA-98AA-4BE70920B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5" name="Rectangle 71">
                <a:extLst>
                  <a:ext uri="{FF2B5EF4-FFF2-40B4-BE49-F238E27FC236}">
                    <a16:creationId xmlns:a16="http://schemas.microsoft.com/office/drawing/2014/main" id="{A5BDFED1-669F-4947-8308-AAE99F67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3" name="Oval 72">
              <a:extLst>
                <a:ext uri="{FF2B5EF4-FFF2-40B4-BE49-F238E27FC236}">
                  <a16:creationId xmlns:a16="http://schemas.microsoft.com/office/drawing/2014/main" id="{463F9E25-07CD-4D3C-8CB7-C973168969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6" name="Group 73">
            <a:extLst>
              <a:ext uri="{FF2B5EF4-FFF2-40B4-BE49-F238E27FC236}">
                <a16:creationId xmlns:a16="http://schemas.microsoft.com/office/drawing/2014/main" id="{762530A1-6C88-48C9-92C8-CDD547992924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7" name="Group 74">
              <a:extLst>
                <a:ext uri="{FF2B5EF4-FFF2-40B4-BE49-F238E27FC236}">
                  <a16:creationId xmlns:a16="http://schemas.microsoft.com/office/drawing/2014/main" id="{4E1C89FD-4E4E-42BE-AF37-AB62B2434ADB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9" name="Oval 75">
                <a:extLst>
                  <a:ext uri="{FF2B5EF4-FFF2-40B4-BE49-F238E27FC236}">
                    <a16:creationId xmlns:a16="http://schemas.microsoft.com/office/drawing/2014/main" id="{0E447456-8AC8-4956-B2A2-A9C2E9EC1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0" name="Rectangle 76">
                <a:extLst>
                  <a:ext uri="{FF2B5EF4-FFF2-40B4-BE49-F238E27FC236}">
                    <a16:creationId xmlns:a16="http://schemas.microsoft.com/office/drawing/2014/main" id="{CC9EBAB3-650B-4DFB-BF43-607106AFD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8" name="Oval 77">
              <a:extLst>
                <a:ext uri="{FF2B5EF4-FFF2-40B4-BE49-F238E27FC236}">
                  <a16:creationId xmlns:a16="http://schemas.microsoft.com/office/drawing/2014/main" id="{5E5EB657-D481-46F7-9D33-4C47EDD6A3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1" name="Group 83">
            <a:extLst>
              <a:ext uri="{FF2B5EF4-FFF2-40B4-BE49-F238E27FC236}">
                <a16:creationId xmlns:a16="http://schemas.microsoft.com/office/drawing/2014/main" id="{B94B334B-E00E-4C49-B14A-80748B6F08C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6275" y="3341688"/>
            <a:ext cx="2205038" cy="850900"/>
            <a:chOff x="2701" y="2022"/>
            <a:chExt cx="1389" cy="536"/>
          </a:xfrm>
        </p:grpSpPr>
        <p:grpSp>
          <p:nvGrpSpPr>
            <p:cNvPr id="102" name="Group 84">
              <a:extLst>
                <a:ext uri="{FF2B5EF4-FFF2-40B4-BE49-F238E27FC236}">
                  <a16:creationId xmlns:a16="http://schemas.microsoft.com/office/drawing/2014/main" id="{30A83AEA-A770-436D-BA7D-6CD7654FABE6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4" name="Oval 85">
                <a:extLst>
                  <a:ext uri="{FF2B5EF4-FFF2-40B4-BE49-F238E27FC236}">
                    <a16:creationId xmlns:a16="http://schemas.microsoft.com/office/drawing/2014/main" id="{AE39C3B7-D110-47E5-A354-373C03F7E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5" name="Rectangle 86">
                <a:extLst>
                  <a:ext uri="{FF2B5EF4-FFF2-40B4-BE49-F238E27FC236}">
                    <a16:creationId xmlns:a16="http://schemas.microsoft.com/office/drawing/2014/main" id="{0C2EA4B4-AB8D-485C-A0D6-9EB0AC3CC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3" name="Oval 87">
              <a:extLst>
                <a:ext uri="{FF2B5EF4-FFF2-40B4-BE49-F238E27FC236}">
                  <a16:creationId xmlns:a16="http://schemas.microsoft.com/office/drawing/2014/main" id="{CB5DDE9F-B237-4DE6-9CA8-351A8E01E8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6" name="Group 88">
            <a:extLst>
              <a:ext uri="{FF2B5EF4-FFF2-40B4-BE49-F238E27FC236}">
                <a16:creationId xmlns:a16="http://schemas.microsoft.com/office/drawing/2014/main" id="{2FBDC3EB-E18A-4C7A-8918-887A7A6CD84C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07" name="Group 89">
              <a:extLst>
                <a:ext uri="{FF2B5EF4-FFF2-40B4-BE49-F238E27FC236}">
                  <a16:creationId xmlns:a16="http://schemas.microsoft.com/office/drawing/2014/main" id="{E047CD7D-0BCF-41DF-854B-F215CD6394CC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9" name="Oval 90">
                <a:extLst>
                  <a:ext uri="{FF2B5EF4-FFF2-40B4-BE49-F238E27FC236}">
                    <a16:creationId xmlns:a16="http://schemas.microsoft.com/office/drawing/2014/main" id="{40DF2B95-3BED-4BE4-9FA1-0BDFDAFC6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0" name="Rectangle 91">
                <a:extLst>
                  <a:ext uri="{FF2B5EF4-FFF2-40B4-BE49-F238E27FC236}">
                    <a16:creationId xmlns:a16="http://schemas.microsoft.com/office/drawing/2014/main" id="{9339DF8B-8362-43B9-AE55-467305CAF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8" name="Oval 92">
              <a:extLst>
                <a:ext uri="{FF2B5EF4-FFF2-40B4-BE49-F238E27FC236}">
                  <a16:creationId xmlns:a16="http://schemas.microsoft.com/office/drawing/2014/main" id="{0907B881-65CD-42B5-9396-81B91A0884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1" name="Group 93">
            <a:extLst>
              <a:ext uri="{FF2B5EF4-FFF2-40B4-BE49-F238E27FC236}">
                <a16:creationId xmlns:a16="http://schemas.microsoft.com/office/drawing/2014/main" id="{471E5585-4402-485E-9B59-EFD1A8EED07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12" name="Group 94">
              <a:extLst>
                <a:ext uri="{FF2B5EF4-FFF2-40B4-BE49-F238E27FC236}">
                  <a16:creationId xmlns:a16="http://schemas.microsoft.com/office/drawing/2014/main" id="{653BF4D5-6F1D-4857-8732-D3418FB255CD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14" name="Oval 95">
                <a:extLst>
                  <a:ext uri="{FF2B5EF4-FFF2-40B4-BE49-F238E27FC236}">
                    <a16:creationId xmlns:a16="http://schemas.microsoft.com/office/drawing/2014/main" id="{23408372-F454-49A1-8EDB-E5E0042D0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5" name="Rectangle 96">
                <a:extLst>
                  <a:ext uri="{FF2B5EF4-FFF2-40B4-BE49-F238E27FC236}">
                    <a16:creationId xmlns:a16="http://schemas.microsoft.com/office/drawing/2014/main" id="{C5729475-5FEE-4F70-945D-56BE347D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13" name="Oval 97">
              <a:extLst>
                <a:ext uri="{FF2B5EF4-FFF2-40B4-BE49-F238E27FC236}">
                  <a16:creationId xmlns:a16="http://schemas.microsoft.com/office/drawing/2014/main" id="{7EFC217A-5898-43AA-8EEB-C37B6EC4A9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FE3957-9F27-4D7B-9A7D-BFA267BC7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887" y="1857375"/>
            <a:ext cx="4086225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+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+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Seek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seek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/>
              <a:t>Typical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= 9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Rotational latency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rotation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waiting for first bit of target sector to pass under read/write head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1/</a:t>
            </a:r>
            <a:r>
              <a:rPr lang="en-US" sz="1800" dirty="0" err="1"/>
              <a:t>RPMs</a:t>
            </a:r>
            <a:r>
              <a:rPr lang="en-US" sz="1800" dirty="0"/>
              <a:t> x 60 sec/1 min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Transfer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transfer</a:t>
            </a:r>
            <a:r>
              <a:rPr lang="en-US" sz="2000" dirty="0"/>
              <a:t>)	</a:t>
            </a:r>
          </a:p>
          <a:p>
            <a:pPr lvl="1" eaLnBrk="1" hangingPunct="1">
              <a:defRPr/>
            </a:pPr>
            <a:r>
              <a:rPr lang="en-US" sz="1800" dirty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1/RPM x 1/(</a:t>
            </a:r>
            <a:r>
              <a:rPr lang="en-US" sz="1800" dirty="0" err="1"/>
              <a:t>avg</a:t>
            </a:r>
            <a:r>
              <a:rPr lang="en-US" sz="1800" dirty="0"/>
              <a:t> # sectors/track) x 60 </a:t>
            </a:r>
            <a:r>
              <a:rPr lang="en-US" sz="1800" dirty="0" err="1"/>
              <a:t>secs</a:t>
            </a:r>
            <a:r>
              <a:rPr lang="en-US" sz="1800" dirty="0"/>
              <a:t>/1 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Given:</a:t>
            </a:r>
          </a:p>
          <a:p>
            <a:pPr lvl="1" eaLnBrk="1" hangingPunct="1">
              <a:defRPr/>
            </a:pPr>
            <a:r>
              <a:rPr lang="en-US" sz="1800" dirty="0"/>
              <a:t>Rotational rate = 7200 RPM (typical desktop; laptops usually 5400)</a:t>
            </a:r>
          </a:p>
          <a:p>
            <a:pPr lvl="1" eaLnBrk="1" hangingPunct="1">
              <a:defRPr/>
            </a:pPr>
            <a:r>
              <a:rPr lang="en-US" sz="1800" dirty="0"/>
              <a:t>Average seek time = 9 </a:t>
            </a:r>
            <a:r>
              <a:rPr lang="en-US" sz="1800" dirty="0" err="1"/>
              <a:t>ms</a:t>
            </a:r>
            <a:r>
              <a:rPr lang="en-US" sz="1800" dirty="0"/>
              <a:t> (given by manufacturer)</a:t>
            </a:r>
          </a:p>
          <a:p>
            <a:pPr lvl="1" eaLnBrk="1" hangingPunct="1">
              <a:defRPr/>
            </a:pPr>
            <a:r>
              <a:rPr lang="en-US" sz="1800" dirty="0" err="1"/>
              <a:t>Avg</a:t>
            </a:r>
            <a:r>
              <a:rPr lang="en-US" sz="1800" dirty="0"/>
              <a:t> # sectors/track = 400</a:t>
            </a:r>
          </a:p>
          <a:p>
            <a:pPr eaLnBrk="1" hangingPunct="1">
              <a:defRPr/>
            </a:pPr>
            <a:r>
              <a:rPr lang="en-US" sz="2000" dirty="0"/>
              <a:t>Derived: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(60 </a:t>
            </a:r>
            <a:r>
              <a:rPr lang="en-US" sz="1800" dirty="0" err="1"/>
              <a:t>secs</a:t>
            </a:r>
            <a:r>
              <a:rPr lang="en-US" sz="1800" dirty="0"/>
              <a:t>/7200 RPM) x 1000 </a:t>
            </a:r>
            <a:r>
              <a:rPr lang="en-US" sz="1800" dirty="0" err="1"/>
              <a:t>ms</a:t>
            </a:r>
            <a:r>
              <a:rPr lang="en-US" sz="1800" dirty="0"/>
              <a:t>/sec = 4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60/7200 RPM x 1/400 </a:t>
            </a:r>
            <a:r>
              <a:rPr lang="en-US" sz="1800" dirty="0" err="1"/>
              <a:t>secs</a:t>
            </a:r>
            <a:r>
              <a:rPr lang="en-US" sz="1800" dirty="0"/>
              <a:t>/track x 1000 </a:t>
            </a:r>
            <a:r>
              <a:rPr lang="en-US" sz="1800" dirty="0" err="1"/>
              <a:t>ms</a:t>
            </a:r>
            <a:r>
              <a:rPr lang="en-US" sz="1800" dirty="0"/>
              <a:t>/sec = 0.02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9 </a:t>
            </a:r>
            <a:r>
              <a:rPr lang="en-US" sz="1800" dirty="0" err="1"/>
              <a:t>ms</a:t>
            </a:r>
            <a:r>
              <a:rPr lang="en-US" sz="1800" dirty="0"/>
              <a:t> + 4 </a:t>
            </a:r>
            <a:r>
              <a:rPr lang="en-US" sz="1800" dirty="0" err="1"/>
              <a:t>ms</a:t>
            </a:r>
            <a:r>
              <a:rPr lang="en-US" sz="1800" dirty="0"/>
              <a:t> + 0.02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Important points:</a:t>
            </a:r>
          </a:p>
          <a:p>
            <a:pPr lvl="1" eaLnBrk="1" hangingPunct="1">
              <a:defRPr/>
            </a:pPr>
            <a:r>
              <a:rPr lang="en-US" sz="1800" dirty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/>
              <a:t>First bit in a sector is the most expensive, the rest are “free”</a:t>
            </a:r>
          </a:p>
          <a:p>
            <a:pPr lvl="1" eaLnBrk="1" hangingPunct="1">
              <a:defRPr/>
            </a:pPr>
            <a:r>
              <a:rPr lang="en-US" sz="1800" dirty="0"/>
              <a:t>SRAM access time is about  4 ns/</a:t>
            </a:r>
            <a:r>
              <a:rPr lang="en-US" sz="1800" dirty="0" err="1"/>
              <a:t>doubleword</a:t>
            </a:r>
            <a:r>
              <a:rPr lang="en-US" sz="1800" dirty="0"/>
              <a:t>, DRAM about 60 ns</a:t>
            </a:r>
          </a:p>
          <a:p>
            <a:pPr lvl="2" eaLnBrk="1" hangingPunct="1">
              <a:defRPr/>
            </a:pPr>
            <a:r>
              <a:rPr lang="en-US" sz="1600" dirty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/>
              <a:t>2,500 times slower then DRAM</a:t>
            </a:r>
          </a:p>
          <a:p>
            <a:pPr lvl="1" eaLnBrk="1" hangingPunct="1"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Set of available sectors is modeled as a sequence of b-sized </a:t>
            </a:r>
            <a:r>
              <a:rPr lang="en-US" dirty="0">
                <a:solidFill>
                  <a:srgbClr val="FF0000"/>
                </a:solidFill>
              </a:rPr>
              <a:t>logical blocks</a:t>
            </a:r>
            <a:r>
              <a:rPr lang="en-US" dirty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Maintained by hardware/firmware device called </a:t>
            </a:r>
            <a:r>
              <a:rPr lang="en-US" i="1" dirty="0"/>
              <a:t>disk controller </a:t>
            </a:r>
            <a:r>
              <a:rPr lang="en-US" dirty="0"/>
              <a:t>(partly on motherboard, mostly in disk itself)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Allows controller to set aside spare cylinders for each zone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Accounts for (some of) the difference in “</a:t>
            </a:r>
            <a:r>
              <a:rPr lang="en-US" dirty="0">
                <a:solidFill>
                  <a:srgbClr val="FF0000"/>
                </a:solidFill>
              </a:rPr>
              <a:t>formatted capacity</a:t>
            </a:r>
            <a:r>
              <a:rPr lang="en-US" dirty="0"/>
              <a:t>” and “</a:t>
            </a:r>
            <a:r>
              <a:rPr lang="en-US" dirty="0">
                <a:solidFill>
                  <a:srgbClr val="FF0000"/>
                </a:solidFill>
              </a:rPr>
              <a:t>maximum capacity</a:t>
            </a:r>
            <a:r>
              <a:rPr lang="en-US" dirty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7200</TotalTime>
  <Words>2106</Words>
  <Application>Microsoft Office PowerPoint</Application>
  <PresentationFormat>Widescreen</PresentationFormat>
  <Paragraphs>307</Paragraphs>
  <Slides>27</Slides>
  <Notes>11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Helvetica</vt:lpstr>
      <vt:lpstr>Wingdings</vt:lpstr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Block Access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Kuenning</cp:lastModifiedBy>
  <cp:revision>49</cp:revision>
  <cp:lastPrinted>2020-04-28T18:10:38Z</cp:lastPrinted>
  <dcterms:created xsi:type="dcterms:W3CDTF">2004-11-21T22:29:03Z</dcterms:created>
  <dcterms:modified xsi:type="dcterms:W3CDTF">2020-06-23T00:18:29Z</dcterms:modified>
</cp:coreProperties>
</file>